
<file path=[Content_Types].xml><?xml version="1.0" encoding="utf-8"?>
<Types xmlns="http://schemas.openxmlformats.org/package/2006/content-types">
  <Default Extension="png" ContentType="image/png"/>
  <Default Extension="svg" ContentType="image/svg+xml"/>
  <Default Extension="jfif" ContentType="image/jpe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281" r:id="rId5"/>
    <p:sldId id="257" r:id="rId6"/>
    <p:sldId id="309" r:id="rId7"/>
    <p:sldId id="365" r:id="rId8"/>
    <p:sldId id="368" r:id="rId9"/>
    <p:sldId id="364" r:id="rId10"/>
    <p:sldId id="369" r:id="rId11"/>
    <p:sldId id="366" r:id="rId12"/>
    <p:sldId id="3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678E"/>
    <a:srgbClr val="CA929B"/>
    <a:srgbClr val="248CD2"/>
    <a:srgbClr val="B2606E"/>
    <a:srgbClr val="0D3047"/>
    <a:srgbClr val="0B2B41"/>
    <a:srgbClr val="114263"/>
    <a:srgbClr val="401918"/>
    <a:srgbClr val="731F1C"/>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4703" autoAdjust="0"/>
  </p:normalViewPr>
  <p:slideViewPr>
    <p:cSldViewPr snapToGrid="0">
      <p:cViewPr varScale="1">
        <p:scale>
          <a:sx n="82" d="100"/>
          <a:sy n="82" d="100"/>
        </p:scale>
        <p:origin x="773" y="62"/>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8/26/2022</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8/26/2022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egateway.com/passage/?search=Acts+1%3A8&amp;version=NL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Catholic Education week, we will concentrate on the themes of the Synod communion (we come together as a unified Church). Participation (we are not passive-we take an active part in our faith, especially at Mass) and Mission ( all baptized Catholics have a mission to bring the Good News to others and to make new disciples . </a:t>
            </a:r>
          </a:p>
        </p:txBody>
      </p:sp>
      <p:sp>
        <p:nvSpPr>
          <p:cNvPr id="4" name="Slide Number Placeholder 3"/>
          <p:cNvSpPr>
            <a:spLocks noGrp="1"/>
          </p:cNvSpPr>
          <p:nvPr>
            <p:ph type="sldNum" sz="quarter" idx="5"/>
          </p:nvPr>
        </p:nvSpPr>
        <p:spPr/>
        <p:txBody>
          <a:bodyPr/>
          <a:lstStyle/>
          <a:p>
            <a:fld id="{6BF82289-BCFD-4053-9D06-A9140C63A457}" type="slidenum">
              <a:rPr lang="en-US" smtClean="0"/>
              <a:t>1</a:t>
            </a:fld>
            <a:endParaRPr lang="en-US" dirty="0"/>
          </a:p>
        </p:txBody>
      </p:sp>
    </p:spTree>
    <p:extLst>
      <p:ext uri="{BB962C8B-B14F-4D97-AF65-F5344CB8AC3E}">
        <p14:creationId xmlns:p14="http://schemas.microsoft.com/office/powerpoint/2010/main" val="49319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(Click)Explain to the children that God made everyone and he wants us to love Him and get to know Him better. All through our life, there will be times when we learn more about Him or want to be closer to him. Some examples of this are when we receive the sacraments, go to Mass or learn more about God in RE lessons. We can call this our journey of faith. Like any journey, it might be a bit lonely to travel by yourself so it is good to travel alongside others who also want to know more about God and to love Him more. (Click)We can call this our community of faith. Our school and our parish are our community of faith but we also join together with people who love God from all over the world. How lovely that we are all on this wonderful journey together! (click) Look at this special picture. This is a picture that you might have seen before. Over the past year or so, Pope Francis and all his bishops and priests are asking the whole community of faith, (that is all Catholic people, all over the world) about how they think our journey towards God is going-what is going well and what we could do better. These special discussions are called a Synod. Let’s look at the picture representing the synod: What can you see (sun, tree, people walking). Talk about the variety of people who are walking together- they are not the same but they are all going the same way. This is because they all love God and want to get closer to him by learning more about Him. Notice that the children are at the front. This is because children have a special place in God’s family-He loves them so much! Notice that the bishop, priest and nun are in the group with everyone else. No one is more important than anyone else-God wants us all to travel to be closer to Him. The tree in the picture looks a bit like Jesus ‘ outstretched hands to us on the cross- he is reaching out to each and every one of us. The sun in the picture reminds us that God’s love shines down on us all, wherever we are in the world. You may wish to print the Synod logo worksheet and use to record what the children discuss and </a:t>
            </a:r>
            <a:r>
              <a:rPr lang="en-GB" dirty="0" err="1"/>
              <a:t>tthink</a:t>
            </a:r>
            <a:r>
              <a:rPr lang="en-GB" dirty="0"/>
              <a:t>. (click) If desired, create your own class/school display, based on this Synod logo. Invite the children to draw and cut out figures of themselves from a variety of coloured paper and display them in a group, walking together in the same direction.</a:t>
            </a:r>
          </a:p>
        </p:txBody>
      </p:sp>
      <p:sp>
        <p:nvSpPr>
          <p:cNvPr id="4" name="Slide Number Placeholder 3"/>
          <p:cNvSpPr>
            <a:spLocks noGrp="1"/>
          </p:cNvSpPr>
          <p:nvPr>
            <p:ph type="sldNum" sz="quarter" idx="5"/>
          </p:nvPr>
        </p:nvSpPr>
        <p:spPr/>
        <p:txBody>
          <a:bodyPr/>
          <a:lstStyle/>
          <a:p>
            <a:fld id="{6BF82289-BCFD-4053-9D06-A9140C63A457}" type="slidenum">
              <a:rPr lang="en-US" smtClean="0"/>
              <a:t>3</a:t>
            </a:fld>
            <a:endParaRPr lang="en-US" dirty="0"/>
          </a:p>
        </p:txBody>
      </p:sp>
    </p:spTree>
    <p:extLst>
      <p:ext uri="{BB962C8B-B14F-4D97-AF65-F5344CB8AC3E}">
        <p14:creationId xmlns:p14="http://schemas.microsoft.com/office/powerpoint/2010/main" val="391308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can be used to remind the children that we are one family of God and that we are in unity with people of faith all over the world. The children can join in the chorus as shown. Click on the picture to start)</a:t>
            </a:r>
          </a:p>
        </p:txBody>
      </p:sp>
      <p:sp>
        <p:nvSpPr>
          <p:cNvPr id="4" name="Slide Number Placeholder 3"/>
          <p:cNvSpPr>
            <a:spLocks noGrp="1"/>
          </p:cNvSpPr>
          <p:nvPr>
            <p:ph type="sldNum" sz="quarter" idx="5"/>
          </p:nvPr>
        </p:nvSpPr>
        <p:spPr/>
        <p:txBody>
          <a:bodyPr/>
          <a:lstStyle/>
          <a:p>
            <a:fld id="{6BF82289-BCFD-4053-9D06-A9140C63A457}" type="slidenum">
              <a:rPr lang="en-US" smtClean="0"/>
              <a:t>4</a:t>
            </a:fld>
            <a:endParaRPr lang="en-US" dirty="0"/>
          </a:p>
        </p:txBody>
      </p:sp>
    </p:spTree>
    <p:extLst>
      <p:ext uri="{BB962C8B-B14F-4D97-AF65-F5344CB8AC3E}">
        <p14:creationId xmlns:p14="http://schemas.microsoft.com/office/powerpoint/2010/main" val="174906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this activity, pupils are helped to realise we should be passive whilst at Mass-we are all expected to participate. Some ways we actively participate are: joining in with prayers, singing, making correct gestures, ministries (offertory/readings/</a:t>
            </a:r>
            <a:r>
              <a:rPr lang="en-GB" dirty="0" err="1"/>
              <a:t>passkeeping</a:t>
            </a:r>
            <a:r>
              <a:rPr lang="en-GB" dirty="0"/>
              <a:t>), going for a blessing if too young to receive communion. A simple proforma is available to make a poster with a partner.</a:t>
            </a:r>
          </a:p>
        </p:txBody>
      </p:sp>
      <p:sp>
        <p:nvSpPr>
          <p:cNvPr id="4" name="Slide Number Placeholder 3"/>
          <p:cNvSpPr>
            <a:spLocks noGrp="1"/>
          </p:cNvSpPr>
          <p:nvPr>
            <p:ph type="sldNum" sz="quarter" idx="5"/>
          </p:nvPr>
        </p:nvSpPr>
        <p:spPr/>
        <p:txBody>
          <a:bodyPr/>
          <a:lstStyle/>
          <a:p>
            <a:fld id="{6BF82289-BCFD-4053-9D06-A9140C63A457}" type="slidenum">
              <a:rPr lang="en-US" smtClean="0"/>
              <a:t>5</a:t>
            </a:fld>
            <a:endParaRPr lang="en-US" dirty="0"/>
          </a:p>
        </p:txBody>
      </p:sp>
    </p:spTree>
    <p:extLst>
      <p:ext uri="{BB962C8B-B14F-4D97-AF65-F5344CB8AC3E}">
        <p14:creationId xmlns:p14="http://schemas.microsoft.com/office/powerpoint/2010/main" val="306938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craft activity is designed to impress on the children that they belong in the Church and they are an important part of their parish. </a:t>
            </a:r>
          </a:p>
          <a:p>
            <a:r>
              <a:rPr lang="en-GB" dirty="0"/>
              <a:t>You will need: coloured backing paper, small envelopes, </a:t>
            </a:r>
            <a:r>
              <a:rPr lang="en-GB" dirty="0" err="1"/>
              <a:t>lollysticks</a:t>
            </a:r>
            <a:r>
              <a:rPr lang="en-GB" dirty="0"/>
              <a:t>/strips of card, glue and felt pens.</a:t>
            </a:r>
          </a:p>
        </p:txBody>
      </p:sp>
      <p:sp>
        <p:nvSpPr>
          <p:cNvPr id="4" name="Slide Number Placeholder 3"/>
          <p:cNvSpPr>
            <a:spLocks noGrp="1"/>
          </p:cNvSpPr>
          <p:nvPr>
            <p:ph type="sldNum" sz="quarter" idx="5"/>
          </p:nvPr>
        </p:nvSpPr>
        <p:spPr/>
        <p:txBody>
          <a:bodyPr/>
          <a:lstStyle/>
          <a:p>
            <a:fld id="{6BF82289-BCFD-4053-9D06-A9140C63A457}" type="slidenum">
              <a:rPr lang="en-US" smtClean="0"/>
              <a:t>6</a:t>
            </a:fld>
            <a:endParaRPr lang="en-US" dirty="0"/>
          </a:p>
        </p:txBody>
      </p:sp>
    </p:spTree>
    <p:extLst>
      <p:ext uri="{BB962C8B-B14F-4D97-AF65-F5344CB8AC3E}">
        <p14:creationId xmlns:p14="http://schemas.microsoft.com/office/powerpoint/2010/main" val="225063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Lora"/>
              </a:rPr>
              <a:t>Jesus told his disciples, “be my witnesses, telling people about me everywhere—in Jerusalem, throughout Judea, in Samaria, and to the ends of the earth” (</a:t>
            </a:r>
            <a:r>
              <a:rPr lang="en-GB" b="0" i="0" u="sng" dirty="0">
                <a:solidFill>
                  <a:srgbClr val="0B9AA5"/>
                </a:solidFill>
                <a:effectLst/>
                <a:latin typeface="inherit"/>
                <a:hlinkClick r:id="rId3">
                  <a:extLst>
                    <a:ext uri="{A12FA001-AC4F-418D-AE19-62706E023703}">
                      <ahyp:hlinkClr xmlns:ahyp="http://schemas.microsoft.com/office/drawing/2018/hyperlinkcolor" val="tx"/>
                    </a:ext>
                  </a:extLst>
                </a:hlinkClick>
              </a:rPr>
              <a:t>Acts 1:8</a:t>
            </a:r>
            <a:r>
              <a:rPr lang="en-GB" b="0" i="0" dirty="0">
                <a:solidFill>
                  <a:srgbClr val="444444"/>
                </a:solidFill>
                <a:effectLst/>
                <a:latin typeface="Lora"/>
              </a:rPr>
              <a:t>,). This is the mission of all baptised Christians. We can share the Good News with others through our actions and by how we treat them. Equally important is actually telling others about God and welcoming them to share in the liturgy. In this activity, the children are encouraged to think of ways to encourage others to attend Mass i.e. by example, by telling others about Mass, by asking them to go. For the </a:t>
            </a:r>
            <a:r>
              <a:rPr lang="en-GB" b="0" i="0" dirty="0" err="1">
                <a:solidFill>
                  <a:srgbClr val="444444"/>
                </a:solidFill>
                <a:effectLst/>
                <a:latin typeface="Lora"/>
              </a:rPr>
              <a:t>puposes</a:t>
            </a:r>
            <a:r>
              <a:rPr lang="en-GB" b="0" i="0" dirty="0">
                <a:solidFill>
                  <a:srgbClr val="444444"/>
                </a:solidFill>
                <a:effectLst/>
                <a:latin typeface="Lora"/>
              </a:rPr>
              <a:t> of this activity, help the children to make an invitation to give their family for the next Sunday Mass at the parish. You will need to help them with the details such as Mass time etc. A simple proforma is included but invitations can be designed and decorated any way you wish. If your school is having a special Catholic Education week Mass at the local parish, this would be the ideal opportunity to </a:t>
            </a:r>
            <a:r>
              <a:rPr lang="en-GB" b="0" i="0" dirty="0" err="1">
                <a:solidFill>
                  <a:srgbClr val="444444"/>
                </a:solidFill>
                <a:effectLst/>
                <a:latin typeface="Lora"/>
              </a:rPr>
              <a:t>invte</a:t>
            </a:r>
            <a:r>
              <a:rPr lang="en-GB" b="0" i="0" dirty="0">
                <a:solidFill>
                  <a:srgbClr val="444444"/>
                </a:solidFill>
                <a:effectLst/>
                <a:latin typeface="Lora"/>
              </a:rPr>
              <a:t> families to attend with their children.</a:t>
            </a:r>
            <a:endParaRPr lang="en-GB" dirty="0"/>
          </a:p>
        </p:txBody>
      </p:sp>
      <p:sp>
        <p:nvSpPr>
          <p:cNvPr id="4" name="Slide Number Placeholder 3"/>
          <p:cNvSpPr>
            <a:spLocks noGrp="1"/>
          </p:cNvSpPr>
          <p:nvPr>
            <p:ph type="sldNum" sz="quarter" idx="5"/>
          </p:nvPr>
        </p:nvSpPr>
        <p:spPr/>
        <p:txBody>
          <a:bodyPr/>
          <a:lstStyle/>
          <a:p>
            <a:fld id="{6BF82289-BCFD-4053-9D06-A9140C63A457}" type="slidenum">
              <a:rPr lang="en-US" smtClean="0"/>
              <a:t>7</a:t>
            </a:fld>
            <a:endParaRPr lang="en-US" dirty="0"/>
          </a:p>
        </p:txBody>
      </p:sp>
    </p:spTree>
    <p:extLst>
      <p:ext uri="{BB962C8B-B14F-4D97-AF65-F5344CB8AC3E}">
        <p14:creationId xmlns:p14="http://schemas.microsoft.com/office/powerpoint/2010/main" val="98369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0.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jfif"/><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jfif"/><Relationship Id="rId5" Type="http://schemas.openxmlformats.org/officeDocument/2006/relationships/image" Target="../media/image8.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a:blip r:embed="rId3"/>
          <a:stretch>
            <a:fillRect/>
          </a:stretch>
        </p:blipFill>
        <p:spPr>
          <a:xfrm>
            <a:off x="537880" y="422031"/>
            <a:ext cx="5558120" cy="5303520"/>
          </a:xfrm>
          <a:prstGeom prst="rect">
            <a:avLst/>
          </a:prstGeom>
          <a:ln>
            <a:noFill/>
          </a:ln>
          <a:effectLst>
            <a:softEdge rad="112500"/>
          </a:effectLst>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666892" y="1291771"/>
            <a:ext cx="3987228" cy="3392713"/>
          </a:xfrm>
        </p:spPr>
        <p:txBody>
          <a:bodyPr/>
          <a:lstStyle/>
          <a:p>
            <a:pPr algn="ctr"/>
            <a:r>
              <a:rPr lang="en-US" dirty="0">
                <a:latin typeface="Arial Rounded MT Bold" panose="020F0704030504030204" pitchFamily="34" charset="0"/>
              </a:rPr>
              <a:t>Catholic Education Week 2022</a:t>
            </a:r>
            <a:br>
              <a:rPr lang="en-US" dirty="0"/>
            </a:br>
            <a:r>
              <a:rPr lang="en-US" dirty="0">
                <a:solidFill>
                  <a:srgbClr val="00B0F0"/>
                </a:solidFill>
              </a:rPr>
              <a:t>Communion</a:t>
            </a:r>
            <a:r>
              <a:rPr lang="en-US">
                <a:solidFill>
                  <a:srgbClr val="00B0F0"/>
                </a:solidFill>
              </a:rPr>
              <a:t>, Participation </a:t>
            </a:r>
            <a:r>
              <a:rPr lang="en-US" dirty="0">
                <a:solidFill>
                  <a:srgbClr val="00B0F0"/>
                </a:solidFill>
              </a:rPr>
              <a:t>&amp;</a:t>
            </a:r>
            <a:br>
              <a:rPr lang="en-US" dirty="0">
                <a:solidFill>
                  <a:srgbClr val="00B0F0"/>
                </a:solidFill>
              </a:rPr>
            </a:br>
            <a:r>
              <a:rPr lang="en-US" dirty="0">
                <a:solidFill>
                  <a:srgbClr val="00B0F0"/>
                </a:solidFill>
              </a:rPr>
              <a:t>Mission </a:t>
            </a:r>
            <a:br>
              <a:rPr lang="en-US" dirty="0">
                <a:solidFill>
                  <a:srgbClr val="00B0F0"/>
                </a:solidFill>
              </a:rPr>
            </a:br>
            <a:endParaRPr lang="en-US" sz="2400" dirty="0"/>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389078" y="5392401"/>
            <a:ext cx="4410199" cy="521208"/>
          </a:xfrm>
        </p:spPr>
        <p:txBody>
          <a:bodyPr/>
          <a:lstStyle/>
          <a:p>
            <a:r>
              <a:rPr lang="en-US" sz="3600" dirty="0"/>
              <a:t>Pupil Resources  Pr1-4</a:t>
            </a: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4571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556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stretch>
            <a:fillRect/>
          </a:stretch>
        </p:blipFill>
        <p:spPr>
          <a:xfrm>
            <a:off x="8365067" y="836507"/>
            <a:ext cx="3826933" cy="5215449"/>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pPr algn="ctr"/>
            <a:r>
              <a:rPr lang="en-US" sz="4400" dirty="0">
                <a:solidFill>
                  <a:srgbClr val="0070C0"/>
                </a:solidFill>
              </a:rPr>
              <a:t>What are we learning about this week?</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47700" y="2717803"/>
            <a:ext cx="2834640" cy="3866785"/>
          </a:xfrm>
        </p:spPr>
        <p:txBody>
          <a:bodyPr/>
          <a:lstStyle/>
          <a:p>
            <a:r>
              <a:rPr lang="en-US" sz="2000" dirty="0">
                <a:solidFill>
                  <a:srgbClr val="FF0000"/>
                </a:solidFill>
                <a:latin typeface="Arial Rounded MT Bold" panose="020F0704030504030204" pitchFamily="34" charset="0"/>
              </a:rPr>
              <a:t>I am learning </a:t>
            </a:r>
            <a:r>
              <a:rPr lang="en-US" sz="2000" dirty="0">
                <a:latin typeface="Arial Rounded MT Bold" panose="020F0704030504030204" pitchFamily="34" charset="0"/>
              </a:rPr>
              <a:t>:</a:t>
            </a:r>
          </a:p>
          <a:p>
            <a:pPr marL="342900" indent="-342900">
              <a:buFont typeface="Arial" panose="020B0604020202020204" pitchFamily="34" charset="0"/>
              <a:buChar char="•"/>
            </a:pPr>
            <a:r>
              <a:rPr lang="en-US" sz="1800" dirty="0">
                <a:latin typeface="Arial Rounded MT Bold" panose="020F0704030504030204" pitchFamily="34" charset="0"/>
              </a:rPr>
              <a:t>About journeying together with others who love God</a:t>
            </a:r>
          </a:p>
          <a:p>
            <a:pPr marL="342900" indent="-342900">
              <a:buFont typeface="Arial" panose="020B0604020202020204" pitchFamily="34" charset="0"/>
              <a:buChar char="•"/>
            </a:pPr>
            <a:r>
              <a:rPr lang="en-US" sz="1800" dirty="0">
                <a:latin typeface="Arial Rounded MT Bold" panose="020F0704030504030204" pitchFamily="34" charset="0"/>
              </a:rPr>
              <a:t>About ways to join in at Mass</a:t>
            </a:r>
          </a:p>
          <a:p>
            <a:pPr marL="342900" indent="-342900">
              <a:buFont typeface="Arial" panose="020B0604020202020204" pitchFamily="34" charset="0"/>
              <a:buChar char="•"/>
            </a:pPr>
            <a:r>
              <a:rPr lang="en-US" sz="1800" dirty="0">
                <a:latin typeface="Arial Rounded MT Bold" panose="020F0704030504030204" pitchFamily="34" charset="0"/>
              </a:rPr>
              <a:t>About ways to share God’s Word with others</a:t>
            </a:r>
          </a:p>
          <a:p>
            <a:pPr marL="342900" indent="-342900">
              <a:buFont typeface="Arial" panose="020B0604020202020204" pitchFamily="34" charset="0"/>
              <a:buChar char="•"/>
            </a:pPr>
            <a:r>
              <a:rPr lang="en-US" sz="1800" dirty="0">
                <a:latin typeface="Arial Rounded MT Bold" panose="020F0704030504030204" pitchFamily="34" charset="0"/>
              </a:rPr>
              <a:t>To thank God for our Community of Faith</a:t>
            </a:r>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4386557" y="2833644"/>
            <a:ext cx="3978509" cy="3252834"/>
          </a:xfrm>
        </p:spPr>
        <p:txBody>
          <a:bodyPr/>
          <a:lstStyle/>
          <a:p>
            <a:r>
              <a:rPr lang="en-US" dirty="0"/>
              <a:t>.</a:t>
            </a:r>
            <a:r>
              <a:rPr lang="en-US" dirty="0">
                <a:latin typeface="Arial Rounded MT Bold" panose="020F0704030504030204" pitchFamily="34" charset="0"/>
              </a:rPr>
              <a:t> </a:t>
            </a:r>
            <a:r>
              <a:rPr lang="en-US" sz="2000" dirty="0">
                <a:solidFill>
                  <a:srgbClr val="FF0000"/>
                </a:solidFill>
                <a:latin typeface="Arial Rounded MT Bold" panose="020F0704030504030204" pitchFamily="34" charset="0"/>
              </a:rPr>
              <a:t>I can :</a:t>
            </a:r>
          </a:p>
          <a:p>
            <a:pPr marL="285750" indent="-285750">
              <a:buFont typeface="Arial" panose="020B0604020202020204" pitchFamily="34" charset="0"/>
              <a:buChar char="•"/>
            </a:pPr>
            <a:r>
              <a:rPr lang="en-US" sz="1800" dirty="0">
                <a:latin typeface="Arial Rounded MT Bold" panose="020F0704030504030204" pitchFamily="34" charset="0"/>
              </a:rPr>
              <a:t>Tell others about the journey of faith we are on </a:t>
            </a:r>
          </a:p>
          <a:p>
            <a:pPr marL="285750" indent="-285750">
              <a:buFont typeface="Arial" panose="020B0604020202020204" pitchFamily="34" charset="0"/>
              <a:buChar char="•"/>
            </a:pPr>
            <a:r>
              <a:rPr lang="en-US" sz="1800" dirty="0">
                <a:latin typeface="Arial Rounded MT Bold" panose="020F0704030504030204" pitchFamily="34" charset="0"/>
              </a:rPr>
              <a:t>Tell others about how we can join in at Mass</a:t>
            </a:r>
          </a:p>
          <a:p>
            <a:pPr marL="285750" indent="-285750">
              <a:buFont typeface="Arial" panose="020B0604020202020204" pitchFamily="34" charset="0"/>
              <a:buChar char="•"/>
            </a:pPr>
            <a:r>
              <a:rPr lang="en-US" sz="1800" dirty="0">
                <a:latin typeface="Arial Rounded MT Bold" panose="020F0704030504030204" pitchFamily="34" charset="0"/>
              </a:rPr>
              <a:t>Tell others about God’s Word</a:t>
            </a:r>
          </a:p>
          <a:p>
            <a:pPr marL="285750" indent="-285750">
              <a:buFont typeface="Arial" panose="020B0604020202020204" pitchFamily="34" charset="0"/>
              <a:buChar char="•"/>
            </a:pPr>
            <a:r>
              <a:rPr lang="en-US" sz="1800" dirty="0">
                <a:latin typeface="Arial Rounded MT Bold" panose="020F0704030504030204" pitchFamily="34" charset="0"/>
              </a:rPr>
              <a:t>Thank God for our Community of Faith </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a:t>
            </a:fld>
            <a:endParaRPr lang="en-US" sz="1200" dirty="0">
              <a:solidFill>
                <a:schemeClr val="bg1"/>
              </a:solidFill>
            </a:endParaRPr>
          </a:p>
        </p:txBody>
      </p:sp>
    </p:spTree>
    <p:extLst>
      <p:ext uri="{BB962C8B-B14F-4D97-AF65-F5344CB8AC3E}">
        <p14:creationId xmlns:p14="http://schemas.microsoft.com/office/powerpoint/2010/main" val="320712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fade">
                                      <p:cBhvr>
                                        <p:cTn id="14" dur="1000"/>
                                        <p:tgtEl>
                                          <p:spTgt spid="23">
                                            <p:txEl>
                                              <p:pRg st="0" end="0"/>
                                            </p:txEl>
                                          </p:spTgt>
                                        </p:tgtEl>
                                      </p:cBhvr>
                                    </p:animEffect>
                                    <p:anim calcmode="lin" valueType="num">
                                      <p:cBhvr>
                                        <p:cTn id="15"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1" end="1"/>
                                            </p:txEl>
                                          </p:spTgt>
                                        </p:tgtEl>
                                        <p:attrNameLst>
                                          <p:attrName>style.visibility</p:attrName>
                                        </p:attrNameLst>
                                      </p:cBhvr>
                                      <p:to>
                                        <p:strVal val="visible"/>
                                      </p:to>
                                    </p:set>
                                    <p:animEffect transition="in" filter="fade">
                                      <p:cBhvr>
                                        <p:cTn id="21" dur="1000"/>
                                        <p:tgtEl>
                                          <p:spTgt spid="23">
                                            <p:txEl>
                                              <p:pRg st="1" end="1"/>
                                            </p:txEl>
                                          </p:spTgt>
                                        </p:tgtEl>
                                      </p:cBhvr>
                                    </p:animEffect>
                                    <p:anim calcmode="lin" valueType="num">
                                      <p:cBhvr>
                                        <p:cTn id="22"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2" end="2"/>
                                            </p:txEl>
                                          </p:spTgt>
                                        </p:tgtEl>
                                        <p:attrNameLst>
                                          <p:attrName>style.visibility</p:attrName>
                                        </p:attrNameLst>
                                      </p:cBhvr>
                                      <p:to>
                                        <p:strVal val="visible"/>
                                      </p:to>
                                    </p:set>
                                    <p:animEffect transition="in" filter="fade">
                                      <p:cBhvr>
                                        <p:cTn id="28" dur="1000"/>
                                        <p:tgtEl>
                                          <p:spTgt spid="23">
                                            <p:txEl>
                                              <p:pRg st="2" end="2"/>
                                            </p:txEl>
                                          </p:spTgt>
                                        </p:tgtEl>
                                      </p:cBhvr>
                                    </p:animEffect>
                                    <p:anim calcmode="lin" valueType="num">
                                      <p:cBhvr>
                                        <p:cTn id="29"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3" end="3"/>
                                            </p:txEl>
                                          </p:spTgt>
                                        </p:tgtEl>
                                        <p:attrNameLst>
                                          <p:attrName>style.visibility</p:attrName>
                                        </p:attrNameLst>
                                      </p:cBhvr>
                                      <p:to>
                                        <p:strVal val="visible"/>
                                      </p:to>
                                    </p:set>
                                    <p:animEffect transition="in" filter="fade">
                                      <p:cBhvr>
                                        <p:cTn id="35" dur="1000"/>
                                        <p:tgtEl>
                                          <p:spTgt spid="23">
                                            <p:txEl>
                                              <p:pRg st="3" end="3"/>
                                            </p:txEl>
                                          </p:spTgt>
                                        </p:tgtEl>
                                      </p:cBhvr>
                                    </p:animEffect>
                                    <p:anim calcmode="lin" valueType="num">
                                      <p:cBhvr>
                                        <p:cTn id="36"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4" end="4"/>
                                            </p:txEl>
                                          </p:spTgt>
                                        </p:tgtEl>
                                        <p:attrNameLst>
                                          <p:attrName>style.visibility</p:attrName>
                                        </p:attrNameLst>
                                      </p:cBhvr>
                                      <p:to>
                                        <p:strVal val="visible"/>
                                      </p:to>
                                    </p:set>
                                    <p:animEffect transition="in" filter="fade">
                                      <p:cBhvr>
                                        <p:cTn id="42" dur="1000"/>
                                        <p:tgtEl>
                                          <p:spTgt spid="23">
                                            <p:txEl>
                                              <p:pRg st="4" end="4"/>
                                            </p:txEl>
                                          </p:spTgt>
                                        </p:tgtEl>
                                      </p:cBhvr>
                                    </p:animEffect>
                                    <p:anim calcmode="lin" valueType="num">
                                      <p:cBhvr>
                                        <p:cTn id="43"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1000"/>
                                        <p:tgtEl>
                                          <p:spTgt spid="24">
                                            <p:txEl>
                                              <p:pRg st="0" end="0"/>
                                            </p:txEl>
                                          </p:spTgt>
                                        </p:tgtEl>
                                      </p:cBhvr>
                                    </p:animEffect>
                                    <p:anim calcmode="lin" valueType="num">
                                      <p:cBhvr>
                                        <p:cTn id="5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xEl>
                                              <p:pRg st="1" end="1"/>
                                            </p:txEl>
                                          </p:spTgt>
                                        </p:tgtEl>
                                        <p:attrNameLst>
                                          <p:attrName>style.visibility</p:attrName>
                                        </p:attrNameLst>
                                      </p:cBhvr>
                                      <p:to>
                                        <p:strVal val="visible"/>
                                      </p:to>
                                    </p:set>
                                    <p:animEffect transition="in" filter="fade">
                                      <p:cBhvr>
                                        <p:cTn id="56" dur="1000"/>
                                        <p:tgtEl>
                                          <p:spTgt spid="24">
                                            <p:txEl>
                                              <p:pRg st="1" end="1"/>
                                            </p:txEl>
                                          </p:spTgt>
                                        </p:tgtEl>
                                      </p:cBhvr>
                                    </p:animEffect>
                                    <p:anim calcmode="lin" valueType="num">
                                      <p:cBhvr>
                                        <p:cTn id="57"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xEl>
                                              <p:pRg st="2" end="2"/>
                                            </p:txEl>
                                          </p:spTgt>
                                        </p:tgtEl>
                                        <p:attrNameLst>
                                          <p:attrName>style.visibility</p:attrName>
                                        </p:attrNameLst>
                                      </p:cBhvr>
                                      <p:to>
                                        <p:strVal val="visible"/>
                                      </p:to>
                                    </p:set>
                                    <p:animEffect transition="in" filter="fade">
                                      <p:cBhvr>
                                        <p:cTn id="63" dur="1000"/>
                                        <p:tgtEl>
                                          <p:spTgt spid="24">
                                            <p:txEl>
                                              <p:pRg st="2" end="2"/>
                                            </p:txEl>
                                          </p:spTgt>
                                        </p:tgtEl>
                                      </p:cBhvr>
                                    </p:animEffect>
                                    <p:anim calcmode="lin" valueType="num">
                                      <p:cBhvr>
                                        <p:cTn id="64"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4">
                                            <p:txEl>
                                              <p:pRg st="3" end="3"/>
                                            </p:txEl>
                                          </p:spTgt>
                                        </p:tgtEl>
                                        <p:attrNameLst>
                                          <p:attrName>style.visibility</p:attrName>
                                        </p:attrNameLst>
                                      </p:cBhvr>
                                      <p:to>
                                        <p:strVal val="visible"/>
                                      </p:to>
                                    </p:set>
                                    <p:animEffect transition="in" filter="fade">
                                      <p:cBhvr>
                                        <p:cTn id="70" dur="1000"/>
                                        <p:tgtEl>
                                          <p:spTgt spid="24">
                                            <p:txEl>
                                              <p:pRg st="3" end="3"/>
                                            </p:txEl>
                                          </p:spTgt>
                                        </p:tgtEl>
                                      </p:cBhvr>
                                    </p:animEffect>
                                    <p:anim calcmode="lin" valueType="num">
                                      <p:cBhvr>
                                        <p:cTn id="71"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4">
                                            <p:txEl>
                                              <p:pRg st="4" end="4"/>
                                            </p:txEl>
                                          </p:spTgt>
                                        </p:tgtEl>
                                        <p:attrNameLst>
                                          <p:attrName>style.visibility</p:attrName>
                                        </p:attrNameLst>
                                      </p:cBhvr>
                                      <p:to>
                                        <p:strVal val="visible"/>
                                      </p:to>
                                    </p:set>
                                    <p:animEffect transition="in" filter="fade">
                                      <p:cBhvr>
                                        <p:cTn id="77" dur="1000"/>
                                        <p:tgtEl>
                                          <p:spTgt spid="24">
                                            <p:txEl>
                                              <p:pRg st="4" end="4"/>
                                            </p:txEl>
                                          </p:spTgt>
                                        </p:tgtEl>
                                      </p:cBhvr>
                                    </p:animEffect>
                                    <p:anim calcmode="lin" valueType="num">
                                      <p:cBhvr>
                                        <p:cTn id="78"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731D-2667-4646-87C0-EA6A54657EE6}"/>
              </a:ext>
            </a:extLst>
          </p:cNvPr>
          <p:cNvSpPr>
            <a:spLocks noGrp="1"/>
          </p:cNvSpPr>
          <p:nvPr>
            <p:ph type="title"/>
          </p:nvPr>
        </p:nvSpPr>
        <p:spPr/>
        <p:txBody>
          <a:bodyPr/>
          <a:lstStyle/>
          <a:p>
            <a:pPr algn="ctr"/>
            <a:r>
              <a:rPr lang="en-US" sz="5400" b="1" dirty="0">
                <a:ln w="22225">
                  <a:solidFill>
                    <a:schemeClr val="accent2"/>
                  </a:solidFill>
                  <a:prstDash val="solid"/>
                </a:ln>
                <a:solidFill>
                  <a:schemeClr val="accent2">
                    <a:lumMod val="40000"/>
                    <a:lumOff val="60000"/>
                  </a:schemeClr>
                </a:solidFill>
              </a:rPr>
              <a:t>We travel towards God together!  </a:t>
            </a:r>
            <a:br>
              <a:rPr lang="en-US" b="1" dirty="0">
                <a:ln w="22225">
                  <a:solidFill>
                    <a:schemeClr val="accent2"/>
                  </a:solidFill>
                  <a:prstDash val="solid"/>
                </a:ln>
                <a:solidFill>
                  <a:schemeClr val="accent2">
                    <a:lumMod val="40000"/>
                    <a:lumOff val="60000"/>
                  </a:schemeClr>
                </a:solidFill>
              </a:rPr>
            </a:br>
            <a:endParaRPr lang="en-GB" dirty="0"/>
          </a:p>
        </p:txBody>
      </p:sp>
      <p:sp>
        <p:nvSpPr>
          <p:cNvPr id="3" name="Content Placeholder 2">
            <a:extLst>
              <a:ext uri="{FF2B5EF4-FFF2-40B4-BE49-F238E27FC236}">
                <a16:creationId xmlns:a16="http://schemas.microsoft.com/office/drawing/2014/main" id="{6AACC2DE-C108-4B12-AB6D-EB1148D9450C}"/>
              </a:ext>
            </a:extLst>
          </p:cNvPr>
          <p:cNvSpPr>
            <a:spLocks noGrp="1"/>
          </p:cNvSpPr>
          <p:nvPr>
            <p:ph sz="half" idx="1"/>
          </p:nvPr>
        </p:nvSpPr>
        <p:spPr>
          <a:xfrm>
            <a:off x="633186" y="1388436"/>
            <a:ext cx="5386614" cy="4788527"/>
          </a:xfrm>
        </p:spPr>
        <p:txBody>
          <a:bodyPr>
            <a:normAutofit fontScale="92500"/>
          </a:bodyPr>
          <a:lstStyle/>
          <a:p>
            <a:r>
              <a:rPr lang="en-GB" sz="2800" dirty="0">
                <a:solidFill>
                  <a:srgbClr val="002060"/>
                </a:solidFill>
              </a:rPr>
              <a:t>People who love God want to know more about Him and to be with Him</a:t>
            </a:r>
          </a:p>
          <a:p>
            <a:r>
              <a:rPr lang="en-GB" sz="2800" dirty="0">
                <a:solidFill>
                  <a:srgbClr val="002060"/>
                </a:solidFill>
              </a:rPr>
              <a:t>It is good to be with other people who want to know about God too</a:t>
            </a:r>
          </a:p>
          <a:p>
            <a:r>
              <a:rPr lang="en-GB" sz="2800" dirty="0">
                <a:solidFill>
                  <a:srgbClr val="002060"/>
                </a:solidFill>
              </a:rPr>
              <a:t>Look at the picture&gt;&gt;&gt;&gt;</a:t>
            </a:r>
          </a:p>
          <a:p>
            <a:r>
              <a:rPr lang="en-GB" sz="2800" dirty="0">
                <a:solidFill>
                  <a:srgbClr val="002060"/>
                </a:solidFill>
              </a:rPr>
              <a:t>What can you see? Who can you see? Are they all the same? Why do you think they are all going in the same direction?</a:t>
            </a:r>
          </a:p>
          <a:p>
            <a:r>
              <a:rPr lang="en-GB" sz="2800" dirty="0">
                <a:solidFill>
                  <a:srgbClr val="002060"/>
                </a:solidFill>
              </a:rPr>
              <a:t>Draw and cut out a figure of yourself and add to your class/school display</a:t>
            </a:r>
          </a:p>
        </p:txBody>
      </p:sp>
      <p:pic>
        <p:nvPicPr>
          <p:cNvPr id="18" name="Picture 17">
            <a:extLst>
              <a:ext uri="{FF2B5EF4-FFF2-40B4-BE49-F238E27FC236}">
                <a16:creationId xmlns:a16="http://schemas.microsoft.com/office/drawing/2014/main" id="{14C26E93-C79F-43AB-9516-630F03D23247}"/>
              </a:ext>
            </a:extLst>
          </p:cNvPr>
          <p:cNvPicPr>
            <a:picLocks noChangeAspect="1"/>
          </p:cNvPicPr>
          <p:nvPr/>
        </p:nvPicPr>
        <p:blipFill>
          <a:blip r:embed="rId3"/>
          <a:stretch>
            <a:fillRect/>
          </a:stretch>
        </p:blipFill>
        <p:spPr>
          <a:xfrm>
            <a:off x="5868955" y="1388436"/>
            <a:ext cx="7604449" cy="4676462"/>
          </a:xfrm>
          <a:prstGeom prst="rect">
            <a:avLst/>
          </a:prstGeom>
          <a:ln>
            <a:noFill/>
          </a:ln>
          <a:effectLst>
            <a:softEdge rad="112500"/>
          </a:effectLst>
        </p:spPr>
      </p:pic>
      <p:sp>
        <p:nvSpPr>
          <p:cNvPr id="5" name="Content Placeholder 4">
            <a:extLst>
              <a:ext uri="{FF2B5EF4-FFF2-40B4-BE49-F238E27FC236}">
                <a16:creationId xmlns:a16="http://schemas.microsoft.com/office/drawing/2014/main" id="{7C986E85-024A-477A-93D1-AFE5D98FB8FD}"/>
              </a:ext>
            </a:extLst>
          </p:cNvPr>
          <p:cNvSpPr>
            <a:spLocks noGrp="1"/>
          </p:cNvSpPr>
          <p:nvPr>
            <p:ph sz="half" idx="2"/>
          </p:nvPr>
        </p:nvSpPr>
        <p:spPr>
          <a:xfrm flipH="1">
            <a:off x="11449049" y="1825625"/>
            <a:ext cx="45719" cy="312664"/>
          </a:xfrm>
        </p:spPr>
        <p:txBody>
          <a:bodyPr>
            <a:normAutofit fontScale="92500" lnSpcReduction="20000"/>
          </a:bodyPr>
          <a:lstStyle/>
          <a:p>
            <a:pPr marL="0" indent="0">
              <a:buNone/>
            </a:pPr>
            <a:endParaRPr lang="en-GB" dirty="0"/>
          </a:p>
        </p:txBody>
      </p:sp>
    </p:spTree>
    <p:extLst>
      <p:ext uri="{BB962C8B-B14F-4D97-AF65-F5344CB8AC3E}">
        <p14:creationId xmlns:p14="http://schemas.microsoft.com/office/powerpoint/2010/main" val="427372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46863-8EAC-4DF4-9652-D1436586EA00}"/>
              </a:ext>
            </a:extLst>
          </p:cNvPr>
          <p:cNvSpPr>
            <a:spLocks noGrp="1"/>
          </p:cNvSpPr>
          <p:nvPr>
            <p:ph type="title"/>
          </p:nvPr>
        </p:nvSpPr>
        <p:spPr/>
        <p:txBody>
          <a:bodyPr/>
          <a:lstStyle/>
          <a:p>
            <a:pPr algn="ctr"/>
            <a:r>
              <a:rPr lang="en-GB" sz="3600" dirty="0">
                <a:solidFill>
                  <a:srgbClr val="00B050"/>
                </a:solidFill>
              </a:rPr>
              <a:t>We belong to God’s Family song</a:t>
            </a:r>
          </a:p>
        </p:txBody>
      </p:sp>
      <p:pic>
        <p:nvPicPr>
          <p:cNvPr id="4" name="We Belong to Gods FamilySong Wk5">
            <a:hlinkClick r:id="" action="ppaction://media"/>
            <a:extLst>
              <a:ext uri="{FF2B5EF4-FFF2-40B4-BE49-F238E27FC236}">
                <a16:creationId xmlns:a16="http://schemas.microsoft.com/office/drawing/2014/main" id="{B1BDFF5E-D288-4210-A624-B55B1C6E10A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159685" y="1388436"/>
            <a:ext cx="4351337" cy="4351338"/>
          </a:xfrm>
        </p:spPr>
      </p:pic>
      <p:sp>
        <p:nvSpPr>
          <p:cNvPr id="3" name="TextBox 2">
            <a:extLst>
              <a:ext uri="{FF2B5EF4-FFF2-40B4-BE49-F238E27FC236}">
                <a16:creationId xmlns:a16="http://schemas.microsoft.com/office/drawing/2014/main" id="{8A793C5A-48DB-4826-BCE0-C82BD895FA90}"/>
              </a:ext>
            </a:extLst>
          </p:cNvPr>
          <p:cNvSpPr txBox="1"/>
          <p:nvPr/>
        </p:nvSpPr>
        <p:spPr>
          <a:xfrm>
            <a:off x="6041118" y="1388436"/>
            <a:ext cx="4991197" cy="1631216"/>
          </a:xfrm>
          <a:prstGeom prst="rect">
            <a:avLst/>
          </a:prstGeom>
          <a:noFill/>
        </p:spPr>
        <p:txBody>
          <a:bodyPr wrap="square" rtlCol="0">
            <a:spAutoFit/>
          </a:bodyPr>
          <a:lstStyle/>
          <a:p>
            <a:pPr algn="ctr"/>
            <a:r>
              <a:rPr lang="en-GB" sz="2000" dirty="0">
                <a:solidFill>
                  <a:srgbClr val="00B050"/>
                </a:solidFill>
                <a:latin typeface="Arial Black" panose="020B0A04020102020204" pitchFamily="34" charset="0"/>
              </a:rPr>
              <a:t>‘We belong to God’s family, </a:t>
            </a:r>
          </a:p>
          <a:p>
            <a:pPr algn="ctr"/>
            <a:r>
              <a:rPr lang="en-GB" sz="2000" dirty="0">
                <a:solidFill>
                  <a:srgbClr val="00B050"/>
                </a:solidFill>
                <a:latin typeface="Arial Black" panose="020B0A04020102020204" pitchFamily="34" charset="0"/>
              </a:rPr>
              <a:t>brothers and sisters are we.</a:t>
            </a:r>
          </a:p>
          <a:p>
            <a:pPr algn="ctr"/>
            <a:r>
              <a:rPr lang="en-GB" sz="2000" dirty="0">
                <a:solidFill>
                  <a:srgbClr val="00B050"/>
                </a:solidFill>
                <a:latin typeface="Arial Black" panose="020B0A04020102020204" pitchFamily="34" charset="0"/>
              </a:rPr>
              <a:t>Singing together in unity </a:t>
            </a:r>
          </a:p>
          <a:p>
            <a:pPr algn="ctr"/>
            <a:r>
              <a:rPr lang="en-GB" sz="2000" dirty="0">
                <a:solidFill>
                  <a:srgbClr val="00B050"/>
                </a:solidFill>
                <a:latin typeface="Arial Black" panose="020B0A04020102020204" pitchFamily="34" charset="0"/>
              </a:rPr>
              <a:t>About one Lord and one faith</a:t>
            </a:r>
          </a:p>
          <a:p>
            <a:pPr algn="ctr"/>
            <a:r>
              <a:rPr lang="en-GB" sz="2000" dirty="0">
                <a:solidFill>
                  <a:srgbClr val="00B050"/>
                </a:solidFill>
                <a:latin typeface="Arial Black" panose="020B0A04020102020204" pitchFamily="34" charset="0"/>
              </a:rPr>
              <a:t>-one family’</a:t>
            </a:r>
          </a:p>
        </p:txBody>
      </p:sp>
      <p:pic>
        <p:nvPicPr>
          <p:cNvPr id="6" name="Picture 5">
            <a:extLst>
              <a:ext uri="{FF2B5EF4-FFF2-40B4-BE49-F238E27FC236}">
                <a16:creationId xmlns:a16="http://schemas.microsoft.com/office/drawing/2014/main" id="{DEF8DA09-AD37-4620-84FE-AAD6BF73FFBD}"/>
              </a:ext>
            </a:extLst>
          </p:cNvPr>
          <p:cNvPicPr>
            <a:picLocks noChangeAspect="1"/>
          </p:cNvPicPr>
          <p:nvPr/>
        </p:nvPicPr>
        <p:blipFill>
          <a:blip r:embed="rId6"/>
          <a:stretch>
            <a:fillRect/>
          </a:stretch>
        </p:blipFill>
        <p:spPr>
          <a:xfrm>
            <a:off x="1159685" y="1287624"/>
            <a:ext cx="4351336" cy="4452150"/>
          </a:xfrm>
          <a:prstGeom prst="rect">
            <a:avLst/>
          </a:prstGeom>
        </p:spPr>
      </p:pic>
      <p:pic>
        <p:nvPicPr>
          <p:cNvPr id="1026" name="Picture 2" descr="Image result for musical notes images">
            <a:extLst>
              <a:ext uri="{FF2B5EF4-FFF2-40B4-BE49-F238E27FC236}">
                <a16:creationId xmlns:a16="http://schemas.microsoft.com/office/drawing/2014/main" id="{43A73F2D-A64E-4520-818F-FB0AB6E0E0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2686" y="3321559"/>
            <a:ext cx="3470987" cy="214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83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7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731D-2667-4646-87C0-EA6A54657EE6}"/>
              </a:ext>
            </a:extLst>
          </p:cNvPr>
          <p:cNvSpPr>
            <a:spLocks noGrp="1"/>
          </p:cNvSpPr>
          <p:nvPr>
            <p:ph type="title"/>
          </p:nvPr>
        </p:nvSpPr>
        <p:spPr/>
        <p:txBody>
          <a:bodyPr/>
          <a:lstStyle/>
          <a:p>
            <a:pPr algn="ctr"/>
            <a:r>
              <a:rPr lang="en-US" sz="5400" b="1" dirty="0">
                <a:ln w="22225">
                  <a:solidFill>
                    <a:schemeClr val="accent2"/>
                  </a:solidFill>
                  <a:prstDash val="solid"/>
                </a:ln>
                <a:solidFill>
                  <a:schemeClr val="accent2">
                    <a:lumMod val="40000"/>
                    <a:lumOff val="60000"/>
                  </a:schemeClr>
                </a:solidFill>
              </a:rPr>
              <a:t>We take part!   </a:t>
            </a:r>
            <a:br>
              <a:rPr lang="en-US" b="1" dirty="0">
                <a:ln w="22225">
                  <a:solidFill>
                    <a:schemeClr val="accent2"/>
                  </a:solidFill>
                  <a:prstDash val="solid"/>
                </a:ln>
                <a:solidFill>
                  <a:schemeClr val="accent2">
                    <a:lumMod val="40000"/>
                    <a:lumOff val="60000"/>
                  </a:schemeClr>
                </a:solidFill>
              </a:rPr>
            </a:br>
            <a:endParaRPr lang="en-GB" dirty="0"/>
          </a:p>
        </p:txBody>
      </p:sp>
      <p:sp>
        <p:nvSpPr>
          <p:cNvPr id="3" name="Content Placeholder 2">
            <a:extLst>
              <a:ext uri="{FF2B5EF4-FFF2-40B4-BE49-F238E27FC236}">
                <a16:creationId xmlns:a16="http://schemas.microsoft.com/office/drawing/2014/main" id="{6AACC2DE-C108-4B12-AB6D-EB1148D9450C}"/>
              </a:ext>
            </a:extLst>
          </p:cNvPr>
          <p:cNvSpPr>
            <a:spLocks noGrp="1"/>
          </p:cNvSpPr>
          <p:nvPr>
            <p:ph sz="half" idx="1"/>
          </p:nvPr>
        </p:nvSpPr>
        <p:spPr>
          <a:xfrm>
            <a:off x="633186" y="1388436"/>
            <a:ext cx="5386614" cy="4788527"/>
          </a:xfrm>
        </p:spPr>
        <p:txBody>
          <a:bodyPr>
            <a:normAutofit/>
          </a:bodyPr>
          <a:lstStyle/>
          <a:p>
            <a:r>
              <a:rPr lang="en-GB" sz="2800" dirty="0">
                <a:solidFill>
                  <a:srgbClr val="002060"/>
                </a:solidFill>
              </a:rPr>
              <a:t>It is good to go to Mass often with our school and family</a:t>
            </a:r>
          </a:p>
          <a:p>
            <a:r>
              <a:rPr lang="en-GB" sz="2800" dirty="0">
                <a:solidFill>
                  <a:srgbClr val="002060"/>
                </a:solidFill>
              </a:rPr>
              <a:t>It’s very important we join in!</a:t>
            </a:r>
          </a:p>
          <a:p>
            <a:r>
              <a:rPr lang="en-GB" sz="2800" dirty="0">
                <a:solidFill>
                  <a:srgbClr val="002060"/>
                </a:solidFill>
              </a:rPr>
              <a:t>Can you think of some ways to take part in the Mass?</a:t>
            </a:r>
          </a:p>
          <a:p>
            <a:r>
              <a:rPr lang="en-GB" sz="2800" dirty="0">
                <a:solidFill>
                  <a:srgbClr val="002060"/>
                </a:solidFill>
              </a:rPr>
              <a:t>Work with your partner to make a poster with some of your ideas</a:t>
            </a:r>
          </a:p>
          <a:p>
            <a:r>
              <a:rPr lang="en-GB" sz="2800" dirty="0">
                <a:solidFill>
                  <a:srgbClr val="002060"/>
                </a:solidFill>
              </a:rPr>
              <a:t>Try to remember your ideas next time you are at Mass and join in!</a:t>
            </a:r>
          </a:p>
        </p:txBody>
      </p:sp>
      <p:pic>
        <p:nvPicPr>
          <p:cNvPr id="18" name="Picture 17">
            <a:extLst>
              <a:ext uri="{FF2B5EF4-FFF2-40B4-BE49-F238E27FC236}">
                <a16:creationId xmlns:a16="http://schemas.microsoft.com/office/drawing/2014/main" id="{14C26E93-C79F-43AB-9516-630F03D23247}"/>
              </a:ext>
            </a:extLst>
          </p:cNvPr>
          <p:cNvPicPr>
            <a:picLocks noChangeAspect="1"/>
          </p:cNvPicPr>
          <p:nvPr/>
        </p:nvPicPr>
        <p:blipFill>
          <a:blip r:embed="rId3"/>
          <a:stretch>
            <a:fillRect/>
          </a:stretch>
        </p:blipFill>
        <p:spPr>
          <a:xfrm>
            <a:off x="6264613" y="1397191"/>
            <a:ext cx="4774890" cy="4676462"/>
          </a:xfrm>
          <a:prstGeom prst="rect">
            <a:avLst/>
          </a:prstGeom>
          <a:ln>
            <a:noFill/>
          </a:ln>
          <a:effectLst>
            <a:softEdge rad="112500"/>
          </a:effectLst>
        </p:spPr>
      </p:pic>
      <p:sp>
        <p:nvSpPr>
          <p:cNvPr id="5" name="Content Placeholder 4">
            <a:extLst>
              <a:ext uri="{FF2B5EF4-FFF2-40B4-BE49-F238E27FC236}">
                <a16:creationId xmlns:a16="http://schemas.microsoft.com/office/drawing/2014/main" id="{7C986E85-024A-477A-93D1-AFE5D98FB8FD}"/>
              </a:ext>
            </a:extLst>
          </p:cNvPr>
          <p:cNvSpPr>
            <a:spLocks noGrp="1"/>
          </p:cNvSpPr>
          <p:nvPr>
            <p:ph sz="half" idx="2"/>
          </p:nvPr>
        </p:nvSpPr>
        <p:spPr>
          <a:xfrm flipH="1">
            <a:off x="11449049" y="1825625"/>
            <a:ext cx="45719" cy="312664"/>
          </a:xfrm>
        </p:spPr>
        <p:txBody>
          <a:bodyPr>
            <a:normAutofit fontScale="92500" lnSpcReduction="20000"/>
          </a:bodyPr>
          <a:lstStyle/>
          <a:p>
            <a:pPr marL="0" indent="0">
              <a:buNone/>
            </a:pPr>
            <a:endParaRPr lang="en-GB" dirty="0"/>
          </a:p>
        </p:txBody>
      </p:sp>
    </p:spTree>
    <p:extLst>
      <p:ext uri="{BB962C8B-B14F-4D97-AF65-F5344CB8AC3E}">
        <p14:creationId xmlns:p14="http://schemas.microsoft.com/office/powerpoint/2010/main" val="252884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EE26-4543-4C22-B459-0EB28DC75FDA}"/>
              </a:ext>
            </a:extLst>
          </p:cNvPr>
          <p:cNvSpPr>
            <a:spLocks noGrp="1"/>
          </p:cNvSpPr>
          <p:nvPr>
            <p:ph type="title"/>
          </p:nvPr>
        </p:nvSpPr>
        <p:spPr/>
        <p:txBody>
          <a:bodyPr/>
          <a:lstStyle/>
          <a:p>
            <a:pPr algn="ctr"/>
            <a:r>
              <a:rPr lang="en-GB" sz="3600" dirty="0">
                <a:solidFill>
                  <a:srgbClr val="FF0000"/>
                </a:solidFill>
              </a:rPr>
              <a:t>Make an envelope church</a:t>
            </a:r>
          </a:p>
        </p:txBody>
      </p:sp>
      <p:pic>
        <p:nvPicPr>
          <p:cNvPr id="6" name="Content Placeholder 5">
            <a:extLst>
              <a:ext uri="{FF2B5EF4-FFF2-40B4-BE49-F238E27FC236}">
                <a16:creationId xmlns:a16="http://schemas.microsoft.com/office/drawing/2014/main" id="{16807859-33FB-4FBC-B10F-5AD0AAF57A93}"/>
              </a:ext>
            </a:extLst>
          </p:cNvPr>
          <p:cNvPicPr>
            <a:picLocks noGrp="1" noChangeAspect="1"/>
          </p:cNvPicPr>
          <p:nvPr>
            <p:ph sz="half" idx="1"/>
          </p:nvPr>
        </p:nvPicPr>
        <p:blipFill>
          <a:blip r:embed="rId3"/>
          <a:stretch>
            <a:fillRect/>
          </a:stretch>
        </p:blipFill>
        <p:spPr>
          <a:xfrm>
            <a:off x="631728" y="1388437"/>
            <a:ext cx="4870059" cy="464358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Content Placeholder 3">
            <a:extLst>
              <a:ext uri="{FF2B5EF4-FFF2-40B4-BE49-F238E27FC236}">
                <a16:creationId xmlns:a16="http://schemas.microsoft.com/office/drawing/2014/main" id="{48D47EBA-AD5E-4FE7-9CB2-C2348D4F8AC4}"/>
              </a:ext>
            </a:extLst>
          </p:cNvPr>
          <p:cNvSpPr>
            <a:spLocks noGrp="1"/>
          </p:cNvSpPr>
          <p:nvPr>
            <p:ph sz="half" idx="2"/>
          </p:nvPr>
        </p:nvSpPr>
        <p:spPr>
          <a:xfrm>
            <a:off x="6172200" y="1533377"/>
            <a:ext cx="5276850" cy="4643585"/>
          </a:xfrm>
        </p:spPr>
        <p:txBody>
          <a:bodyPr>
            <a:normAutofit/>
          </a:bodyPr>
          <a:lstStyle/>
          <a:p>
            <a:r>
              <a:rPr lang="en-GB" sz="2800" dirty="0">
                <a:solidFill>
                  <a:srgbClr val="FF0000"/>
                </a:solidFill>
              </a:rPr>
              <a:t>Open an envelope and stick this to some coloured paper</a:t>
            </a:r>
          </a:p>
          <a:p>
            <a:r>
              <a:rPr lang="en-GB" sz="2800" dirty="0">
                <a:solidFill>
                  <a:srgbClr val="FF0000"/>
                </a:solidFill>
              </a:rPr>
              <a:t>Decorate this to look like a church</a:t>
            </a:r>
          </a:p>
          <a:p>
            <a:r>
              <a:rPr lang="en-GB" sz="2800" dirty="0">
                <a:solidFill>
                  <a:srgbClr val="FF0000"/>
                </a:solidFill>
              </a:rPr>
              <a:t>Use a lolly stick/strips of card to make  some of the people who help in our parish and put them into the envelope </a:t>
            </a:r>
          </a:p>
          <a:p>
            <a:r>
              <a:rPr lang="en-GB" sz="2800" dirty="0">
                <a:solidFill>
                  <a:srgbClr val="FF0000"/>
                </a:solidFill>
              </a:rPr>
              <a:t>Put yourself in too!</a:t>
            </a:r>
          </a:p>
          <a:p>
            <a:r>
              <a:rPr lang="en-GB" sz="2800" dirty="0">
                <a:solidFill>
                  <a:srgbClr val="FF0000"/>
                </a:solidFill>
              </a:rPr>
              <a:t>Make a sign with the name of our parish</a:t>
            </a:r>
          </a:p>
        </p:txBody>
      </p:sp>
    </p:spTree>
    <p:extLst>
      <p:ext uri="{BB962C8B-B14F-4D97-AF65-F5344CB8AC3E}">
        <p14:creationId xmlns:p14="http://schemas.microsoft.com/office/powerpoint/2010/main" val="20726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731D-2667-4646-87C0-EA6A54657EE6}"/>
              </a:ext>
            </a:extLst>
          </p:cNvPr>
          <p:cNvSpPr>
            <a:spLocks noGrp="1"/>
          </p:cNvSpPr>
          <p:nvPr>
            <p:ph type="title"/>
          </p:nvPr>
        </p:nvSpPr>
        <p:spPr/>
        <p:txBody>
          <a:bodyPr/>
          <a:lstStyle/>
          <a:p>
            <a:pPr algn="ctr"/>
            <a:r>
              <a:rPr lang="en-US" sz="5400" b="1" dirty="0">
                <a:ln w="22225">
                  <a:solidFill>
                    <a:schemeClr val="accent2"/>
                  </a:solidFill>
                  <a:prstDash val="solid"/>
                </a:ln>
                <a:solidFill>
                  <a:schemeClr val="accent2">
                    <a:lumMod val="40000"/>
                    <a:lumOff val="60000"/>
                  </a:schemeClr>
                </a:solidFill>
              </a:rPr>
              <a:t>We tell others!   </a:t>
            </a:r>
            <a:br>
              <a:rPr lang="en-US" b="1" dirty="0">
                <a:ln w="22225">
                  <a:solidFill>
                    <a:schemeClr val="accent2"/>
                  </a:solidFill>
                  <a:prstDash val="solid"/>
                </a:ln>
                <a:solidFill>
                  <a:schemeClr val="accent2">
                    <a:lumMod val="40000"/>
                    <a:lumOff val="60000"/>
                  </a:schemeClr>
                </a:solidFill>
              </a:rPr>
            </a:br>
            <a:endParaRPr lang="en-GB" dirty="0"/>
          </a:p>
        </p:txBody>
      </p:sp>
      <p:sp>
        <p:nvSpPr>
          <p:cNvPr id="3" name="Content Placeholder 2">
            <a:extLst>
              <a:ext uri="{FF2B5EF4-FFF2-40B4-BE49-F238E27FC236}">
                <a16:creationId xmlns:a16="http://schemas.microsoft.com/office/drawing/2014/main" id="{6AACC2DE-C108-4B12-AB6D-EB1148D9450C}"/>
              </a:ext>
            </a:extLst>
          </p:cNvPr>
          <p:cNvSpPr>
            <a:spLocks noGrp="1"/>
          </p:cNvSpPr>
          <p:nvPr>
            <p:ph sz="half" idx="1"/>
          </p:nvPr>
        </p:nvSpPr>
        <p:spPr>
          <a:xfrm>
            <a:off x="633186" y="1388436"/>
            <a:ext cx="5386614" cy="4788527"/>
          </a:xfrm>
        </p:spPr>
        <p:txBody>
          <a:bodyPr>
            <a:normAutofit/>
          </a:bodyPr>
          <a:lstStyle/>
          <a:p>
            <a:r>
              <a:rPr lang="en-GB" sz="2800" dirty="0">
                <a:solidFill>
                  <a:srgbClr val="002060"/>
                </a:solidFill>
              </a:rPr>
              <a:t>Everybody is welcome to come to Mass</a:t>
            </a:r>
          </a:p>
          <a:p>
            <a:r>
              <a:rPr lang="en-GB" sz="2800" dirty="0">
                <a:solidFill>
                  <a:srgbClr val="002060"/>
                </a:solidFill>
              </a:rPr>
              <a:t>It’s our job to encourage others</a:t>
            </a:r>
          </a:p>
          <a:p>
            <a:r>
              <a:rPr lang="en-GB" sz="2800" dirty="0">
                <a:solidFill>
                  <a:srgbClr val="002060"/>
                </a:solidFill>
              </a:rPr>
              <a:t>Make a list with your class of ways to encourage others to come to Mass</a:t>
            </a:r>
          </a:p>
          <a:p>
            <a:r>
              <a:rPr lang="en-GB" sz="2800" dirty="0">
                <a:solidFill>
                  <a:srgbClr val="002060"/>
                </a:solidFill>
              </a:rPr>
              <a:t>Make an invitation for your family to come to Mass at your parish this Sunday </a:t>
            </a:r>
          </a:p>
        </p:txBody>
      </p:sp>
      <p:pic>
        <p:nvPicPr>
          <p:cNvPr id="18" name="Picture 17">
            <a:extLst>
              <a:ext uri="{FF2B5EF4-FFF2-40B4-BE49-F238E27FC236}">
                <a16:creationId xmlns:a16="http://schemas.microsoft.com/office/drawing/2014/main" id="{14C26E93-C79F-43AB-9516-630F03D23247}"/>
              </a:ext>
            </a:extLst>
          </p:cNvPr>
          <p:cNvPicPr>
            <a:picLocks noChangeAspect="1"/>
          </p:cNvPicPr>
          <p:nvPr/>
        </p:nvPicPr>
        <p:blipFill>
          <a:blip r:embed="rId3"/>
          <a:stretch>
            <a:fillRect/>
          </a:stretch>
        </p:blipFill>
        <p:spPr>
          <a:xfrm>
            <a:off x="6522775" y="1332403"/>
            <a:ext cx="4926274" cy="4788527"/>
          </a:xfrm>
          <a:prstGeom prst="rect">
            <a:avLst/>
          </a:prstGeom>
          <a:ln>
            <a:noFill/>
          </a:ln>
          <a:effectLst>
            <a:softEdge rad="112500"/>
          </a:effectLst>
        </p:spPr>
      </p:pic>
      <p:sp>
        <p:nvSpPr>
          <p:cNvPr id="5" name="Content Placeholder 4">
            <a:extLst>
              <a:ext uri="{FF2B5EF4-FFF2-40B4-BE49-F238E27FC236}">
                <a16:creationId xmlns:a16="http://schemas.microsoft.com/office/drawing/2014/main" id="{7C986E85-024A-477A-93D1-AFE5D98FB8FD}"/>
              </a:ext>
            </a:extLst>
          </p:cNvPr>
          <p:cNvSpPr>
            <a:spLocks noGrp="1"/>
          </p:cNvSpPr>
          <p:nvPr>
            <p:ph sz="half" idx="2"/>
          </p:nvPr>
        </p:nvSpPr>
        <p:spPr>
          <a:xfrm flipH="1">
            <a:off x="11449049" y="1825625"/>
            <a:ext cx="45719" cy="312664"/>
          </a:xfrm>
        </p:spPr>
        <p:txBody>
          <a:bodyPr>
            <a:normAutofit fontScale="92500" lnSpcReduction="20000"/>
          </a:bodyPr>
          <a:lstStyle/>
          <a:p>
            <a:pPr marL="0" indent="0">
              <a:buNone/>
            </a:pPr>
            <a:endParaRPr lang="en-GB" dirty="0"/>
          </a:p>
        </p:txBody>
      </p:sp>
    </p:spTree>
    <p:extLst>
      <p:ext uri="{BB962C8B-B14F-4D97-AF65-F5344CB8AC3E}">
        <p14:creationId xmlns:p14="http://schemas.microsoft.com/office/powerpoint/2010/main" val="59323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F205-1572-4B93-A6D7-ED2E6C6A3C97}"/>
              </a:ext>
            </a:extLst>
          </p:cNvPr>
          <p:cNvSpPr>
            <a:spLocks noGrp="1"/>
          </p:cNvSpPr>
          <p:nvPr>
            <p:ph type="title"/>
          </p:nvPr>
        </p:nvSpPr>
        <p:spPr/>
        <p:txBody>
          <a:bodyPr/>
          <a:lstStyle/>
          <a:p>
            <a:endParaRPr lang="en-GB" dirty="0"/>
          </a:p>
        </p:txBody>
      </p:sp>
      <p:pic>
        <p:nvPicPr>
          <p:cNvPr id="8" name="Content Placeholder 7">
            <a:extLst>
              <a:ext uri="{FF2B5EF4-FFF2-40B4-BE49-F238E27FC236}">
                <a16:creationId xmlns:a16="http://schemas.microsoft.com/office/drawing/2014/main" id="{4A27E73A-BABB-4C33-9161-8DEF8CDCDD74}"/>
              </a:ext>
            </a:extLst>
          </p:cNvPr>
          <p:cNvPicPr>
            <a:picLocks noGrp="1" noChangeAspect="1"/>
          </p:cNvPicPr>
          <p:nvPr>
            <p:ph sz="half" idx="2"/>
          </p:nvPr>
        </p:nvPicPr>
        <p:blipFill>
          <a:blip r:embed="rId4"/>
          <a:stretch>
            <a:fillRect/>
          </a:stretch>
        </p:blipFill>
        <p:spPr>
          <a:xfrm>
            <a:off x="1308686" y="1603717"/>
            <a:ext cx="3201963" cy="2903646"/>
          </a:xfrm>
        </p:spPr>
      </p:pic>
      <p:sp>
        <p:nvSpPr>
          <p:cNvPr id="5" name="Rectangle 4">
            <a:extLst>
              <a:ext uri="{FF2B5EF4-FFF2-40B4-BE49-F238E27FC236}">
                <a16:creationId xmlns:a16="http://schemas.microsoft.com/office/drawing/2014/main" id="{C0EF1598-69D8-438F-AB98-B3FA0EAA2600}"/>
              </a:ext>
            </a:extLst>
          </p:cNvPr>
          <p:cNvSpPr/>
          <p:nvPr/>
        </p:nvSpPr>
        <p:spPr>
          <a:xfrm>
            <a:off x="2349305" y="557439"/>
            <a:ext cx="5785619"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gradFill>
                  <a:gsLst>
                    <a:gs pos="0">
                      <a:srgbClr val="731F1C">
                        <a:lumMod val="50000"/>
                      </a:srgbClr>
                    </a:gs>
                    <a:gs pos="50000">
                      <a:srgbClr val="731F1C"/>
                    </a:gs>
                    <a:gs pos="100000">
                      <a:srgbClr val="731F1C">
                        <a:lumMod val="60000"/>
                        <a:lumOff val="40000"/>
                      </a:srgbClr>
                    </a:gs>
                  </a:gsLst>
                  <a:lin ang="5400000"/>
                </a:gradFill>
                <a:effectLst>
                  <a:reflection blurRad="6350" stA="53000" endA="300" endPos="35500" dir="5400000" sy="-90000" algn="bl" rotWithShape="0"/>
                </a:effectLst>
                <a:uLnTx/>
                <a:uFillTx/>
                <a:latin typeface="Calibri Light"/>
                <a:ea typeface="+mn-ea"/>
                <a:cs typeface="+mn-cs"/>
              </a:rPr>
              <a:t>Time for prayer</a:t>
            </a:r>
          </a:p>
        </p:txBody>
      </p:sp>
      <p:sp>
        <p:nvSpPr>
          <p:cNvPr id="9" name="TextBox 8">
            <a:extLst>
              <a:ext uri="{FF2B5EF4-FFF2-40B4-BE49-F238E27FC236}">
                <a16:creationId xmlns:a16="http://schemas.microsoft.com/office/drawing/2014/main" id="{9215FAE0-0EF5-4E0E-9FAA-4A41D2C6CA94}"/>
              </a:ext>
            </a:extLst>
          </p:cNvPr>
          <p:cNvSpPr txBox="1"/>
          <p:nvPr/>
        </p:nvSpPr>
        <p:spPr>
          <a:xfrm>
            <a:off x="4825219" y="1603717"/>
            <a:ext cx="6808763"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Sign of the cross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We light the candle to remind us God is with us when we pray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Father in Heaven, we love to take time each day to be with you in prayer and we know that you are always ready to listen to 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We thank you, Father for</a:t>
            </a:r>
            <a:r>
              <a:rPr kumimoji="0" lang="en-GB" sz="1400" b="0" i="0" u="none" strike="noStrike" kern="1200" cap="none" spc="0" normalizeH="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 helping us to know and love you more. We love to hear about your love for us and we want to tell other people about how much you love them too.</a:t>
            </a:r>
            <a:endPar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Thank you, </a:t>
            </a:r>
            <a:r>
              <a:rPr lang="en-GB" sz="1400" dirty="0">
                <a:solidFill>
                  <a:srgbClr val="248CD2"/>
                </a:solidFill>
                <a:latin typeface="Times New Roman" panose="02020603050405020304" pitchFamily="18" charset="0"/>
                <a:cs typeface="Times New Roman" panose="02020603050405020304" pitchFamily="18" charset="0"/>
              </a:rPr>
              <a:t>Lord</a:t>
            </a:r>
            <a:r>
              <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 for </a:t>
            </a:r>
            <a:r>
              <a:rPr lang="en-GB" sz="1400" dirty="0">
                <a:solidFill>
                  <a:srgbClr val="248CD2"/>
                </a:solidFill>
                <a:latin typeface="Times New Roman" panose="02020603050405020304" pitchFamily="18" charset="0"/>
                <a:cs typeface="Times New Roman" panose="02020603050405020304" pitchFamily="18" charset="0"/>
              </a:rPr>
              <a:t>our community of faith who are with us at Mass</a:t>
            </a:r>
            <a:endPar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Teacher: Lord hear us   </a:t>
            </a:r>
            <a:r>
              <a:rPr kumimoji="0" lang="en-GB"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Children :Lord graciously hear 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Thank you,</a:t>
            </a:r>
            <a:r>
              <a:rPr kumimoji="0" lang="en-GB" sz="1400" b="0" i="0" u="none" strike="noStrike" kern="1200" cap="none" spc="0" normalizeH="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 Lord for opportunities to learn more about you </a:t>
            </a:r>
            <a:r>
              <a:rPr lang="en-GB" sz="1400" dirty="0">
                <a:solidFill>
                  <a:srgbClr val="248CD2"/>
                </a:solidFill>
                <a:latin typeface="Times New Roman" panose="02020603050405020304" pitchFamily="18" charset="0"/>
                <a:cs typeface="Times New Roman" panose="02020603050405020304" pitchFamily="18" charset="0"/>
              </a:rPr>
              <a:t>at home, in school and at Mass</a:t>
            </a:r>
            <a:endPar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Teacher: Lord hear us   </a:t>
            </a:r>
            <a:r>
              <a:rPr kumimoji="0" lang="en-GB"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Children :Lord graciously hear 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Thank you God for </a:t>
            </a:r>
            <a:r>
              <a:rPr lang="en-GB" sz="1400" dirty="0">
                <a:solidFill>
                  <a:srgbClr val="248CD2"/>
                </a:solidFill>
                <a:latin typeface="Times New Roman" panose="02020603050405020304" pitchFamily="18" charset="0"/>
                <a:cs typeface="Times New Roman" panose="02020603050405020304" pitchFamily="18" charset="0"/>
              </a:rPr>
              <a:t>our priests, teachers and families who help us to know and love you</a:t>
            </a:r>
            <a:endPar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Teacher: Lord hear us   </a:t>
            </a:r>
            <a:r>
              <a:rPr kumimoji="0" lang="en-GB"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Children :Lord graciously hear 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Thank you God for </a:t>
            </a:r>
            <a:r>
              <a:rPr lang="en-GB" sz="1400" dirty="0">
                <a:solidFill>
                  <a:srgbClr val="248CD2"/>
                </a:solidFill>
                <a:latin typeface="Times New Roman" panose="02020603050405020304" pitchFamily="18" charset="0"/>
                <a:cs typeface="Times New Roman" panose="02020603050405020304" pitchFamily="18" charset="0"/>
              </a:rPr>
              <a:t>being with us every time we go to Mass</a:t>
            </a:r>
            <a:endPar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48CD2"/>
                </a:solidFill>
                <a:effectLst/>
                <a:uLnTx/>
                <a:uFillTx/>
                <a:latin typeface="Times New Roman" panose="02020603050405020304" pitchFamily="18" charset="0"/>
                <a:ea typeface="+mn-ea"/>
                <a:cs typeface="Times New Roman" panose="02020603050405020304" pitchFamily="18" charset="0"/>
              </a:rPr>
              <a:t>Teacher: Lord hear us   </a:t>
            </a:r>
            <a:r>
              <a:rPr kumimoji="0" lang="en-GB"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Children :Lord graciously hear 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We sing our song to end our time of prayer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6" name="We Belong to Gods FamilySong Wk5">
            <a:hlinkClick r:id="" action="ppaction://media"/>
            <a:extLst>
              <a:ext uri="{FF2B5EF4-FFF2-40B4-BE49-F238E27FC236}">
                <a16:creationId xmlns:a16="http://schemas.microsoft.com/office/drawing/2014/main" id="{3C4B197B-15CC-4D99-A1B0-6C3CEF510F3C}"/>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5"/>
          <a:stretch>
            <a:fillRect/>
          </a:stretch>
        </p:blipFill>
        <p:spPr>
          <a:xfrm>
            <a:off x="1308686" y="4507363"/>
            <a:ext cx="3201963" cy="2118520"/>
          </a:xfrm>
        </p:spPr>
      </p:pic>
      <p:pic>
        <p:nvPicPr>
          <p:cNvPr id="7" name="Picture 6">
            <a:extLst>
              <a:ext uri="{FF2B5EF4-FFF2-40B4-BE49-F238E27FC236}">
                <a16:creationId xmlns:a16="http://schemas.microsoft.com/office/drawing/2014/main" id="{82360DE9-59CB-45D8-9AA3-93FA4AEA6ED6}"/>
              </a:ext>
            </a:extLst>
          </p:cNvPr>
          <p:cNvPicPr>
            <a:picLocks noChangeAspect="1"/>
          </p:cNvPicPr>
          <p:nvPr/>
        </p:nvPicPr>
        <p:blipFill>
          <a:blip r:embed="rId6"/>
          <a:stretch>
            <a:fillRect/>
          </a:stretch>
        </p:blipFill>
        <p:spPr>
          <a:xfrm>
            <a:off x="1308686" y="4507363"/>
            <a:ext cx="3263314" cy="2118520"/>
          </a:xfrm>
          <a:prstGeom prst="rect">
            <a:avLst/>
          </a:prstGeom>
        </p:spPr>
      </p:pic>
    </p:spTree>
    <p:extLst>
      <p:ext uri="{BB962C8B-B14F-4D97-AF65-F5344CB8AC3E}">
        <p14:creationId xmlns:p14="http://schemas.microsoft.com/office/powerpoint/2010/main" val="342117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anim calcmode="lin" valueType="num">
                                      <p:cBhvr>
                                        <p:cTn id="3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1000"/>
                                        <p:tgtEl>
                                          <p:spTgt spid="9">
                                            <p:txEl>
                                              <p:pRg st="6" end="6"/>
                                            </p:txEl>
                                          </p:spTgt>
                                        </p:tgtEl>
                                      </p:cBhvr>
                                    </p:animEffect>
                                    <p:anim calcmode="lin" valueType="num">
                                      <p:cBhvr>
                                        <p:cTn id="4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Effect transition="in" filter="fade">
                                      <p:cBhvr>
                                        <p:cTn id="49" dur="1000"/>
                                        <p:tgtEl>
                                          <p:spTgt spid="9">
                                            <p:txEl>
                                              <p:pRg st="7" end="7"/>
                                            </p:txEl>
                                          </p:spTgt>
                                        </p:tgtEl>
                                      </p:cBhvr>
                                    </p:animEffect>
                                    <p:anim calcmode="lin" valueType="num">
                                      <p:cBhvr>
                                        <p:cTn id="50"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8" end="8"/>
                                            </p:txEl>
                                          </p:spTgt>
                                        </p:tgtEl>
                                        <p:attrNameLst>
                                          <p:attrName>style.visibility</p:attrName>
                                        </p:attrNameLst>
                                      </p:cBhvr>
                                      <p:to>
                                        <p:strVal val="visible"/>
                                      </p:to>
                                    </p:set>
                                    <p:animEffect transition="in" filter="fade">
                                      <p:cBhvr>
                                        <p:cTn id="56" dur="1000"/>
                                        <p:tgtEl>
                                          <p:spTgt spid="9">
                                            <p:txEl>
                                              <p:pRg st="8" end="8"/>
                                            </p:txEl>
                                          </p:spTgt>
                                        </p:tgtEl>
                                      </p:cBhvr>
                                    </p:animEffect>
                                    <p:anim calcmode="lin" valueType="num">
                                      <p:cBhvr>
                                        <p:cTn id="57"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
                                            <p:txEl>
                                              <p:pRg st="9" end="9"/>
                                            </p:txEl>
                                          </p:spTgt>
                                        </p:tgtEl>
                                        <p:attrNameLst>
                                          <p:attrName>style.visibility</p:attrName>
                                        </p:attrNameLst>
                                      </p:cBhvr>
                                      <p:to>
                                        <p:strVal val="visible"/>
                                      </p:to>
                                    </p:set>
                                    <p:animEffect transition="in" filter="fade">
                                      <p:cBhvr>
                                        <p:cTn id="63" dur="1000"/>
                                        <p:tgtEl>
                                          <p:spTgt spid="9">
                                            <p:txEl>
                                              <p:pRg st="9" end="9"/>
                                            </p:txEl>
                                          </p:spTgt>
                                        </p:tgtEl>
                                      </p:cBhvr>
                                    </p:animEffect>
                                    <p:anim calcmode="lin" valueType="num">
                                      <p:cBhvr>
                                        <p:cTn id="64"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10" end="10"/>
                                            </p:txEl>
                                          </p:spTgt>
                                        </p:tgtEl>
                                        <p:attrNameLst>
                                          <p:attrName>style.visibility</p:attrName>
                                        </p:attrNameLst>
                                      </p:cBhvr>
                                      <p:to>
                                        <p:strVal val="visible"/>
                                      </p:to>
                                    </p:set>
                                    <p:animEffect transition="in" filter="fade">
                                      <p:cBhvr>
                                        <p:cTn id="70" dur="1000"/>
                                        <p:tgtEl>
                                          <p:spTgt spid="9">
                                            <p:txEl>
                                              <p:pRg st="10" end="10"/>
                                            </p:txEl>
                                          </p:spTgt>
                                        </p:tgtEl>
                                      </p:cBhvr>
                                    </p:animEffect>
                                    <p:anim calcmode="lin" valueType="num">
                                      <p:cBhvr>
                                        <p:cTn id="71"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11" end="11"/>
                                            </p:txEl>
                                          </p:spTgt>
                                        </p:tgtEl>
                                        <p:attrNameLst>
                                          <p:attrName>style.visibility</p:attrName>
                                        </p:attrNameLst>
                                      </p:cBhvr>
                                      <p:to>
                                        <p:strVal val="visible"/>
                                      </p:to>
                                    </p:set>
                                    <p:animEffect transition="in" filter="fade">
                                      <p:cBhvr>
                                        <p:cTn id="77" dur="1000"/>
                                        <p:tgtEl>
                                          <p:spTgt spid="9">
                                            <p:txEl>
                                              <p:pRg st="11" end="11"/>
                                            </p:txEl>
                                          </p:spTgt>
                                        </p:tgtEl>
                                      </p:cBhvr>
                                    </p:animEffect>
                                    <p:anim calcmode="lin" valueType="num">
                                      <p:cBhvr>
                                        <p:cTn id="78"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12" end="12"/>
                                            </p:txEl>
                                          </p:spTgt>
                                        </p:tgtEl>
                                        <p:attrNameLst>
                                          <p:attrName>style.visibility</p:attrName>
                                        </p:attrNameLst>
                                      </p:cBhvr>
                                      <p:to>
                                        <p:strVal val="visible"/>
                                      </p:to>
                                    </p:set>
                                    <p:animEffect transition="in" filter="fade">
                                      <p:cBhvr>
                                        <p:cTn id="84" dur="1000"/>
                                        <p:tgtEl>
                                          <p:spTgt spid="9">
                                            <p:txEl>
                                              <p:pRg st="12" end="12"/>
                                            </p:txEl>
                                          </p:spTgt>
                                        </p:tgtEl>
                                      </p:cBhvr>
                                    </p:animEffect>
                                    <p:anim calcmode="lin" valueType="num">
                                      <p:cBhvr>
                                        <p:cTn id="85"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9">
                                            <p:txEl>
                                              <p:pRg st="14" end="14"/>
                                            </p:txEl>
                                          </p:spTgt>
                                        </p:tgtEl>
                                        <p:attrNameLst>
                                          <p:attrName>style.visibility</p:attrName>
                                        </p:attrNameLst>
                                      </p:cBhvr>
                                      <p:to>
                                        <p:strVal val="visible"/>
                                      </p:to>
                                    </p:set>
                                    <p:animEffect transition="in" filter="fade">
                                      <p:cBhvr>
                                        <p:cTn id="91" dur="1000"/>
                                        <p:tgtEl>
                                          <p:spTgt spid="9">
                                            <p:txEl>
                                              <p:pRg st="14" end="14"/>
                                            </p:txEl>
                                          </p:spTgt>
                                        </p:tgtEl>
                                      </p:cBhvr>
                                    </p:animEffect>
                                    <p:anim calcmode="lin" valueType="num">
                                      <p:cBhvr>
                                        <p:cTn id="92" dur="1000" fill="hold"/>
                                        <p:tgtEl>
                                          <p:spTgt spid="9">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mediacall" presetSubtype="0" fill="hold" nodeType="clickEffect">
                                  <p:stCondLst>
                                    <p:cond delay="0"/>
                                  </p:stCondLst>
                                  <p:childTnLst>
                                    <p:cmd type="call" cmd="playFrom(0.0)">
                                      <p:cBhvr>
                                        <p:cTn id="97" dur="1447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8" fill="hold" display="0">
                  <p:stCondLst>
                    <p:cond delay="indefinite"/>
                  </p:stCondLst>
                </p:cTn>
                <p:tgtEl>
                  <p:spTgt spid="6"/>
                </p:tgtEl>
              </p:cMediaNode>
            </p:video>
            <p:seq concurrent="1" nextAc="seek">
              <p:cTn id="99" restart="whenNotActive" fill="hold" evtFilter="cancelBubble" nodeType="interactiveSeq">
                <p:stCondLst>
                  <p:cond evt="onClick" delay="0">
                    <p:tgtEl>
                      <p:spTgt spid="6"/>
                    </p:tgtEl>
                  </p:cond>
                </p:stCondLst>
                <p:endSync evt="end" delay="0">
                  <p:rtn val="all"/>
                </p:endSync>
                <p:childTnLst>
                  <p:par>
                    <p:cTn id="100" fill="hold">
                      <p:stCondLst>
                        <p:cond delay="0"/>
                      </p:stCondLst>
                      <p:childTnLst>
                        <p:par>
                          <p:cTn id="101" fill="hold">
                            <p:stCondLst>
                              <p:cond delay="0"/>
                            </p:stCondLst>
                            <p:childTnLst>
                              <p:par>
                                <p:cTn id="102" presetID="2" presetClass="mediacall" presetSubtype="0" fill="hold" nodeType="clickEffect">
                                  <p:stCondLst>
                                    <p:cond delay="0"/>
                                  </p:stCondLst>
                                  <p:childTnLst>
                                    <p:cmd type="call" cmd="togglePause">
                                      <p:cBhvr>
                                        <p:cTn id="103"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stretch>
            <a:fillRect/>
          </a:stretch>
        </p:blipFill>
        <p:spPr>
          <a:xfrm>
            <a:off x="8365067" y="836507"/>
            <a:ext cx="3826933" cy="5215449"/>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pPr algn="ctr"/>
            <a:r>
              <a:rPr lang="en-US" sz="4400" dirty="0">
                <a:solidFill>
                  <a:srgbClr val="0070C0"/>
                </a:solidFill>
              </a:rPr>
              <a:t>What have we learned about this week?</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47700" y="2717803"/>
            <a:ext cx="2834640" cy="3866785"/>
          </a:xfrm>
        </p:spPr>
        <p:txBody>
          <a:bodyPr/>
          <a:lstStyle/>
          <a:p>
            <a:r>
              <a:rPr lang="en-US" sz="2000" dirty="0">
                <a:solidFill>
                  <a:srgbClr val="FF0000"/>
                </a:solidFill>
                <a:latin typeface="Arial Rounded MT Bold" panose="020F0704030504030204" pitchFamily="34" charset="0"/>
              </a:rPr>
              <a:t>I learned </a:t>
            </a:r>
            <a:r>
              <a:rPr lang="en-US" sz="2000" dirty="0">
                <a:latin typeface="Arial Rounded MT Bold" panose="020F0704030504030204" pitchFamily="34" charset="0"/>
              </a:rPr>
              <a:t>:</a:t>
            </a:r>
          </a:p>
          <a:p>
            <a:pPr marL="342900" indent="-342900">
              <a:buFont typeface="Arial" panose="020B0604020202020204" pitchFamily="34" charset="0"/>
              <a:buChar char="•"/>
            </a:pPr>
            <a:r>
              <a:rPr lang="en-US" sz="1800" dirty="0">
                <a:latin typeface="Arial Rounded MT Bold" panose="020F0704030504030204" pitchFamily="34" charset="0"/>
              </a:rPr>
              <a:t>About journeying together with others who love God</a:t>
            </a:r>
          </a:p>
          <a:p>
            <a:pPr marL="342900" indent="-342900">
              <a:buFont typeface="Arial" panose="020B0604020202020204" pitchFamily="34" charset="0"/>
              <a:buChar char="•"/>
            </a:pPr>
            <a:r>
              <a:rPr lang="en-US" sz="1800" dirty="0">
                <a:latin typeface="Arial Rounded MT Bold" panose="020F0704030504030204" pitchFamily="34" charset="0"/>
              </a:rPr>
              <a:t>About ways to journey together</a:t>
            </a:r>
          </a:p>
          <a:p>
            <a:pPr marL="342900" indent="-342900">
              <a:buFont typeface="Arial" panose="020B0604020202020204" pitchFamily="34" charset="0"/>
              <a:buChar char="•"/>
            </a:pPr>
            <a:r>
              <a:rPr lang="en-US" sz="1800" dirty="0">
                <a:latin typeface="Arial Rounded MT Bold" panose="020F0704030504030204" pitchFamily="34" charset="0"/>
              </a:rPr>
              <a:t>About ways to share God’s Word with others</a:t>
            </a:r>
          </a:p>
          <a:p>
            <a:pPr marL="342900" indent="-342900">
              <a:buFont typeface="Arial" panose="020B0604020202020204" pitchFamily="34" charset="0"/>
              <a:buChar char="•"/>
            </a:pPr>
            <a:r>
              <a:rPr lang="en-US" sz="1800" dirty="0">
                <a:latin typeface="Arial Rounded MT Bold" panose="020F0704030504030204" pitchFamily="34" charset="0"/>
              </a:rPr>
              <a:t>To thank God for our Community of Faith</a:t>
            </a:r>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4386557" y="2717803"/>
            <a:ext cx="3978509" cy="3368675"/>
          </a:xfrm>
        </p:spPr>
        <p:txBody>
          <a:bodyPr/>
          <a:lstStyle/>
          <a:p>
            <a:r>
              <a:rPr lang="en-US" dirty="0"/>
              <a:t>.</a:t>
            </a:r>
            <a:r>
              <a:rPr lang="en-US" dirty="0">
                <a:latin typeface="Arial Rounded MT Bold" panose="020F0704030504030204" pitchFamily="34" charset="0"/>
              </a:rPr>
              <a:t> </a:t>
            </a:r>
            <a:r>
              <a:rPr lang="en-US" sz="2000" dirty="0">
                <a:solidFill>
                  <a:srgbClr val="FF0000"/>
                </a:solidFill>
                <a:latin typeface="Arial Rounded MT Bold" panose="020F0704030504030204" pitchFamily="34" charset="0"/>
              </a:rPr>
              <a:t>I can :</a:t>
            </a:r>
          </a:p>
          <a:p>
            <a:pPr marL="285750" indent="-285750">
              <a:buFont typeface="Arial" panose="020B0604020202020204" pitchFamily="34" charset="0"/>
              <a:buChar char="•"/>
            </a:pPr>
            <a:r>
              <a:rPr lang="en-US" sz="1800" dirty="0">
                <a:latin typeface="Arial Rounded MT Bold" panose="020F0704030504030204" pitchFamily="34" charset="0"/>
              </a:rPr>
              <a:t>Tell others about the journey of faith we are on </a:t>
            </a:r>
          </a:p>
          <a:p>
            <a:pPr marL="285750" indent="-285750">
              <a:buFont typeface="Arial" panose="020B0604020202020204" pitchFamily="34" charset="0"/>
              <a:buChar char="•"/>
            </a:pPr>
            <a:r>
              <a:rPr lang="en-US" sz="1800" dirty="0">
                <a:latin typeface="Arial Rounded MT Bold" panose="020F0704030504030204" pitchFamily="34" charset="0"/>
              </a:rPr>
              <a:t>Tell others about how we can join in on this journey</a:t>
            </a:r>
          </a:p>
          <a:p>
            <a:pPr marL="285750" indent="-285750">
              <a:buFont typeface="Arial" panose="020B0604020202020204" pitchFamily="34" charset="0"/>
              <a:buChar char="•"/>
            </a:pPr>
            <a:r>
              <a:rPr lang="en-US" sz="1800" dirty="0">
                <a:latin typeface="Arial Rounded MT Bold" panose="020F0704030504030204" pitchFamily="34" charset="0"/>
              </a:rPr>
              <a:t>Tell others about God’s Word</a:t>
            </a:r>
          </a:p>
          <a:p>
            <a:pPr marL="285750" indent="-285750">
              <a:buFont typeface="Arial" panose="020B0604020202020204" pitchFamily="34" charset="0"/>
              <a:buChar char="•"/>
            </a:pPr>
            <a:r>
              <a:rPr lang="en-US" sz="1800" dirty="0">
                <a:latin typeface="Arial Rounded MT Bold" panose="020F0704030504030204" pitchFamily="34" charset="0"/>
              </a:rPr>
              <a:t>Thank God for our Community of Faith </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9</a:t>
            </a:fld>
            <a:endParaRPr lang="en-US" sz="1200" dirty="0">
              <a:solidFill>
                <a:schemeClr val="bg1"/>
              </a:solidFill>
            </a:endParaRPr>
          </a:p>
        </p:txBody>
      </p:sp>
    </p:spTree>
    <p:extLst>
      <p:ext uri="{BB962C8B-B14F-4D97-AF65-F5344CB8AC3E}">
        <p14:creationId xmlns:p14="http://schemas.microsoft.com/office/powerpoint/2010/main" val="226775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fade">
                                      <p:cBhvr>
                                        <p:cTn id="14" dur="1000"/>
                                        <p:tgtEl>
                                          <p:spTgt spid="23">
                                            <p:txEl>
                                              <p:pRg st="0" end="0"/>
                                            </p:txEl>
                                          </p:spTgt>
                                        </p:tgtEl>
                                      </p:cBhvr>
                                    </p:animEffect>
                                    <p:anim calcmode="lin" valueType="num">
                                      <p:cBhvr>
                                        <p:cTn id="15"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1" end="1"/>
                                            </p:txEl>
                                          </p:spTgt>
                                        </p:tgtEl>
                                        <p:attrNameLst>
                                          <p:attrName>style.visibility</p:attrName>
                                        </p:attrNameLst>
                                      </p:cBhvr>
                                      <p:to>
                                        <p:strVal val="visible"/>
                                      </p:to>
                                    </p:set>
                                    <p:animEffect transition="in" filter="fade">
                                      <p:cBhvr>
                                        <p:cTn id="21" dur="1000"/>
                                        <p:tgtEl>
                                          <p:spTgt spid="23">
                                            <p:txEl>
                                              <p:pRg st="1" end="1"/>
                                            </p:txEl>
                                          </p:spTgt>
                                        </p:tgtEl>
                                      </p:cBhvr>
                                    </p:animEffect>
                                    <p:anim calcmode="lin" valueType="num">
                                      <p:cBhvr>
                                        <p:cTn id="22"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2" end="2"/>
                                            </p:txEl>
                                          </p:spTgt>
                                        </p:tgtEl>
                                        <p:attrNameLst>
                                          <p:attrName>style.visibility</p:attrName>
                                        </p:attrNameLst>
                                      </p:cBhvr>
                                      <p:to>
                                        <p:strVal val="visible"/>
                                      </p:to>
                                    </p:set>
                                    <p:animEffect transition="in" filter="fade">
                                      <p:cBhvr>
                                        <p:cTn id="28" dur="1000"/>
                                        <p:tgtEl>
                                          <p:spTgt spid="23">
                                            <p:txEl>
                                              <p:pRg st="2" end="2"/>
                                            </p:txEl>
                                          </p:spTgt>
                                        </p:tgtEl>
                                      </p:cBhvr>
                                    </p:animEffect>
                                    <p:anim calcmode="lin" valueType="num">
                                      <p:cBhvr>
                                        <p:cTn id="29"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3" end="3"/>
                                            </p:txEl>
                                          </p:spTgt>
                                        </p:tgtEl>
                                        <p:attrNameLst>
                                          <p:attrName>style.visibility</p:attrName>
                                        </p:attrNameLst>
                                      </p:cBhvr>
                                      <p:to>
                                        <p:strVal val="visible"/>
                                      </p:to>
                                    </p:set>
                                    <p:animEffect transition="in" filter="fade">
                                      <p:cBhvr>
                                        <p:cTn id="35" dur="1000"/>
                                        <p:tgtEl>
                                          <p:spTgt spid="23">
                                            <p:txEl>
                                              <p:pRg st="3" end="3"/>
                                            </p:txEl>
                                          </p:spTgt>
                                        </p:tgtEl>
                                      </p:cBhvr>
                                    </p:animEffect>
                                    <p:anim calcmode="lin" valueType="num">
                                      <p:cBhvr>
                                        <p:cTn id="36"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4" end="4"/>
                                            </p:txEl>
                                          </p:spTgt>
                                        </p:tgtEl>
                                        <p:attrNameLst>
                                          <p:attrName>style.visibility</p:attrName>
                                        </p:attrNameLst>
                                      </p:cBhvr>
                                      <p:to>
                                        <p:strVal val="visible"/>
                                      </p:to>
                                    </p:set>
                                    <p:animEffect transition="in" filter="fade">
                                      <p:cBhvr>
                                        <p:cTn id="42" dur="1000"/>
                                        <p:tgtEl>
                                          <p:spTgt spid="23">
                                            <p:txEl>
                                              <p:pRg st="4" end="4"/>
                                            </p:txEl>
                                          </p:spTgt>
                                        </p:tgtEl>
                                      </p:cBhvr>
                                    </p:animEffect>
                                    <p:anim calcmode="lin" valueType="num">
                                      <p:cBhvr>
                                        <p:cTn id="43"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1000"/>
                                        <p:tgtEl>
                                          <p:spTgt spid="24">
                                            <p:txEl>
                                              <p:pRg st="0" end="0"/>
                                            </p:txEl>
                                          </p:spTgt>
                                        </p:tgtEl>
                                      </p:cBhvr>
                                    </p:animEffect>
                                    <p:anim calcmode="lin" valueType="num">
                                      <p:cBhvr>
                                        <p:cTn id="5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xEl>
                                              <p:pRg st="1" end="1"/>
                                            </p:txEl>
                                          </p:spTgt>
                                        </p:tgtEl>
                                        <p:attrNameLst>
                                          <p:attrName>style.visibility</p:attrName>
                                        </p:attrNameLst>
                                      </p:cBhvr>
                                      <p:to>
                                        <p:strVal val="visible"/>
                                      </p:to>
                                    </p:set>
                                    <p:animEffect transition="in" filter="fade">
                                      <p:cBhvr>
                                        <p:cTn id="56" dur="1000"/>
                                        <p:tgtEl>
                                          <p:spTgt spid="24">
                                            <p:txEl>
                                              <p:pRg st="1" end="1"/>
                                            </p:txEl>
                                          </p:spTgt>
                                        </p:tgtEl>
                                      </p:cBhvr>
                                    </p:animEffect>
                                    <p:anim calcmode="lin" valueType="num">
                                      <p:cBhvr>
                                        <p:cTn id="57"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xEl>
                                              <p:pRg st="2" end="2"/>
                                            </p:txEl>
                                          </p:spTgt>
                                        </p:tgtEl>
                                        <p:attrNameLst>
                                          <p:attrName>style.visibility</p:attrName>
                                        </p:attrNameLst>
                                      </p:cBhvr>
                                      <p:to>
                                        <p:strVal val="visible"/>
                                      </p:to>
                                    </p:set>
                                    <p:animEffect transition="in" filter="fade">
                                      <p:cBhvr>
                                        <p:cTn id="63" dur="1000"/>
                                        <p:tgtEl>
                                          <p:spTgt spid="24">
                                            <p:txEl>
                                              <p:pRg st="2" end="2"/>
                                            </p:txEl>
                                          </p:spTgt>
                                        </p:tgtEl>
                                      </p:cBhvr>
                                    </p:animEffect>
                                    <p:anim calcmode="lin" valueType="num">
                                      <p:cBhvr>
                                        <p:cTn id="64"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4">
                                            <p:txEl>
                                              <p:pRg st="3" end="3"/>
                                            </p:txEl>
                                          </p:spTgt>
                                        </p:tgtEl>
                                        <p:attrNameLst>
                                          <p:attrName>style.visibility</p:attrName>
                                        </p:attrNameLst>
                                      </p:cBhvr>
                                      <p:to>
                                        <p:strVal val="visible"/>
                                      </p:to>
                                    </p:set>
                                    <p:animEffect transition="in" filter="fade">
                                      <p:cBhvr>
                                        <p:cTn id="70" dur="1000"/>
                                        <p:tgtEl>
                                          <p:spTgt spid="24">
                                            <p:txEl>
                                              <p:pRg st="3" end="3"/>
                                            </p:txEl>
                                          </p:spTgt>
                                        </p:tgtEl>
                                      </p:cBhvr>
                                    </p:animEffect>
                                    <p:anim calcmode="lin" valueType="num">
                                      <p:cBhvr>
                                        <p:cTn id="71"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4">
                                            <p:txEl>
                                              <p:pRg st="4" end="4"/>
                                            </p:txEl>
                                          </p:spTgt>
                                        </p:tgtEl>
                                        <p:attrNameLst>
                                          <p:attrName>style.visibility</p:attrName>
                                        </p:attrNameLst>
                                      </p:cBhvr>
                                      <p:to>
                                        <p:strVal val="visible"/>
                                      </p:to>
                                    </p:set>
                                    <p:animEffect transition="in" filter="fade">
                                      <p:cBhvr>
                                        <p:cTn id="77" dur="1000"/>
                                        <p:tgtEl>
                                          <p:spTgt spid="24">
                                            <p:txEl>
                                              <p:pRg st="4" end="4"/>
                                            </p:txEl>
                                          </p:spTgt>
                                        </p:tgtEl>
                                      </p:cBhvr>
                                    </p:animEffect>
                                    <p:anim calcmode="lin" valueType="num">
                                      <p:cBhvr>
                                        <p:cTn id="78"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2.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575C36-314A-42CB-9114-6E0CE4AB2735}">
  <ds:schemaRefs>
    <ds:schemaRef ds:uri="71af3243-3dd4-4a8d-8c0d-dd76da1f02a5"/>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16c05727-aa75-4e4a-9b5f-8a80a11658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1619</Words>
  <Application>Microsoft Office PowerPoint</Application>
  <PresentationFormat>Widescreen</PresentationFormat>
  <Paragraphs>84</Paragraphs>
  <Slides>9</Slides>
  <Notes>6</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Arial Black</vt:lpstr>
      <vt:lpstr>Arial Rounded MT Bold</vt:lpstr>
      <vt:lpstr>Calibri</vt:lpstr>
      <vt:lpstr>Calibri Light</vt:lpstr>
      <vt:lpstr>Corbel</vt:lpstr>
      <vt:lpstr>inherit</vt:lpstr>
      <vt:lpstr>Lora</vt:lpstr>
      <vt:lpstr>Times New Roman</vt:lpstr>
      <vt:lpstr>Office Theme</vt:lpstr>
      <vt:lpstr>Catholic Education Week 2022 Communion, Participation &amp; Mission  </vt:lpstr>
      <vt:lpstr>What are we learning about this week?</vt:lpstr>
      <vt:lpstr>We travel towards God together!   </vt:lpstr>
      <vt:lpstr>We belong to God’s Family song</vt:lpstr>
      <vt:lpstr>We take part!    </vt:lpstr>
      <vt:lpstr>Make an envelope church</vt:lpstr>
      <vt:lpstr>We tell others!    </vt:lpstr>
      <vt:lpstr>PowerPoint Presentation</vt:lpstr>
      <vt:lpstr>What have we learned about this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2020-06-11T11:09:06Z</dcterms:created>
  <dcterms:modified xsi:type="dcterms:W3CDTF">2022-08-26T14:53:05Z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