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370" r:id="rId4"/>
    <p:sldId id="369" r:id="rId5"/>
    <p:sldId id="371" r:id="rId6"/>
    <p:sldId id="372" r:id="rId7"/>
    <p:sldId id="365" r:id="rId8"/>
    <p:sldId id="366" r:id="rId9"/>
    <p:sldId id="37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30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47BC72-B981-482F-A058-0D262D71AE91}" type="datetimeFigureOut">
              <a:rPr lang="en-GB" smtClean="0"/>
              <a:t>30/07/2024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FF31BE-0B64-4FE9-A3ED-F6B7F62DCB44}" type="slidenum">
              <a:rPr lang="en-GB" smtClean="0"/>
              <a:t>‹#›</a:t>
            </a:fld>
            <a:endParaRPr lang="en-GB"/>
          </a:p>
        </p:txBody>
      </p:sp>
    </p:spTree>
    <p:extLst>
      <p:ext uri="{BB962C8B-B14F-4D97-AF65-F5344CB8AC3E}">
        <p14:creationId xmlns:p14="http://schemas.microsoft.com/office/powerpoint/2010/main" val="2713258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Share with the children prior to the lesson</a:t>
            </a:r>
          </a:p>
        </p:txBody>
      </p:sp>
      <p:sp>
        <p:nvSpPr>
          <p:cNvPr id="4" name="Slide Number Placeholder 3"/>
          <p:cNvSpPr>
            <a:spLocks noGrp="1"/>
          </p:cNvSpPr>
          <p:nvPr>
            <p:ph type="sldNum" sz="quarter" idx="5"/>
          </p:nvPr>
        </p:nvSpPr>
        <p:spPr/>
        <p:txBody>
          <a:bodyPr/>
          <a:lstStyle/>
          <a:p>
            <a:fld id="{C7FF31BE-0B64-4FE9-A3ED-F6B7F62DCB44}" type="slidenum">
              <a:rPr lang="en-GB" smtClean="0"/>
              <a:t>2</a:t>
            </a:fld>
            <a:endParaRPr lang="en-GB"/>
          </a:p>
        </p:txBody>
      </p:sp>
    </p:spTree>
    <p:extLst>
      <p:ext uri="{BB962C8B-B14F-4D97-AF65-F5344CB8AC3E}">
        <p14:creationId xmlns:p14="http://schemas.microsoft.com/office/powerpoint/2010/main" val="1467387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Tell the children that Pope Francis is a very important person to Catholic people. He is our leader and it is good to listen to what he tells us about God. Our Pope is called Pope Francis and he is a very good and holy man. ‘Click’ Every 25 years, the Pope makes a special time for Catholics to pray and learn more about God, It is a special time of celebration and we call this a </a:t>
            </a:r>
            <a:r>
              <a:rPr lang="en-GB" dirty="0" err="1"/>
              <a:t>Jubliee</a:t>
            </a:r>
            <a:r>
              <a:rPr lang="en-GB" dirty="0"/>
              <a:t> Year. 2025 will be a Jubilee year and it will be called ‘Pilgrims of Hope’. ‘Click’ Pilgrims are people who want to be close to god and to find out more about Him. ‘Click’ Ask the children to look at the logo for the Jubilee (either on the screen on a copy of resource sheet 1 can be give be given to each group/trio to look at more closely. What can they see? Elicit: The four figures are travelling towards the cross. This represents people from the 4 corners of the world , travelling towards God. They are holding on to one another so they can support each other and not get lost- like </a:t>
            </a:r>
            <a:r>
              <a:rPr lang="en-GB" dirty="0" err="1"/>
              <a:t>follw</a:t>
            </a:r>
            <a:r>
              <a:rPr lang="en-GB" dirty="0"/>
              <a:t> my leader. The figure at the front is holding tightly to the cross which represents keeping as close to God as we can, Notice the water below the people. Ask the children if they have ever been in a boat. It can rock about and it can make us feel a bit scared and unsteady. During our life, things can happen to make us feel </a:t>
            </a:r>
            <a:r>
              <a:rPr lang="en-GB" dirty="0" err="1"/>
              <a:t>abit</a:t>
            </a:r>
            <a:r>
              <a:rPr lang="en-GB" dirty="0"/>
              <a:t> like this too and that’s when we should look towards God and try </a:t>
            </a:r>
            <a:r>
              <a:rPr lang="en-GB" dirty="0" err="1"/>
              <a:t>toi</a:t>
            </a:r>
            <a:r>
              <a:rPr lang="en-GB" dirty="0"/>
              <a:t> keep close to him. Ask the children if they can see the anchor. On a boat, the sailors put an anchor down to the bottom of the seabed to stop the boat from drifting away and getting lost. The image is </a:t>
            </a:r>
            <a:r>
              <a:rPr lang="en-GB" dirty="0" err="1"/>
              <a:t>remindind</a:t>
            </a:r>
            <a:r>
              <a:rPr lang="en-GB" dirty="0"/>
              <a:t> us that Jesus is our anchor. If we know and love him, he will be there for us in difficult times. This is why the people in the picture are holding on to the cross.  </a:t>
            </a:r>
          </a:p>
        </p:txBody>
      </p:sp>
      <p:sp>
        <p:nvSpPr>
          <p:cNvPr id="4" name="Slide Number Placeholder 3"/>
          <p:cNvSpPr>
            <a:spLocks noGrp="1"/>
          </p:cNvSpPr>
          <p:nvPr>
            <p:ph type="sldNum" sz="quarter" idx="5"/>
          </p:nvPr>
        </p:nvSpPr>
        <p:spPr/>
        <p:txBody>
          <a:bodyPr/>
          <a:lstStyle/>
          <a:p>
            <a:fld id="{C7FF31BE-0B64-4FE9-A3ED-F6B7F62DCB44}" type="slidenum">
              <a:rPr lang="en-GB" smtClean="0"/>
              <a:t>3</a:t>
            </a:fld>
            <a:endParaRPr lang="en-GB"/>
          </a:p>
        </p:txBody>
      </p:sp>
    </p:spTree>
    <p:extLst>
      <p:ext uri="{BB962C8B-B14F-4D97-AF65-F5344CB8AC3E}">
        <p14:creationId xmlns:p14="http://schemas.microsoft.com/office/powerpoint/2010/main" val="2960221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the children that our lives are like a journey and God wants us all to make good choices which bring us closer to Him. We are all pilgrims. ‘click’ Tell the children that Pope Francis encourages us all to be on a journey to find out more about God and to love Him more. ‘click’ it is good to do this together as we are stronger and we are less likely to stray away from God and get lost ‘click’ To demonstrate this, play a game of ‘follow my leader’ with the children. This can be played in the classroom, </a:t>
            </a:r>
            <a:r>
              <a:rPr lang="en-GB" dirty="0" err="1"/>
              <a:t>gymhall</a:t>
            </a:r>
            <a:r>
              <a:rPr lang="en-GB" dirty="0"/>
              <a:t> or ideally outside in the </a:t>
            </a:r>
            <a:r>
              <a:rPr lang="en-GB" dirty="0" err="1"/>
              <a:t>glayground</a:t>
            </a:r>
            <a:r>
              <a:rPr lang="en-GB" dirty="0"/>
              <a:t>. If possible, the teacher can be the ‘leader’, </a:t>
            </a:r>
            <a:r>
              <a:rPr lang="en-GB" dirty="0" err="1"/>
              <a:t>leding</a:t>
            </a:r>
            <a:r>
              <a:rPr lang="en-GB" dirty="0"/>
              <a:t> the children around obstacles etc but not going too fast so the children can keep together in a long chain.  ‘click’ after the game, ask the children to think how it feels to follow- elicit- makes you happy, feel safe, trust the leader etc.  ‘click’ Elicit ways we can travel together to know and love God- prayers in class and at home, sing hymns, go to Mass with school and with my family, listen to stories about God from the bible, etc.</a:t>
            </a:r>
          </a:p>
        </p:txBody>
      </p:sp>
      <p:sp>
        <p:nvSpPr>
          <p:cNvPr id="4" name="Slide Number Placeholder 3"/>
          <p:cNvSpPr>
            <a:spLocks noGrp="1"/>
          </p:cNvSpPr>
          <p:nvPr>
            <p:ph type="sldNum" sz="quarter" idx="5"/>
          </p:nvPr>
        </p:nvSpPr>
        <p:spPr/>
        <p:txBody>
          <a:bodyPr/>
          <a:lstStyle/>
          <a:p>
            <a:fld id="{C7FF31BE-0B64-4FE9-A3ED-F6B7F62DCB44}" type="slidenum">
              <a:rPr lang="en-GB" smtClean="0"/>
              <a:t>4</a:t>
            </a:fld>
            <a:endParaRPr lang="en-GB"/>
          </a:p>
        </p:txBody>
      </p:sp>
    </p:spTree>
    <p:extLst>
      <p:ext uri="{BB962C8B-B14F-4D97-AF65-F5344CB8AC3E}">
        <p14:creationId xmlns:p14="http://schemas.microsoft.com/office/powerpoint/2010/main" val="1281060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Tell the children that Pope Francis is a very important person to Catholic people. He is our leader and it is good to listen to what he tells us about God. Our Pope is called Pope Francis and he is a very good and holy man. ‘Click’ Every 25 years, the Pope makes a special time for Catholics to pray and learn more about God, It is a special time of celebration and we call this a </a:t>
            </a:r>
            <a:r>
              <a:rPr lang="en-GB" dirty="0" err="1"/>
              <a:t>Jubliee</a:t>
            </a:r>
            <a:r>
              <a:rPr lang="en-GB" dirty="0"/>
              <a:t> Year. 2025 will be a Jubilee year and it will be called ‘Pilgrims of Hope’. ‘Click’ Pilgrims are people who want to be close to god and to find out more about Him. ‘Click’ Ask the children to look at the logo for the Jubilee (either on the screen on a copy of resource sheet 1 can be give be given to each group/trio to look at more closely. What can they see? Elicit: The four figures are travelling towards the cross. This represents people from the 4 corners of the world , travelling towards God. They are holding on to one another so they can support each other and not get lost- like </a:t>
            </a:r>
            <a:r>
              <a:rPr lang="en-GB" dirty="0" err="1"/>
              <a:t>follw</a:t>
            </a:r>
            <a:r>
              <a:rPr lang="en-GB" dirty="0"/>
              <a:t> my leader. The figure at the front is holding tightly to the cross which represents keeping as close to God as we can, Notice the water below the people. Ask the children if they have ever been in a boat. It can rock about and it can make us feel a bit scared and unsteady. During our life, things can happen to make us feel </a:t>
            </a:r>
            <a:r>
              <a:rPr lang="en-GB" dirty="0" err="1"/>
              <a:t>abit</a:t>
            </a:r>
            <a:r>
              <a:rPr lang="en-GB" dirty="0"/>
              <a:t> like this too and that’s when we should look towards God and try </a:t>
            </a:r>
            <a:r>
              <a:rPr lang="en-GB" dirty="0" err="1"/>
              <a:t>toi</a:t>
            </a:r>
            <a:r>
              <a:rPr lang="en-GB" dirty="0"/>
              <a:t> keep close to him. Ask the children if they can see the anchor. On a boat, the sailors put an anchor down to the bottom of the seabed to stop the boat from drifting away and getting lost. The image is </a:t>
            </a:r>
            <a:r>
              <a:rPr lang="en-GB" dirty="0" err="1"/>
              <a:t>remindind</a:t>
            </a:r>
            <a:r>
              <a:rPr lang="en-GB" dirty="0"/>
              <a:t> us that Jesus is our anchor. If we know and love him, he will be there for us in difficult times. This is why the people in the picture are holding on to the cross.  </a:t>
            </a:r>
          </a:p>
        </p:txBody>
      </p:sp>
      <p:sp>
        <p:nvSpPr>
          <p:cNvPr id="4" name="Slide Number Placeholder 3"/>
          <p:cNvSpPr>
            <a:spLocks noGrp="1"/>
          </p:cNvSpPr>
          <p:nvPr>
            <p:ph type="sldNum" sz="quarter" idx="5"/>
          </p:nvPr>
        </p:nvSpPr>
        <p:spPr/>
        <p:txBody>
          <a:bodyPr/>
          <a:lstStyle/>
          <a:p>
            <a:fld id="{C7FF31BE-0B64-4FE9-A3ED-F6B7F62DCB44}" type="slidenum">
              <a:rPr lang="en-GB" smtClean="0"/>
              <a:t>5</a:t>
            </a:fld>
            <a:endParaRPr lang="en-GB"/>
          </a:p>
        </p:txBody>
      </p:sp>
    </p:spTree>
    <p:extLst>
      <p:ext uri="{BB962C8B-B14F-4D97-AF65-F5344CB8AC3E}">
        <p14:creationId xmlns:p14="http://schemas.microsoft.com/office/powerpoint/2010/main" val="1234029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use resource  sheet 2 for instructions to make ‘Holy Door’. Teachers may find that steps 1-4 are better done by an adult helper in advance if this is to tricky for the children. Theses can all be displayed together with some information about the Holy door in St Peter’s being opened by Pope Francis to mark the beginning of the </a:t>
            </a:r>
            <a:r>
              <a:rPr lang="en-GB" dirty="0" err="1"/>
              <a:t>Jubliee</a:t>
            </a:r>
            <a:r>
              <a:rPr lang="en-GB" dirty="0"/>
              <a:t> year.</a:t>
            </a:r>
          </a:p>
        </p:txBody>
      </p:sp>
      <p:sp>
        <p:nvSpPr>
          <p:cNvPr id="4" name="Slide Number Placeholder 3"/>
          <p:cNvSpPr>
            <a:spLocks noGrp="1"/>
          </p:cNvSpPr>
          <p:nvPr>
            <p:ph type="sldNum" sz="quarter" idx="5"/>
          </p:nvPr>
        </p:nvSpPr>
        <p:spPr/>
        <p:txBody>
          <a:bodyPr/>
          <a:lstStyle/>
          <a:p>
            <a:fld id="{C7FF31BE-0B64-4FE9-A3ED-F6B7F62DCB44}" type="slidenum">
              <a:rPr lang="en-GB" smtClean="0"/>
              <a:t>6</a:t>
            </a:fld>
            <a:endParaRPr lang="en-GB"/>
          </a:p>
        </p:txBody>
      </p:sp>
    </p:spTree>
    <p:extLst>
      <p:ext uri="{BB962C8B-B14F-4D97-AF65-F5344CB8AC3E}">
        <p14:creationId xmlns:p14="http://schemas.microsoft.com/office/powerpoint/2010/main" val="537286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song can be used to remind the children that God welcomes everyone and wants us all to be close to Him. Click the image to place the song from you tube.</a:t>
            </a:r>
          </a:p>
        </p:txBody>
      </p:sp>
      <p:sp>
        <p:nvSpPr>
          <p:cNvPr id="4" name="Slide Number Placeholder 3"/>
          <p:cNvSpPr>
            <a:spLocks noGrp="1"/>
          </p:cNvSpPr>
          <p:nvPr>
            <p:ph type="sldNum" sz="quarter" idx="5"/>
          </p:nvPr>
        </p:nvSpPr>
        <p:spPr/>
        <p:txBody>
          <a:bodyPr/>
          <a:lstStyle/>
          <a:p>
            <a:fld id="{6BF82289-BCFD-4053-9D06-A9140C63A457}" type="slidenum">
              <a:rPr lang="en-US" smtClean="0"/>
              <a:t>7</a:t>
            </a:fld>
            <a:endParaRPr lang="en-US" dirty="0"/>
          </a:p>
        </p:txBody>
      </p:sp>
    </p:spTree>
    <p:extLst>
      <p:ext uri="{BB962C8B-B14F-4D97-AF65-F5344CB8AC3E}">
        <p14:creationId xmlns:p14="http://schemas.microsoft.com/office/powerpoint/2010/main" val="1749069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the image to play the song via you tube.</a:t>
            </a:r>
          </a:p>
        </p:txBody>
      </p:sp>
      <p:sp>
        <p:nvSpPr>
          <p:cNvPr id="4" name="Slide Number Placeholder 3"/>
          <p:cNvSpPr>
            <a:spLocks noGrp="1"/>
          </p:cNvSpPr>
          <p:nvPr>
            <p:ph type="sldNum" sz="quarter" idx="5"/>
          </p:nvPr>
        </p:nvSpPr>
        <p:spPr/>
        <p:txBody>
          <a:bodyPr/>
          <a:lstStyle/>
          <a:p>
            <a:fld id="{C7FF31BE-0B64-4FE9-A3ED-F6B7F62DCB44}" type="slidenum">
              <a:rPr lang="en-GB" smtClean="0"/>
              <a:t>8</a:t>
            </a:fld>
            <a:endParaRPr lang="en-GB"/>
          </a:p>
        </p:txBody>
      </p:sp>
    </p:spTree>
    <p:extLst>
      <p:ext uri="{BB962C8B-B14F-4D97-AF65-F5344CB8AC3E}">
        <p14:creationId xmlns:p14="http://schemas.microsoft.com/office/powerpoint/2010/main" val="799631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May be used as part od plenary session to review learning.</a:t>
            </a:r>
          </a:p>
        </p:txBody>
      </p:sp>
      <p:sp>
        <p:nvSpPr>
          <p:cNvPr id="4" name="Slide Number Placeholder 3"/>
          <p:cNvSpPr>
            <a:spLocks noGrp="1"/>
          </p:cNvSpPr>
          <p:nvPr>
            <p:ph type="sldNum" sz="quarter" idx="5"/>
          </p:nvPr>
        </p:nvSpPr>
        <p:spPr/>
        <p:txBody>
          <a:bodyPr/>
          <a:lstStyle/>
          <a:p>
            <a:fld id="{C7FF31BE-0B64-4FE9-A3ED-F6B7F62DCB44}" type="slidenum">
              <a:rPr lang="en-GB" smtClean="0"/>
              <a:t>9</a:t>
            </a:fld>
            <a:endParaRPr lang="en-GB"/>
          </a:p>
        </p:txBody>
      </p:sp>
    </p:spTree>
    <p:extLst>
      <p:ext uri="{BB962C8B-B14F-4D97-AF65-F5344CB8AC3E}">
        <p14:creationId xmlns:p14="http://schemas.microsoft.com/office/powerpoint/2010/main" val="2362411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87DB-5F74-E802-580F-7E3E52CD1213}"/>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3730E3C9-ABFB-1B83-DE1A-DAF3F6A00A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4F9F21-AEF6-90F3-8B5E-9D31CA368607}"/>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5" name="Footer Placeholder 4">
            <a:extLst>
              <a:ext uri="{FF2B5EF4-FFF2-40B4-BE49-F238E27FC236}">
                <a16:creationId xmlns:a16="http://schemas.microsoft.com/office/drawing/2014/main" id="{1C7631F3-C44A-114B-EF03-20A3A217781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86CDAE0-07DF-2D86-AC6E-48A774F228BA}"/>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752553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93E64-7978-ABFE-8FA9-4CDB9CCB5A1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8A3990-D8E3-6667-D73D-035A1570D3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8BBDF4-F5CE-50B1-179E-6CD91E1AC095}"/>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5" name="Footer Placeholder 4">
            <a:extLst>
              <a:ext uri="{FF2B5EF4-FFF2-40B4-BE49-F238E27FC236}">
                <a16:creationId xmlns:a16="http://schemas.microsoft.com/office/drawing/2014/main" id="{F62932D2-8AEA-0737-F499-31969B502E1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CA7D9D4-B120-BC2E-A200-94E2D6771629}"/>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240984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424AF8-9BE8-DD11-02F4-0A83FBA94F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8B1FC1D-AA21-DE75-429F-E516E50069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5693F4-E895-CA68-9889-90595F719FB7}"/>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5" name="Footer Placeholder 4">
            <a:extLst>
              <a:ext uri="{FF2B5EF4-FFF2-40B4-BE49-F238E27FC236}">
                <a16:creationId xmlns:a16="http://schemas.microsoft.com/office/drawing/2014/main" id="{57AD38A3-855E-0A84-285A-9A9058EAA0D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9AA9870-C885-7C76-F340-E69AF7A36A3F}"/>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3096345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1 Content_2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6836125" y="0"/>
            <a:ext cx="5355875"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noProof="0" dirty="0"/>
              <a:t>Insert Image</a:t>
            </a:r>
          </a:p>
        </p:txBody>
      </p:sp>
      <p:sp>
        <p:nvSpPr>
          <p:cNvPr id="14" name="Text Placeholder 12">
            <a:extLst>
              <a:ext uri="{FF2B5EF4-FFF2-40B4-BE49-F238E27FC236}">
                <a16:creationId xmlns:a16="http://schemas.microsoft.com/office/drawing/2014/main" id="{C7F0E85E-786D-44FC-A9C8-8853277D7C38}"/>
              </a:ext>
            </a:extLst>
          </p:cNvPr>
          <p:cNvSpPr>
            <a:spLocks noGrp="1"/>
          </p:cNvSpPr>
          <p:nvPr>
            <p:ph type="body" sz="quarter" idx="12"/>
          </p:nvPr>
        </p:nvSpPr>
        <p:spPr>
          <a:xfrm>
            <a:off x="4386558"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marL="57150" lvl="0" indent="-285750">
              <a:lnSpc>
                <a:spcPct val="100000"/>
              </a:lnSpc>
              <a:spcBef>
                <a:spcPct val="0"/>
              </a:spcBef>
            </a:pPr>
            <a:r>
              <a:rPr lang="en-US" noProof="0"/>
              <a:t>Edit Master text styles</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647700"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marL="57150" lvl="0" indent="-285750">
              <a:lnSpc>
                <a:spcPct val="100000"/>
              </a:lnSpc>
              <a:spcBef>
                <a:spcPct val="0"/>
              </a:spcBef>
            </a:pPr>
            <a:r>
              <a:rPr lang="en-US" noProof="0"/>
              <a:t>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6891564" cy="830997"/>
          </a:xfrm>
        </p:spPr>
        <p:txBody>
          <a:bodyPr vert="horz" wrap="square" lIns="0" tIns="45720" rIns="91440" bIns="45720" rtlCol="0" anchor="t">
            <a:noAutofit/>
          </a:bodyPr>
          <a:lstStyle>
            <a:lvl1pPr>
              <a:defRPr lang="en-GB" sz="2400">
                <a:latin typeface="Corbel" panose="020B0503020204020204" pitchFamily="34" charset="0"/>
              </a:defRPr>
            </a:lvl1pPr>
          </a:lstStyle>
          <a:p>
            <a:pPr lvl="0">
              <a:lnSpc>
                <a:spcPct val="100000"/>
              </a:lnSpc>
            </a:pPr>
            <a:r>
              <a:rPr lang="en-US" noProof="0"/>
              <a:t>Click to edit Master title style</a:t>
            </a:r>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906451" y="1981200"/>
            <a:ext cx="548640" cy="548640"/>
          </a:xfrm>
        </p:spPr>
        <p:txBody>
          <a:bodyPr lIns="0" tIns="0" rIns="0" bIns="0" anchor="ctr">
            <a:noAutofit/>
          </a:bodyPr>
          <a:lstStyle>
            <a:lvl1pPr marL="0" indent="0" algn="ctr">
              <a:buNone/>
              <a:defRPr sz="1400"/>
            </a:lvl1pPr>
          </a:lstStyle>
          <a:p>
            <a:pPr lvl="0"/>
            <a:r>
              <a:rPr lang="en-US" noProof="0"/>
              <a:t>Icon</a:t>
            </a:r>
          </a:p>
        </p:txBody>
      </p:sp>
      <p:sp>
        <p:nvSpPr>
          <p:cNvPr id="17" name="Content Placeholder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5645309" y="1981200"/>
            <a:ext cx="548640" cy="548640"/>
          </a:xfrm>
        </p:spPr>
        <p:txBody>
          <a:bodyPr lIns="0" tIns="0" rIns="0" bIns="0" anchor="ctr">
            <a:noAutofit/>
          </a:bodyPr>
          <a:lstStyle>
            <a:lvl1pPr marL="0" indent="0" algn="ctr">
              <a:buNone/>
              <a:defRPr sz="1400"/>
            </a:lvl1pPr>
          </a:lstStyle>
          <a:p>
            <a:pPr lvl="0"/>
            <a:r>
              <a:rPr lang="en-US" noProof="0"/>
              <a:t>Icon</a:t>
            </a:r>
          </a:p>
        </p:txBody>
      </p:sp>
      <p:sp>
        <p:nvSpPr>
          <p:cNvPr id="18" name="Slide Number Placeholder 7">
            <a:extLst>
              <a:ext uri="{FF2B5EF4-FFF2-40B4-BE49-F238E27FC236}">
                <a16:creationId xmlns:a16="http://schemas.microsoft.com/office/drawing/2014/main" id="{8728750D-82C7-4A8D-A7C7-554934667964}"/>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US" noProof="0" smtClean="0"/>
              <a:pPr algn="ctr"/>
              <a:t>‹#›</a:t>
            </a:fld>
            <a:endParaRPr lang="en-US" noProof="0" dirty="0"/>
          </a:p>
        </p:txBody>
      </p:sp>
    </p:spTree>
    <p:extLst>
      <p:ext uri="{BB962C8B-B14F-4D97-AF65-F5344CB8AC3E}">
        <p14:creationId xmlns:p14="http://schemas.microsoft.com/office/powerpoint/2010/main" val="2029562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764A6-504D-37E3-662B-54639237EEA8}"/>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D72DB73A-68E8-C309-0F16-A8AE64F709C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3D8F9DE-A412-4016-E859-3CF005532209}"/>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5" name="Footer Placeholder 4">
            <a:extLst>
              <a:ext uri="{FF2B5EF4-FFF2-40B4-BE49-F238E27FC236}">
                <a16:creationId xmlns:a16="http://schemas.microsoft.com/office/drawing/2014/main" id="{3EEDC9EE-5890-D4F5-B983-824529B2E32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F16839-45F2-7D9C-F274-3C639CF98723}"/>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3897638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BA5A5-68C6-1A59-AAC0-E9176AE300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F44887-4C4F-9021-B98C-2D2341B0DA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3A8D84-530D-6793-B680-20EED9392554}"/>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5" name="Footer Placeholder 4">
            <a:extLst>
              <a:ext uri="{FF2B5EF4-FFF2-40B4-BE49-F238E27FC236}">
                <a16:creationId xmlns:a16="http://schemas.microsoft.com/office/drawing/2014/main" id="{64303A9B-F013-36CC-23DD-DD99BD41E62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1558B341-2A11-96FF-0A70-AAA51A7F47B5}"/>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3916071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BC6E9-3677-65F0-D606-3CCE831813F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A1D010-CD2D-CAD1-0BA6-A411D6B6EB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FDFDA9-DCBB-1725-E32E-BCF3854B4F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57BD29-01AD-5B31-1973-C23C6F9E0D55}"/>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6" name="Footer Placeholder 5">
            <a:extLst>
              <a:ext uri="{FF2B5EF4-FFF2-40B4-BE49-F238E27FC236}">
                <a16:creationId xmlns:a16="http://schemas.microsoft.com/office/drawing/2014/main" id="{9057E9B4-5808-24D1-1ACF-C2B45618689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29D2514E-198F-88DD-BE31-F18C7CA71451}"/>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4095056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D4464-4FA6-7022-FFC9-3AE56E18FBE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B1BA14-4C74-1F1C-0D19-6BF2EAAE0E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D10C34-F232-CF4F-066A-34A856CC5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F35324F-519E-C78C-5EC3-C115D949F1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4105F4-7F0D-DA84-949D-31EA2AE778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2072BF9-4A35-AF0A-669E-81640CB891C6}"/>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8" name="Footer Placeholder 7">
            <a:extLst>
              <a:ext uri="{FF2B5EF4-FFF2-40B4-BE49-F238E27FC236}">
                <a16:creationId xmlns:a16="http://schemas.microsoft.com/office/drawing/2014/main" id="{3BC422AD-8D5F-A80D-11D3-69AF788F287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E2B391B9-2F22-687A-E115-AF851EF59265}"/>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1191392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2128-27B5-0DB4-20DE-9DA887E7BBC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23C663E-25D3-D47B-F98C-6256CC3A18AA}"/>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4" name="Footer Placeholder 3">
            <a:extLst>
              <a:ext uri="{FF2B5EF4-FFF2-40B4-BE49-F238E27FC236}">
                <a16:creationId xmlns:a16="http://schemas.microsoft.com/office/drawing/2014/main" id="{71F92C26-571E-26E3-5E0F-618EE19A04A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E3D9C79D-0156-C77F-4D08-AE5C0A90D063}"/>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1942240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FF37D9-CF64-8ADF-EFD6-91E1E2BF3DEC}"/>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3" name="Footer Placeholder 2">
            <a:extLst>
              <a:ext uri="{FF2B5EF4-FFF2-40B4-BE49-F238E27FC236}">
                <a16:creationId xmlns:a16="http://schemas.microsoft.com/office/drawing/2014/main" id="{189EE73E-1202-5F72-C0EE-DAEF1CBBA48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C019AC06-A14B-458D-FFBB-19E3CE1E82E6}"/>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3917763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2E60-9FDE-DE29-B3B1-F69D33C6B5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C0BD475-8912-F31F-D262-D939D3D437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59EE08-705A-CBF7-B7BD-CF67265022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58B2EB-74CF-2719-EF29-CC12C9C28C98}"/>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6" name="Footer Placeholder 5">
            <a:extLst>
              <a:ext uri="{FF2B5EF4-FFF2-40B4-BE49-F238E27FC236}">
                <a16:creationId xmlns:a16="http://schemas.microsoft.com/office/drawing/2014/main" id="{2572F098-A5E5-24BA-670D-2883C873D3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E7BD243-CC6C-3C74-6C07-306A41E459F3}"/>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1449246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F5B4E-C04B-2FF4-ACD0-0A12D8ECA0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D9B1D13-6097-4092-CED7-289187E004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8ECCC84-4425-C7B7-FCA1-793A85F043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131AF8-540B-BB77-F045-96ADA42A4AD5}"/>
              </a:ext>
            </a:extLst>
          </p:cNvPr>
          <p:cNvSpPr>
            <a:spLocks noGrp="1"/>
          </p:cNvSpPr>
          <p:nvPr>
            <p:ph type="dt" sz="half" idx="10"/>
          </p:nvPr>
        </p:nvSpPr>
        <p:spPr/>
        <p:txBody>
          <a:bodyPr/>
          <a:lstStyle/>
          <a:p>
            <a:fld id="{868B246E-A1BA-40B4-B24D-537994C174BD}" type="datetimeFigureOut">
              <a:rPr lang="en-GB" smtClean="0"/>
              <a:t>30/07/2024</a:t>
            </a:fld>
            <a:endParaRPr lang="en-GB"/>
          </a:p>
        </p:txBody>
      </p:sp>
      <p:sp>
        <p:nvSpPr>
          <p:cNvPr id="6" name="Footer Placeholder 5">
            <a:extLst>
              <a:ext uri="{FF2B5EF4-FFF2-40B4-BE49-F238E27FC236}">
                <a16:creationId xmlns:a16="http://schemas.microsoft.com/office/drawing/2014/main" id="{D344484D-D59F-07B0-ED3B-FFF27812DFB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7090A3E-ECD9-C938-8EC2-F4197D9A32CA}"/>
              </a:ext>
            </a:extLst>
          </p:cNvPr>
          <p:cNvSpPr>
            <a:spLocks noGrp="1"/>
          </p:cNvSpPr>
          <p:nvPr>
            <p:ph type="sldNum" sz="quarter" idx="12"/>
          </p:nvPr>
        </p:nvSpPr>
        <p:spPr/>
        <p:txBody>
          <a:bodyPr/>
          <a:lstStyle/>
          <a:p>
            <a:fld id="{6BD95C6F-E0AE-4A6C-90CC-76F3BF90C2A2}" type="slidenum">
              <a:rPr lang="en-GB" smtClean="0"/>
              <a:t>‹#›</a:t>
            </a:fld>
            <a:endParaRPr lang="en-GB"/>
          </a:p>
        </p:txBody>
      </p:sp>
    </p:spTree>
    <p:extLst>
      <p:ext uri="{BB962C8B-B14F-4D97-AF65-F5344CB8AC3E}">
        <p14:creationId xmlns:p14="http://schemas.microsoft.com/office/powerpoint/2010/main" val="2423038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0DB704-9E29-1380-71DF-FD5109A93F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ECECED8-2EA6-DECD-C46B-654813CACE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B63FFF3-E902-8187-3DC9-3929BDA610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8B246E-A1BA-40B4-B24D-537994C174BD}" type="datetimeFigureOut">
              <a:rPr lang="en-GB" smtClean="0"/>
              <a:t>30/07/2024</a:t>
            </a:fld>
            <a:endParaRPr lang="en-GB"/>
          </a:p>
        </p:txBody>
      </p:sp>
      <p:sp>
        <p:nvSpPr>
          <p:cNvPr id="6" name="Slide Number Placeholder 5">
            <a:extLst>
              <a:ext uri="{FF2B5EF4-FFF2-40B4-BE49-F238E27FC236}">
                <a16:creationId xmlns:a16="http://schemas.microsoft.com/office/drawing/2014/main" id="{4738DE06-24B3-691B-107F-48A1AFAC72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95C6F-E0AE-4A6C-90CC-76F3BF90C2A2}" type="slidenum">
              <a:rPr lang="en-GB" smtClean="0"/>
              <a:t>‹#›</a:t>
            </a:fld>
            <a:endParaRPr lang="en-GB"/>
          </a:p>
        </p:txBody>
      </p:sp>
      <p:pic>
        <p:nvPicPr>
          <p:cNvPr id="8" name="Picture 7" descr="Blue text on a black background&#10;&#10;Description automatically generated with medium confidence">
            <a:extLst>
              <a:ext uri="{FF2B5EF4-FFF2-40B4-BE49-F238E27FC236}">
                <a16:creationId xmlns:a16="http://schemas.microsoft.com/office/drawing/2014/main" id="{975EFB0A-482B-2BD9-9B18-F75DC1AF826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089650" y="6311900"/>
            <a:ext cx="2012699" cy="450794"/>
          </a:xfrm>
          <a:prstGeom prst="rect">
            <a:avLst/>
          </a:prstGeom>
        </p:spPr>
      </p:pic>
    </p:spTree>
    <p:extLst>
      <p:ext uri="{BB962C8B-B14F-4D97-AF65-F5344CB8AC3E}">
        <p14:creationId xmlns:p14="http://schemas.microsoft.com/office/powerpoint/2010/main" val="2826520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Sitka Small"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itka Small"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itka Small"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itka Small"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itka Small"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itka Small"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7.jpg"/><Relationship Id="rId13" Type="http://schemas.openxmlformats.org/officeDocument/2006/relationships/image" Target="../media/image22.png"/><Relationship Id="rId3" Type="http://schemas.openxmlformats.org/officeDocument/2006/relationships/image" Target="../media/image12.jpg"/><Relationship Id="rId7" Type="http://schemas.openxmlformats.org/officeDocument/2006/relationships/image" Target="../media/image16.jpg"/><Relationship Id="rId12"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g"/><Relationship Id="rId11" Type="http://schemas.openxmlformats.org/officeDocument/2006/relationships/image" Target="../media/image20.jp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jpg"/><Relationship Id="rId9"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4r790BRyyNI"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ideo" Target="https://www.youtube.com/embed/4r790BRyyNI" TargetMode="External"/><Relationship Id="rId5" Type="http://schemas.openxmlformats.org/officeDocument/2006/relationships/image" Target="../media/image24.jpeg"/><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sv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F0B9A-82F2-35C5-AFCC-4843B8189197}"/>
              </a:ext>
            </a:extLst>
          </p:cNvPr>
          <p:cNvSpPr>
            <a:spLocks noGrp="1"/>
          </p:cNvSpPr>
          <p:nvPr>
            <p:ph type="ctrTitle"/>
          </p:nvPr>
        </p:nvSpPr>
        <p:spPr/>
        <p:txBody>
          <a:bodyPr/>
          <a:lstStyle/>
          <a:p>
            <a:r>
              <a:rPr lang="en-GB" dirty="0"/>
              <a:t>Catholic Education Week 2024</a:t>
            </a:r>
          </a:p>
        </p:txBody>
      </p:sp>
      <p:sp>
        <p:nvSpPr>
          <p:cNvPr id="3" name="Subtitle 2">
            <a:extLst>
              <a:ext uri="{FF2B5EF4-FFF2-40B4-BE49-F238E27FC236}">
                <a16:creationId xmlns:a16="http://schemas.microsoft.com/office/drawing/2014/main" id="{2B34DD3C-0528-1EA4-9E12-B078302F5E53}"/>
              </a:ext>
            </a:extLst>
          </p:cNvPr>
          <p:cNvSpPr>
            <a:spLocks noGrp="1"/>
          </p:cNvSpPr>
          <p:nvPr>
            <p:ph type="subTitle" idx="1"/>
          </p:nvPr>
        </p:nvSpPr>
        <p:spPr/>
        <p:txBody>
          <a:bodyPr/>
          <a:lstStyle/>
          <a:p>
            <a:r>
              <a:rPr lang="en-GB" dirty="0">
                <a:solidFill>
                  <a:srgbClr val="00B0F0"/>
                </a:solidFill>
              </a:rPr>
              <a:t>Pilgrims of Hope</a:t>
            </a:r>
          </a:p>
          <a:p>
            <a:r>
              <a:rPr lang="en-GB" dirty="0"/>
              <a:t>Early Level Classroom Resources</a:t>
            </a:r>
          </a:p>
          <a:p>
            <a:endParaRPr lang="en-GB" dirty="0"/>
          </a:p>
        </p:txBody>
      </p:sp>
      <p:pic>
        <p:nvPicPr>
          <p:cNvPr id="4" name="Picture Placeholder 13">
            <a:extLst>
              <a:ext uri="{FF2B5EF4-FFF2-40B4-BE49-F238E27FC236}">
                <a16:creationId xmlns:a16="http://schemas.microsoft.com/office/drawing/2014/main" id="{682297C8-DDD0-4230-868F-D69B6D7AFB53}"/>
              </a:ext>
            </a:extLst>
          </p:cNvPr>
          <p:cNvPicPr>
            <a:picLocks noChangeAspect="1"/>
          </p:cNvPicPr>
          <p:nvPr/>
        </p:nvPicPr>
        <p:blipFill>
          <a:blip r:embed="rId2"/>
          <a:stretch>
            <a:fillRect/>
          </a:stretch>
        </p:blipFill>
        <p:spPr>
          <a:xfrm>
            <a:off x="5147569" y="4483223"/>
            <a:ext cx="1896862" cy="1757779"/>
          </a:xfrm>
          <a:prstGeom prst="rect">
            <a:avLst/>
          </a:prstGeom>
          <a:ln>
            <a:noFill/>
          </a:ln>
          <a:effectLst>
            <a:softEdge rad="112500"/>
          </a:effectLst>
        </p:spPr>
      </p:pic>
    </p:spTree>
    <p:extLst>
      <p:ext uri="{BB962C8B-B14F-4D97-AF65-F5344CB8AC3E}">
        <p14:creationId xmlns:p14="http://schemas.microsoft.com/office/powerpoint/2010/main" val="1429664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2A7DCB-B005-424A-8446-ACA533D0BC8B}"/>
              </a:ext>
            </a:extLst>
          </p:cNvPr>
          <p:cNvPicPr>
            <a:picLocks noGrp="1" noChangeAspect="1"/>
          </p:cNvPicPr>
          <p:nvPr>
            <p:ph type="pic" sz="quarter" idx="10"/>
          </p:nvPr>
        </p:nvPicPr>
        <p:blipFill>
          <a:blip r:embed="rId3"/>
          <a:stretch>
            <a:fillRect/>
          </a:stretch>
        </p:blipFill>
        <p:spPr>
          <a:xfrm>
            <a:off x="8365067" y="836507"/>
            <a:ext cx="3826933" cy="5215449"/>
          </a:xfrm>
        </p:spPr>
      </p:pic>
      <p:grpSp>
        <p:nvGrpSpPr>
          <p:cNvPr id="11" name="Group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2595847" y="0"/>
            <a:ext cx="7388298" cy="6858000"/>
            <a:chOff x="1826589" y="0"/>
            <a:chExt cx="7388298" cy="6858000"/>
          </a:xfrm>
        </p:grpSpPr>
        <p:sp>
          <p:nvSpPr>
            <p:cNvPr id="10" name="Parallelogram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arallelogram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3" descr="Title">
            <a:extLst>
              <a:ext uri="{FF2B5EF4-FFF2-40B4-BE49-F238E27FC236}">
                <a16:creationId xmlns:a16="http://schemas.microsoft.com/office/drawing/2014/main" id="{DFF36EE7-AE57-42F4-ACA9-A328C1F4EA02}"/>
              </a:ext>
            </a:extLst>
          </p:cNvPr>
          <p:cNvSpPr>
            <a:spLocks noGrp="1"/>
          </p:cNvSpPr>
          <p:nvPr>
            <p:ph type="title"/>
          </p:nvPr>
        </p:nvSpPr>
        <p:spPr/>
        <p:txBody>
          <a:bodyPr/>
          <a:lstStyle/>
          <a:p>
            <a:pPr algn="ctr"/>
            <a:r>
              <a:rPr lang="en-US" sz="4400" dirty="0">
                <a:solidFill>
                  <a:srgbClr val="0070C0"/>
                </a:solidFill>
              </a:rPr>
              <a:t>What are we learning about this week?</a:t>
            </a:r>
          </a:p>
        </p:txBody>
      </p:sp>
      <p:pic>
        <p:nvPicPr>
          <p:cNvPr id="35" name="Content Placeholder 34" descr="Open Book">
            <a:extLst>
              <a:ext uri="{FF2B5EF4-FFF2-40B4-BE49-F238E27FC236}">
                <a16:creationId xmlns:a16="http://schemas.microsoft.com/office/drawing/2014/main" id="{56174A3F-A7B3-40BE-88BD-1796890E4B44}"/>
              </a:ext>
            </a:extLst>
          </p:cNvPr>
          <p:cNvPicPr>
            <a:picLocks noGrp="1" noChangeAspect="1"/>
          </p:cNvPicPr>
          <p:nvPr>
            <p:ph sz="quarter" idx="13"/>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p:pic>
      <p:sp>
        <p:nvSpPr>
          <p:cNvPr id="23" name="Text Placeholder 22" descr="content block 1">
            <a:extLst>
              <a:ext uri="{FF2B5EF4-FFF2-40B4-BE49-F238E27FC236}">
                <a16:creationId xmlns:a16="http://schemas.microsoft.com/office/drawing/2014/main" id="{B88939B0-5B9A-4423-AFD1-CF6B22268795}"/>
              </a:ext>
            </a:extLst>
          </p:cNvPr>
          <p:cNvSpPr>
            <a:spLocks noGrp="1"/>
          </p:cNvSpPr>
          <p:nvPr>
            <p:ph type="body" sz="quarter" idx="11"/>
          </p:nvPr>
        </p:nvSpPr>
        <p:spPr>
          <a:xfrm>
            <a:off x="647700" y="2717803"/>
            <a:ext cx="2834640" cy="3866785"/>
          </a:xfrm>
        </p:spPr>
        <p:txBody>
          <a:bodyPr/>
          <a:lstStyle/>
          <a:p>
            <a:r>
              <a:rPr lang="en-US" sz="2000" dirty="0">
                <a:solidFill>
                  <a:srgbClr val="FF0000"/>
                </a:solidFill>
                <a:latin typeface="Arial Rounded MT Bold" panose="020F0704030504030204" pitchFamily="34" charset="0"/>
              </a:rPr>
              <a:t>I am learning </a:t>
            </a:r>
            <a:r>
              <a:rPr lang="en-US" sz="2000" dirty="0">
                <a:latin typeface="Arial Rounded MT Bold" panose="020F0704030504030204" pitchFamily="34" charset="0"/>
              </a:rPr>
              <a:t>:</a:t>
            </a:r>
          </a:p>
          <a:p>
            <a:pPr marL="342900" indent="-342900">
              <a:buFont typeface="Arial" panose="020B0604020202020204" pitchFamily="34" charset="0"/>
              <a:buChar char="•"/>
            </a:pPr>
            <a:r>
              <a:rPr lang="en-US" sz="1800" dirty="0">
                <a:latin typeface="Arial Rounded MT Bold" panose="020F0704030504030204" pitchFamily="34" charset="0"/>
              </a:rPr>
              <a:t>What a  Jubilee Year is</a:t>
            </a:r>
          </a:p>
          <a:p>
            <a:pPr marL="342900" indent="-342900">
              <a:buFont typeface="Arial" panose="020B0604020202020204" pitchFamily="34" charset="0"/>
              <a:buChar char="•"/>
            </a:pPr>
            <a:r>
              <a:rPr lang="en-US" sz="1800" dirty="0">
                <a:latin typeface="Arial Rounded MT Bold" panose="020F0704030504030204" pitchFamily="34" charset="0"/>
              </a:rPr>
              <a:t>About following others to learn about Jesus</a:t>
            </a:r>
          </a:p>
          <a:p>
            <a:pPr marL="342900" indent="-342900">
              <a:buFont typeface="Arial" panose="020B0604020202020204" pitchFamily="34" charset="0"/>
              <a:buChar char="•"/>
            </a:pPr>
            <a:r>
              <a:rPr lang="en-US" sz="1800" dirty="0">
                <a:latin typeface="Arial Rounded MT Bold" panose="020F0704030504030204" pitchFamily="34" charset="0"/>
              </a:rPr>
              <a:t>About the ‘Holy Door’ during a Jubilee Year</a:t>
            </a:r>
          </a:p>
          <a:p>
            <a:pPr marL="342900" indent="-342900">
              <a:buFont typeface="Arial" panose="020B0604020202020204" pitchFamily="34" charset="0"/>
              <a:buChar char="•"/>
            </a:pPr>
            <a:r>
              <a:rPr lang="en-US" sz="1800" dirty="0">
                <a:latin typeface="Arial Rounded MT Bold" panose="020F0704030504030204" pitchFamily="34" charset="0"/>
              </a:rPr>
              <a:t>To be thankful to God who welcomes me to be close to Him </a:t>
            </a:r>
          </a:p>
        </p:txBody>
      </p:sp>
      <p:pic>
        <p:nvPicPr>
          <p:cNvPr id="36" name="Content Placeholder 35" descr="Medal">
            <a:extLst>
              <a:ext uri="{FF2B5EF4-FFF2-40B4-BE49-F238E27FC236}">
                <a16:creationId xmlns:a16="http://schemas.microsoft.com/office/drawing/2014/main" id="{A960174C-A9DE-472D-BF1C-B13108BD70B7}"/>
              </a:ext>
            </a:extLst>
          </p:cNvPr>
          <p:cNvPicPr>
            <a:picLocks noGrp="1" noChangeAspect="1"/>
          </p:cNvPicPr>
          <p:nvPr>
            <p:ph sz="quarter" idx="14"/>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p:pic>
      <p:sp>
        <p:nvSpPr>
          <p:cNvPr id="24" name="Text Placeholder 23" descr="content block 2">
            <a:extLst>
              <a:ext uri="{FF2B5EF4-FFF2-40B4-BE49-F238E27FC236}">
                <a16:creationId xmlns:a16="http://schemas.microsoft.com/office/drawing/2014/main" id="{C3930A4E-1302-4AC9-86A3-C4E8AF186ED8}"/>
              </a:ext>
            </a:extLst>
          </p:cNvPr>
          <p:cNvSpPr>
            <a:spLocks noGrp="1"/>
          </p:cNvSpPr>
          <p:nvPr>
            <p:ph type="body" sz="quarter" idx="12"/>
          </p:nvPr>
        </p:nvSpPr>
        <p:spPr>
          <a:xfrm>
            <a:off x="4386557" y="2833644"/>
            <a:ext cx="3978509" cy="3252834"/>
          </a:xfrm>
        </p:spPr>
        <p:txBody>
          <a:bodyPr/>
          <a:lstStyle/>
          <a:p>
            <a:r>
              <a:rPr lang="en-US" dirty="0"/>
              <a:t>.</a:t>
            </a:r>
            <a:r>
              <a:rPr lang="en-US" dirty="0">
                <a:latin typeface="Arial Rounded MT Bold" panose="020F0704030504030204" pitchFamily="34" charset="0"/>
              </a:rPr>
              <a:t> </a:t>
            </a:r>
            <a:r>
              <a:rPr lang="en-US" sz="2000" dirty="0">
                <a:solidFill>
                  <a:srgbClr val="FF0000"/>
                </a:solidFill>
                <a:latin typeface="Arial Rounded MT Bold" panose="020F0704030504030204" pitchFamily="34" charset="0"/>
              </a:rPr>
              <a:t>I can :</a:t>
            </a:r>
          </a:p>
          <a:p>
            <a:pPr marL="285750" indent="-285750">
              <a:buFont typeface="Arial" panose="020B0604020202020204" pitchFamily="34" charset="0"/>
              <a:buChar char="•"/>
            </a:pPr>
            <a:r>
              <a:rPr lang="en-US" sz="1800" dirty="0">
                <a:latin typeface="Arial Rounded MT Bold" panose="020F0704030504030204" pitchFamily="34" charset="0"/>
              </a:rPr>
              <a:t>Tell others what a Jubilee Year is</a:t>
            </a:r>
          </a:p>
          <a:p>
            <a:pPr marL="285750" indent="-285750">
              <a:buFont typeface="Arial" panose="020B0604020202020204" pitchFamily="34" charset="0"/>
              <a:buChar char="•"/>
            </a:pPr>
            <a:r>
              <a:rPr lang="en-US" sz="1800" dirty="0">
                <a:latin typeface="Arial Rounded MT Bold" panose="020F0704030504030204" pitchFamily="34" charset="0"/>
              </a:rPr>
              <a:t>Tell others about some ways I can be a follower of Jesus</a:t>
            </a:r>
          </a:p>
          <a:p>
            <a:pPr marL="285750" indent="-285750">
              <a:buFont typeface="Arial" panose="020B0604020202020204" pitchFamily="34" charset="0"/>
              <a:buChar char="•"/>
            </a:pPr>
            <a:r>
              <a:rPr lang="en-US" sz="1800" dirty="0">
                <a:latin typeface="Arial Rounded MT Bold" panose="020F0704030504030204" pitchFamily="34" charset="0"/>
              </a:rPr>
              <a:t>Tell others about the ‘Holy Door’</a:t>
            </a:r>
          </a:p>
          <a:p>
            <a:pPr marL="285750" indent="-285750">
              <a:buFont typeface="Arial" panose="020B0604020202020204" pitchFamily="34" charset="0"/>
              <a:buChar char="•"/>
            </a:pPr>
            <a:r>
              <a:rPr lang="en-US" sz="1800" dirty="0">
                <a:latin typeface="Arial Rounded MT Bold" panose="020F0704030504030204" pitchFamily="34" charset="0"/>
              </a:rPr>
              <a:t>Thank God for always making me welcome to be close to Him </a:t>
            </a:r>
          </a:p>
        </p:txBody>
      </p:sp>
      <p:sp>
        <p:nvSpPr>
          <p:cNvPr id="14" name="Rectangle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Slide Number Placeholder 5" descr="Slide number">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smtClean="0">
                <a:solidFill>
                  <a:schemeClr val="bg1"/>
                </a:solidFill>
              </a:rPr>
              <a:pPr algn="ctr"/>
              <a:t>2</a:t>
            </a:fld>
            <a:endParaRPr lang="en-US" sz="1200" dirty="0">
              <a:solidFill>
                <a:schemeClr val="bg1"/>
              </a:solidFill>
            </a:endParaRPr>
          </a:p>
        </p:txBody>
      </p:sp>
    </p:spTree>
    <p:extLst>
      <p:ext uri="{BB962C8B-B14F-4D97-AF65-F5344CB8AC3E}">
        <p14:creationId xmlns:p14="http://schemas.microsoft.com/office/powerpoint/2010/main" val="320712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0" end="0"/>
                                            </p:txEl>
                                          </p:spTgt>
                                        </p:tgtEl>
                                        <p:attrNameLst>
                                          <p:attrName>style.visibility</p:attrName>
                                        </p:attrNameLst>
                                      </p:cBhvr>
                                      <p:to>
                                        <p:strVal val="visible"/>
                                      </p:to>
                                    </p:set>
                                    <p:animEffect transition="in" filter="fade">
                                      <p:cBhvr>
                                        <p:cTn id="14" dur="1000"/>
                                        <p:tgtEl>
                                          <p:spTgt spid="23">
                                            <p:txEl>
                                              <p:pRg st="0" end="0"/>
                                            </p:txEl>
                                          </p:spTgt>
                                        </p:tgtEl>
                                      </p:cBhvr>
                                    </p:animEffect>
                                    <p:anim calcmode="lin" valueType="num">
                                      <p:cBhvr>
                                        <p:cTn id="15"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1" end="1"/>
                                            </p:txEl>
                                          </p:spTgt>
                                        </p:tgtEl>
                                        <p:attrNameLst>
                                          <p:attrName>style.visibility</p:attrName>
                                        </p:attrNameLst>
                                      </p:cBhvr>
                                      <p:to>
                                        <p:strVal val="visible"/>
                                      </p:to>
                                    </p:set>
                                    <p:animEffect transition="in" filter="fade">
                                      <p:cBhvr>
                                        <p:cTn id="21" dur="1000"/>
                                        <p:tgtEl>
                                          <p:spTgt spid="23">
                                            <p:txEl>
                                              <p:pRg st="1" end="1"/>
                                            </p:txEl>
                                          </p:spTgt>
                                        </p:tgtEl>
                                      </p:cBhvr>
                                    </p:animEffect>
                                    <p:anim calcmode="lin" valueType="num">
                                      <p:cBhvr>
                                        <p:cTn id="2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2" end="2"/>
                                            </p:txEl>
                                          </p:spTgt>
                                        </p:tgtEl>
                                        <p:attrNameLst>
                                          <p:attrName>style.visibility</p:attrName>
                                        </p:attrNameLst>
                                      </p:cBhvr>
                                      <p:to>
                                        <p:strVal val="visible"/>
                                      </p:to>
                                    </p:set>
                                    <p:animEffect transition="in" filter="fade">
                                      <p:cBhvr>
                                        <p:cTn id="28" dur="1000"/>
                                        <p:tgtEl>
                                          <p:spTgt spid="23">
                                            <p:txEl>
                                              <p:pRg st="2" end="2"/>
                                            </p:txEl>
                                          </p:spTgt>
                                        </p:tgtEl>
                                      </p:cBhvr>
                                    </p:animEffect>
                                    <p:anim calcmode="lin" valueType="num">
                                      <p:cBhvr>
                                        <p:cTn id="29"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3" end="3"/>
                                            </p:txEl>
                                          </p:spTgt>
                                        </p:tgtEl>
                                        <p:attrNameLst>
                                          <p:attrName>style.visibility</p:attrName>
                                        </p:attrNameLst>
                                      </p:cBhvr>
                                      <p:to>
                                        <p:strVal val="visible"/>
                                      </p:to>
                                    </p:set>
                                    <p:animEffect transition="in" filter="fade">
                                      <p:cBhvr>
                                        <p:cTn id="35" dur="1000"/>
                                        <p:tgtEl>
                                          <p:spTgt spid="23">
                                            <p:txEl>
                                              <p:pRg st="3" end="3"/>
                                            </p:txEl>
                                          </p:spTgt>
                                        </p:tgtEl>
                                      </p:cBhvr>
                                    </p:animEffect>
                                    <p:anim calcmode="lin" valueType="num">
                                      <p:cBhvr>
                                        <p:cTn id="36"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1000"/>
                                        <p:tgtEl>
                                          <p:spTgt spid="23">
                                            <p:txEl>
                                              <p:pRg st="4" end="4"/>
                                            </p:txEl>
                                          </p:spTgt>
                                        </p:tgtEl>
                                      </p:cBhvr>
                                    </p:animEffect>
                                    <p:anim calcmode="lin" valueType="num">
                                      <p:cBhvr>
                                        <p:cTn id="43"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1000"/>
                                        <p:tgtEl>
                                          <p:spTgt spid="24">
                                            <p:txEl>
                                              <p:pRg st="0" end="0"/>
                                            </p:txEl>
                                          </p:spTgt>
                                        </p:tgtEl>
                                      </p:cBhvr>
                                    </p:animEffect>
                                    <p:anim calcmode="lin" valueType="num">
                                      <p:cBhvr>
                                        <p:cTn id="50"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4">
                                            <p:txEl>
                                              <p:pRg st="1" end="1"/>
                                            </p:txEl>
                                          </p:spTgt>
                                        </p:tgtEl>
                                        <p:attrNameLst>
                                          <p:attrName>style.visibility</p:attrName>
                                        </p:attrNameLst>
                                      </p:cBhvr>
                                      <p:to>
                                        <p:strVal val="visible"/>
                                      </p:to>
                                    </p:set>
                                    <p:animEffect transition="in" filter="fade">
                                      <p:cBhvr>
                                        <p:cTn id="56" dur="1000"/>
                                        <p:tgtEl>
                                          <p:spTgt spid="24">
                                            <p:txEl>
                                              <p:pRg st="1" end="1"/>
                                            </p:txEl>
                                          </p:spTgt>
                                        </p:tgtEl>
                                      </p:cBhvr>
                                    </p:animEffect>
                                    <p:anim calcmode="lin" valueType="num">
                                      <p:cBhvr>
                                        <p:cTn id="57" dur="1000" fill="hold"/>
                                        <p:tgtEl>
                                          <p:spTgt spid="24">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2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4">
                                            <p:txEl>
                                              <p:pRg st="2" end="2"/>
                                            </p:txEl>
                                          </p:spTgt>
                                        </p:tgtEl>
                                        <p:attrNameLst>
                                          <p:attrName>style.visibility</p:attrName>
                                        </p:attrNameLst>
                                      </p:cBhvr>
                                      <p:to>
                                        <p:strVal val="visible"/>
                                      </p:to>
                                    </p:set>
                                    <p:animEffect transition="in" filter="fade">
                                      <p:cBhvr>
                                        <p:cTn id="63" dur="1000"/>
                                        <p:tgtEl>
                                          <p:spTgt spid="24">
                                            <p:txEl>
                                              <p:pRg st="2" end="2"/>
                                            </p:txEl>
                                          </p:spTgt>
                                        </p:tgtEl>
                                      </p:cBhvr>
                                    </p:animEffect>
                                    <p:anim calcmode="lin" valueType="num">
                                      <p:cBhvr>
                                        <p:cTn id="64" dur="10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2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4">
                                            <p:txEl>
                                              <p:pRg st="3" end="3"/>
                                            </p:txEl>
                                          </p:spTgt>
                                        </p:tgtEl>
                                        <p:attrNameLst>
                                          <p:attrName>style.visibility</p:attrName>
                                        </p:attrNameLst>
                                      </p:cBhvr>
                                      <p:to>
                                        <p:strVal val="visible"/>
                                      </p:to>
                                    </p:set>
                                    <p:animEffect transition="in" filter="fade">
                                      <p:cBhvr>
                                        <p:cTn id="70" dur="1000"/>
                                        <p:tgtEl>
                                          <p:spTgt spid="24">
                                            <p:txEl>
                                              <p:pRg st="3" end="3"/>
                                            </p:txEl>
                                          </p:spTgt>
                                        </p:tgtEl>
                                      </p:cBhvr>
                                    </p:animEffect>
                                    <p:anim calcmode="lin" valueType="num">
                                      <p:cBhvr>
                                        <p:cTn id="71" dur="1000" fill="hold"/>
                                        <p:tgtEl>
                                          <p:spTgt spid="24">
                                            <p:txEl>
                                              <p:pRg st="3" end="3"/>
                                            </p:txEl>
                                          </p:spTgt>
                                        </p:tgtEl>
                                        <p:attrNameLst>
                                          <p:attrName>ppt_x</p:attrName>
                                        </p:attrNameLst>
                                      </p:cBhvr>
                                      <p:tavLst>
                                        <p:tav tm="0">
                                          <p:val>
                                            <p:strVal val="#ppt_x"/>
                                          </p:val>
                                        </p:tav>
                                        <p:tav tm="100000">
                                          <p:val>
                                            <p:strVal val="#ppt_x"/>
                                          </p:val>
                                        </p:tav>
                                      </p:tavLst>
                                    </p:anim>
                                    <p:anim calcmode="lin" valueType="num">
                                      <p:cBhvr>
                                        <p:cTn id="72" dur="1000" fill="hold"/>
                                        <p:tgtEl>
                                          <p:spTgt spid="2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4">
                                            <p:txEl>
                                              <p:pRg st="4" end="4"/>
                                            </p:txEl>
                                          </p:spTgt>
                                        </p:tgtEl>
                                        <p:attrNameLst>
                                          <p:attrName>style.visibility</p:attrName>
                                        </p:attrNameLst>
                                      </p:cBhvr>
                                      <p:to>
                                        <p:strVal val="visible"/>
                                      </p:to>
                                    </p:set>
                                    <p:animEffect transition="in" filter="fade">
                                      <p:cBhvr>
                                        <p:cTn id="77" dur="1000"/>
                                        <p:tgtEl>
                                          <p:spTgt spid="24">
                                            <p:txEl>
                                              <p:pRg st="4" end="4"/>
                                            </p:txEl>
                                          </p:spTgt>
                                        </p:tgtEl>
                                      </p:cBhvr>
                                    </p:animEffect>
                                    <p:anim calcmode="lin" valueType="num">
                                      <p:cBhvr>
                                        <p:cTn id="78" dur="1000" fill="hold"/>
                                        <p:tgtEl>
                                          <p:spTgt spid="24">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2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84C6A-C217-46DA-B63D-E73B4EE98B1D}"/>
              </a:ext>
            </a:extLst>
          </p:cNvPr>
          <p:cNvSpPr>
            <a:spLocks noGrp="1"/>
          </p:cNvSpPr>
          <p:nvPr>
            <p:ph type="title"/>
          </p:nvPr>
        </p:nvSpPr>
        <p:spPr/>
        <p:txBody>
          <a:bodyPr>
            <a:normAutofit/>
          </a:bodyPr>
          <a:lstStyle/>
          <a:p>
            <a:pPr algn="ctr"/>
            <a:r>
              <a:rPr lang="en-US" sz="4900" b="1" dirty="0">
                <a:ln w="22225">
                  <a:solidFill>
                    <a:srgbClr val="ED7D31"/>
                  </a:solidFill>
                  <a:prstDash val="solid"/>
                </a:ln>
                <a:solidFill>
                  <a:srgbClr val="ED7D31">
                    <a:lumMod val="40000"/>
                    <a:lumOff val="60000"/>
                  </a:srgbClr>
                </a:solidFill>
              </a:rPr>
              <a:t>A Special Year</a:t>
            </a:r>
            <a:endParaRPr lang="en-GB" dirty="0"/>
          </a:p>
        </p:txBody>
      </p:sp>
      <p:pic>
        <p:nvPicPr>
          <p:cNvPr id="6" name="Content Placeholder 5">
            <a:extLst>
              <a:ext uri="{FF2B5EF4-FFF2-40B4-BE49-F238E27FC236}">
                <a16:creationId xmlns:a16="http://schemas.microsoft.com/office/drawing/2014/main" id="{AB96E4CB-331B-4090-9B56-E9584F82696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94270" y="1606378"/>
            <a:ext cx="5436973" cy="4399006"/>
          </a:xfrm>
          <a:prstGeom prst="rect">
            <a:avLst/>
          </a:prstGeom>
          <a:ln w="228600" cap="sq" cmpd="thickThin">
            <a:solidFill>
              <a:srgbClr val="000000"/>
            </a:solidFill>
            <a:prstDash val="solid"/>
            <a:miter lim="800000"/>
          </a:ln>
          <a:effectLst>
            <a:innerShdw blurRad="76200">
              <a:srgbClr val="000000"/>
            </a:innerShdw>
          </a:effectLst>
        </p:spPr>
      </p:pic>
      <p:sp>
        <p:nvSpPr>
          <p:cNvPr id="4" name="Content Placeholder 3">
            <a:extLst>
              <a:ext uri="{FF2B5EF4-FFF2-40B4-BE49-F238E27FC236}">
                <a16:creationId xmlns:a16="http://schemas.microsoft.com/office/drawing/2014/main" id="{76DDB2E9-6FF5-4B87-A8C5-61123DF4C664}"/>
              </a:ext>
            </a:extLst>
          </p:cNvPr>
          <p:cNvSpPr>
            <a:spLocks noGrp="1"/>
          </p:cNvSpPr>
          <p:nvPr>
            <p:ph sz="half" idx="2"/>
          </p:nvPr>
        </p:nvSpPr>
        <p:spPr>
          <a:xfrm>
            <a:off x="6172200" y="1499053"/>
            <a:ext cx="5181600" cy="4677910"/>
          </a:xfrm>
        </p:spPr>
        <p:txBody>
          <a:bodyPr>
            <a:normAutofit/>
          </a:bodyPr>
          <a:lstStyle/>
          <a:p>
            <a:r>
              <a:rPr lang="en-GB" sz="2000" dirty="0"/>
              <a:t>Every 25 years, the Pope makes a special time of celebration called a ‘Jubilee Year’</a:t>
            </a:r>
          </a:p>
          <a:p>
            <a:r>
              <a:rPr lang="en-GB" sz="2000" dirty="0"/>
              <a:t>In 2025, Pope Francis has said the </a:t>
            </a:r>
            <a:r>
              <a:rPr lang="en-GB" sz="2000" dirty="0" err="1"/>
              <a:t>Jubliee</a:t>
            </a:r>
            <a:r>
              <a:rPr lang="en-GB" sz="2000" dirty="0"/>
              <a:t> Year will be called’ Pilgrims of Hope’</a:t>
            </a:r>
          </a:p>
          <a:p>
            <a:r>
              <a:rPr lang="en-GB" sz="2000" dirty="0"/>
              <a:t>Pilgrims are people who want to be closer to God and to find out more about Him</a:t>
            </a:r>
          </a:p>
          <a:p>
            <a:r>
              <a:rPr lang="en-GB" sz="2000" dirty="0"/>
              <a:t>What can you see in the logo of the Jubilee?</a:t>
            </a:r>
          </a:p>
          <a:p>
            <a:endParaRPr lang="en-GB" sz="2000" dirty="0"/>
          </a:p>
        </p:txBody>
      </p:sp>
    </p:spTree>
    <p:extLst>
      <p:ext uri="{BB962C8B-B14F-4D97-AF65-F5344CB8AC3E}">
        <p14:creationId xmlns:p14="http://schemas.microsoft.com/office/powerpoint/2010/main" val="185486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04813-B501-4F6B-85A2-7D3DF1CC7FC1}"/>
              </a:ext>
            </a:extLst>
          </p:cNvPr>
          <p:cNvSpPr>
            <a:spLocks noGrp="1"/>
          </p:cNvSpPr>
          <p:nvPr>
            <p:ph type="title"/>
          </p:nvPr>
        </p:nvSpPr>
        <p:spPr/>
        <p:txBody>
          <a:bodyPr/>
          <a:lstStyle/>
          <a:p>
            <a:pPr algn="ctr"/>
            <a:r>
              <a:rPr lang="en-US" sz="4900" b="1" dirty="0">
                <a:ln w="22225">
                  <a:solidFill>
                    <a:srgbClr val="ED7D31"/>
                  </a:solidFill>
                  <a:prstDash val="solid"/>
                </a:ln>
                <a:solidFill>
                  <a:srgbClr val="ED7D31">
                    <a:lumMod val="40000"/>
                    <a:lumOff val="60000"/>
                  </a:srgbClr>
                </a:solidFill>
              </a:rPr>
              <a:t>Foll0w my leader</a:t>
            </a:r>
            <a:endParaRPr lang="en-GB" dirty="0"/>
          </a:p>
        </p:txBody>
      </p:sp>
      <p:sp>
        <p:nvSpPr>
          <p:cNvPr id="3" name="Content Placeholder 2">
            <a:extLst>
              <a:ext uri="{FF2B5EF4-FFF2-40B4-BE49-F238E27FC236}">
                <a16:creationId xmlns:a16="http://schemas.microsoft.com/office/drawing/2014/main" id="{350A19B9-A1F5-4E8E-817C-8DA9E8AFA79B}"/>
              </a:ext>
            </a:extLst>
          </p:cNvPr>
          <p:cNvSpPr>
            <a:spLocks noGrp="1"/>
          </p:cNvSpPr>
          <p:nvPr>
            <p:ph sz="half" idx="1"/>
          </p:nvPr>
        </p:nvSpPr>
        <p:spPr/>
        <p:txBody>
          <a:bodyPr>
            <a:normAutofit/>
          </a:bodyPr>
          <a:lstStyle/>
          <a:p>
            <a:r>
              <a:rPr lang="en-GB" sz="2000" dirty="0"/>
              <a:t>Pope Francis wants us all to be Pilgrims of hope</a:t>
            </a:r>
          </a:p>
          <a:p>
            <a:r>
              <a:rPr lang="en-GB" sz="2000" dirty="0"/>
              <a:t>We can travel together to learn more about God in school, at home and at Mass</a:t>
            </a:r>
          </a:p>
          <a:p>
            <a:r>
              <a:rPr lang="en-GB" sz="2000" dirty="0"/>
              <a:t>When we are together, we are stronger </a:t>
            </a:r>
            <a:r>
              <a:rPr lang="en-GB" sz="2000"/>
              <a:t>and can all </a:t>
            </a:r>
            <a:r>
              <a:rPr lang="en-GB" sz="2000" dirty="0"/>
              <a:t>go the same way without getting lost</a:t>
            </a:r>
          </a:p>
          <a:p>
            <a:r>
              <a:rPr lang="en-GB" sz="2000" dirty="0"/>
              <a:t>Let’s play ‘Follow my leader’!</a:t>
            </a:r>
          </a:p>
          <a:p>
            <a:r>
              <a:rPr lang="en-GB" sz="2000" dirty="0"/>
              <a:t>How did it make you feel?</a:t>
            </a:r>
          </a:p>
          <a:p>
            <a:r>
              <a:rPr lang="en-GB" sz="2000" dirty="0"/>
              <a:t>How can we travel together to know and love God?</a:t>
            </a:r>
          </a:p>
          <a:p>
            <a:endParaRPr lang="en-GB" sz="2000" dirty="0"/>
          </a:p>
          <a:p>
            <a:endParaRPr lang="en-GB" sz="2000" dirty="0"/>
          </a:p>
        </p:txBody>
      </p:sp>
      <p:pic>
        <p:nvPicPr>
          <p:cNvPr id="7" name="Content Placeholder 6" descr="Follow Leader Children Photos, Images ...">
            <a:extLst>
              <a:ext uri="{FF2B5EF4-FFF2-40B4-BE49-F238E27FC236}">
                <a16:creationId xmlns:a16="http://schemas.microsoft.com/office/drawing/2014/main" id="{BC5D0EBE-8D89-48F0-8EA2-61D9428E13D4}"/>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flipH="1">
            <a:off x="6474938" y="3336323"/>
            <a:ext cx="5436973" cy="302328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C9734A31-0768-47B5-BCF7-E1C32C8C836C}"/>
              </a:ext>
            </a:extLst>
          </p:cNvPr>
          <p:cNvPicPr>
            <a:picLocks noChangeAspect="1"/>
          </p:cNvPicPr>
          <p:nvPr/>
        </p:nvPicPr>
        <p:blipFill>
          <a:blip r:embed="rId4"/>
          <a:stretch>
            <a:fillRect/>
          </a:stretch>
        </p:blipFill>
        <p:spPr>
          <a:xfrm>
            <a:off x="6474937" y="1614617"/>
            <a:ext cx="5436973" cy="2234513"/>
          </a:xfrm>
          <a:prstGeom prst="rect">
            <a:avLst/>
          </a:prstGeom>
        </p:spPr>
      </p:pic>
      <p:sp>
        <p:nvSpPr>
          <p:cNvPr id="5" name="Rectangle 4">
            <a:extLst>
              <a:ext uri="{FF2B5EF4-FFF2-40B4-BE49-F238E27FC236}">
                <a16:creationId xmlns:a16="http://schemas.microsoft.com/office/drawing/2014/main" id="{577ED857-94CE-4B5B-A04C-1149A3013F09}"/>
              </a:ext>
            </a:extLst>
          </p:cNvPr>
          <p:cNvSpPr/>
          <p:nvPr/>
        </p:nvSpPr>
        <p:spPr>
          <a:xfrm>
            <a:off x="8339667" y="6176963"/>
            <a:ext cx="1803400" cy="182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3792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84C6A-C217-46DA-B63D-E73B4EE98B1D}"/>
              </a:ext>
            </a:extLst>
          </p:cNvPr>
          <p:cNvSpPr>
            <a:spLocks noGrp="1"/>
          </p:cNvSpPr>
          <p:nvPr>
            <p:ph type="title"/>
          </p:nvPr>
        </p:nvSpPr>
        <p:spPr/>
        <p:txBody>
          <a:bodyPr>
            <a:normAutofit/>
          </a:bodyPr>
          <a:lstStyle/>
          <a:p>
            <a:pPr algn="ctr"/>
            <a:r>
              <a:rPr lang="en-US" sz="4900" b="1" dirty="0">
                <a:ln w="22225">
                  <a:solidFill>
                    <a:srgbClr val="ED7D31"/>
                  </a:solidFill>
                  <a:prstDash val="solid"/>
                </a:ln>
                <a:solidFill>
                  <a:srgbClr val="ED7D31">
                    <a:lumMod val="40000"/>
                    <a:lumOff val="60000"/>
                  </a:srgbClr>
                </a:solidFill>
              </a:rPr>
              <a:t>The Holy Door</a:t>
            </a:r>
            <a:endParaRPr lang="en-GB" dirty="0"/>
          </a:p>
        </p:txBody>
      </p:sp>
      <p:pic>
        <p:nvPicPr>
          <p:cNvPr id="6" name="Content Placeholder 5">
            <a:extLst>
              <a:ext uri="{FF2B5EF4-FFF2-40B4-BE49-F238E27FC236}">
                <a16:creationId xmlns:a16="http://schemas.microsoft.com/office/drawing/2014/main" id="{AB96E4CB-331B-4090-9B56-E9584F82696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80303" y="1606377"/>
            <a:ext cx="4522573" cy="4415481"/>
          </a:xfrm>
          <a:prstGeom prst="rect">
            <a:avLst/>
          </a:prstGeom>
          <a:ln w="228600" cap="sq" cmpd="thickThin">
            <a:solidFill>
              <a:srgbClr val="000000"/>
            </a:solidFill>
            <a:prstDash val="solid"/>
            <a:miter lim="800000"/>
          </a:ln>
          <a:effectLst>
            <a:innerShdw blurRad="76200">
              <a:srgbClr val="000000"/>
            </a:innerShdw>
          </a:effectLst>
        </p:spPr>
      </p:pic>
      <p:sp>
        <p:nvSpPr>
          <p:cNvPr id="4" name="Content Placeholder 3">
            <a:extLst>
              <a:ext uri="{FF2B5EF4-FFF2-40B4-BE49-F238E27FC236}">
                <a16:creationId xmlns:a16="http://schemas.microsoft.com/office/drawing/2014/main" id="{76DDB2E9-6FF5-4B87-A8C5-61123DF4C664}"/>
              </a:ext>
            </a:extLst>
          </p:cNvPr>
          <p:cNvSpPr>
            <a:spLocks noGrp="1"/>
          </p:cNvSpPr>
          <p:nvPr>
            <p:ph sz="half" idx="2"/>
          </p:nvPr>
        </p:nvSpPr>
        <p:spPr>
          <a:xfrm>
            <a:off x="6172200" y="1499053"/>
            <a:ext cx="5181600" cy="4677910"/>
          </a:xfrm>
        </p:spPr>
        <p:txBody>
          <a:bodyPr>
            <a:normAutofit/>
          </a:bodyPr>
          <a:lstStyle/>
          <a:p>
            <a:r>
              <a:rPr lang="en-GB" sz="2000" dirty="0"/>
              <a:t>At the beginning of a Jubilee Year, the Pope opens a special door in St Peter’s Basilica in Rome. </a:t>
            </a:r>
          </a:p>
          <a:p>
            <a:r>
              <a:rPr lang="en-GB" sz="2000" dirty="0"/>
              <a:t>This is called the Holy door</a:t>
            </a:r>
          </a:p>
          <a:p>
            <a:r>
              <a:rPr lang="en-GB" sz="2000" dirty="0"/>
              <a:t>People can go through this door as a sign they are a pilgrim who wants to love God more</a:t>
            </a:r>
          </a:p>
          <a:p>
            <a:r>
              <a:rPr lang="en-GB" sz="2000" dirty="0"/>
              <a:t>Other churches throughout the world also have a Holy Door so lots of people can show they want to come closer to God</a:t>
            </a:r>
          </a:p>
          <a:p>
            <a:r>
              <a:rPr lang="en-GB" sz="2000" dirty="0"/>
              <a:t>Everybody is welcome to go through the Holy Door to show they want to know and love God</a:t>
            </a:r>
          </a:p>
        </p:txBody>
      </p:sp>
    </p:spTree>
    <p:extLst>
      <p:ext uri="{BB962C8B-B14F-4D97-AF65-F5344CB8AC3E}">
        <p14:creationId xmlns:p14="http://schemas.microsoft.com/office/powerpoint/2010/main" val="11913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912E-8B93-423E-838E-F1F74689F961}"/>
              </a:ext>
            </a:extLst>
          </p:cNvPr>
          <p:cNvSpPr>
            <a:spLocks noGrp="1"/>
          </p:cNvSpPr>
          <p:nvPr>
            <p:ph type="title"/>
          </p:nvPr>
        </p:nvSpPr>
        <p:spPr/>
        <p:txBody>
          <a:bodyPr/>
          <a:lstStyle/>
          <a:p>
            <a:r>
              <a:rPr lang="en-US" sz="4900" b="1" dirty="0">
                <a:ln w="22225">
                  <a:solidFill>
                    <a:srgbClr val="ED7D31"/>
                  </a:solidFill>
                  <a:prstDash val="solid"/>
                </a:ln>
                <a:solidFill>
                  <a:srgbClr val="ED7D31">
                    <a:lumMod val="40000"/>
                    <a:lumOff val="60000"/>
                  </a:srgbClr>
                </a:solidFill>
              </a:rPr>
              <a:t>    Make your own Holy Door</a:t>
            </a:r>
            <a:endParaRPr lang="en-GB" dirty="0"/>
          </a:p>
        </p:txBody>
      </p:sp>
      <p:pic>
        <p:nvPicPr>
          <p:cNvPr id="41" name="Content Placeholder 40">
            <a:extLst>
              <a:ext uri="{FF2B5EF4-FFF2-40B4-BE49-F238E27FC236}">
                <a16:creationId xmlns:a16="http://schemas.microsoft.com/office/drawing/2014/main" id="{32B2AC93-CFB1-490B-AF60-EEA5FABA032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2727" y="1487874"/>
            <a:ext cx="2477813" cy="1840212"/>
          </a:xfrm>
        </p:spPr>
      </p:pic>
      <p:pic>
        <p:nvPicPr>
          <p:cNvPr id="43" name="Picture 42">
            <a:extLst>
              <a:ext uri="{FF2B5EF4-FFF2-40B4-BE49-F238E27FC236}">
                <a16:creationId xmlns:a16="http://schemas.microsoft.com/office/drawing/2014/main" id="{52EA369E-8FCF-4FD2-AFC5-9DF2CF5ABA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3257790" y="1584524"/>
            <a:ext cx="1840213" cy="1646910"/>
          </a:xfrm>
          <a:prstGeom prst="rect">
            <a:avLst/>
          </a:prstGeom>
        </p:spPr>
      </p:pic>
      <p:pic>
        <p:nvPicPr>
          <p:cNvPr id="45" name="Picture 44">
            <a:extLst>
              <a:ext uri="{FF2B5EF4-FFF2-40B4-BE49-F238E27FC236}">
                <a16:creationId xmlns:a16="http://schemas.microsoft.com/office/drawing/2014/main" id="{C9F79E06-1C57-4B78-9D50-DA54F09386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331702" y="1584525"/>
            <a:ext cx="1840213" cy="1646909"/>
          </a:xfrm>
          <a:prstGeom prst="rect">
            <a:avLst/>
          </a:prstGeom>
        </p:spPr>
      </p:pic>
      <p:pic>
        <p:nvPicPr>
          <p:cNvPr id="47" name="Picture 46">
            <a:extLst>
              <a:ext uri="{FF2B5EF4-FFF2-40B4-BE49-F238E27FC236}">
                <a16:creationId xmlns:a16="http://schemas.microsoft.com/office/drawing/2014/main" id="{F748DF1C-2FE5-4906-976D-8D116BCCB4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0693" y="1487872"/>
            <a:ext cx="1784540" cy="1840214"/>
          </a:xfrm>
          <a:prstGeom prst="rect">
            <a:avLst/>
          </a:prstGeom>
        </p:spPr>
      </p:pic>
      <p:pic>
        <p:nvPicPr>
          <p:cNvPr id="49" name="Picture 48">
            <a:extLst>
              <a:ext uri="{FF2B5EF4-FFF2-40B4-BE49-F238E27FC236}">
                <a16:creationId xmlns:a16="http://schemas.microsoft.com/office/drawing/2014/main" id="{AF6F5C4F-B418-4C11-B197-DD694111FB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008" y="3649361"/>
            <a:ext cx="1646911" cy="1840214"/>
          </a:xfrm>
          <a:prstGeom prst="rect">
            <a:avLst/>
          </a:prstGeom>
        </p:spPr>
      </p:pic>
      <p:pic>
        <p:nvPicPr>
          <p:cNvPr id="51" name="Picture 50">
            <a:extLst>
              <a:ext uri="{FF2B5EF4-FFF2-40B4-BE49-F238E27FC236}">
                <a16:creationId xmlns:a16="http://schemas.microsoft.com/office/drawing/2014/main" id="{DE1E8ECE-5332-4510-91BE-73302E1D35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0663" y="1487872"/>
            <a:ext cx="1569904" cy="1840214"/>
          </a:xfrm>
          <a:prstGeom prst="rect">
            <a:avLst/>
          </a:prstGeom>
        </p:spPr>
      </p:pic>
      <p:pic>
        <p:nvPicPr>
          <p:cNvPr id="53" name="Picture 52">
            <a:extLst>
              <a:ext uri="{FF2B5EF4-FFF2-40B4-BE49-F238E27FC236}">
                <a16:creationId xmlns:a16="http://schemas.microsoft.com/office/drawing/2014/main" id="{7CA8E4F2-5314-409E-BAB8-5D6727F830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50540" y="3649360"/>
            <a:ext cx="1540477" cy="1840215"/>
          </a:xfrm>
          <a:prstGeom prst="rect">
            <a:avLst/>
          </a:prstGeom>
        </p:spPr>
      </p:pic>
      <p:pic>
        <p:nvPicPr>
          <p:cNvPr id="55" name="Picture 54">
            <a:extLst>
              <a:ext uri="{FF2B5EF4-FFF2-40B4-BE49-F238E27FC236}">
                <a16:creationId xmlns:a16="http://schemas.microsoft.com/office/drawing/2014/main" id="{F51827CB-0D08-4D42-B9A7-A0CDC541B1E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46666" y="3649360"/>
            <a:ext cx="1540477" cy="1840215"/>
          </a:xfrm>
          <a:prstGeom prst="rect">
            <a:avLst/>
          </a:prstGeom>
        </p:spPr>
      </p:pic>
      <p:pic>
        <p:nvPicPr>
          <p:cNvPr id="57" name="Picture 56">
            <a:extLst>
              <a:ext uri="{FF2B5EF4-FFF2-40B4-BE49-F238E27FC236}">
                <a16:creationId xmlns:a16="http://schemas.microsoft.com/office/drawing/2014/main" id="{93B24009-06B0-41B8-9113-F24105CA6A7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75263" y="3649360"/>
            <a:ext cx="1646909" cy="1840216"/>
          </a:xfrm>
          <a:prstGeom prst="rect">
            <a:avLst/>
          </a:prstGeom>
        </p:spPr>
      </p:pic>
      <p:pic>
        <p:nvPicPr>
          <p:cNvPr id="59" name="Picture 58">
            <a:extLst>
              <a:ext uri="{FF2B5EF4-FFF2-40B4-BE49-F238E27FC236}">
                <a16:creationId xmlns:a16="http://schemas.microsoft.com/office/drawing/2014/main" id="{AF40F707-4ACA-4C53-A9F6-57C94097427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53361" y="3649361"/>
            <a:ext cx="1646909" cy="1840214"/>
          </a:xfrm>
          <a:prstGeom prst="rect">
            <a:avLst/>
          </a:prstGeom>
        </p:spPr>
      </p:pic>
      <p:sp>
        <p:nvSpPr>
          <p:cNvPr id="60" name="Arrow: Right 59">
            <a:extLst>
              <a:ext uri="{FF2B5EF4-FFF2-40B4-BE49-F238E27FC236}">
                <a16:creationId xmlns:a16="http://schemas.microsoft.com/office/drawing/2014/main" id="{E0454A52-AFE2-442B-860E-7173B585DDF0}"/>
              </a:ext>
            </a:extLst>
          </p:cNvPr>
          <p:cNvSpPr/>
          <p:nvPr/>
        </p:nvSpPr>
        <p:spPr>
          <a:xfrm>
            <a:off x="8899527" y="4367624"/>
            <a:ext cx="285225" cy="234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1" name="Picture 60">
            <a:extLst>
              <a:ext uri="{FF2B5EF4-FFF2-40B4-BE49-F238E27FC236}">
                <a16:creationId xmlns:a16="http://schemas.microsoft.com/office/drawing/2014/main" id="{59D8E9DA-70F9-4D82-8EB3-0591C4FBAA4D}"/>
              </a:ext>
            </a:extLst>
          </p:cNvPr>
          <p:cNvPicPr>
            <a:picLocks noChangeAspect="1"/>
          </p:cNvPicPr>
          <p:nvPr/>
        </p:nvPicPr>
        <p:blipFill>
          <a:blip r:embed="rId13"/>
          <a:stretch>
            <a:fillRect/>
          </a:stretch>
        </p:blipFill>
        <p:spPr>
          <a:xfrm>
            <a:off x="3080888" y="2372215"/>
            <a:ext cx="298730" cy="274344"/>
          </a:xfrm>
          <a:prstGeom prst="rect">
            <a:avLst/>
          </a:prstGeom>
        </p:spPr>
      </p:pic>
      <p:pic>
        <p:nvPicPr>
          <p:cNvPr id="62" name="Picture 61">
            <a:extLst>
              <a:ext uri="{FF2B5EF4-FFF2-40B4-BE49-F238E27FC236}">
                <a16:creationId xmlns:a16="http://schemas.microsoft.com/office/drawing/2014/main" id="{29F25F5F-FE40-4A50-912A-FA1A8411E44F}"/>
              </a:ext>
            </a:extLst>
          </p:cNvPr>
          <p:cNvPicPr>
            <a:picLocks noChangeAspect="1"/>
          </p:cNvPicPr>
          <p:nvPr/>
        </p:nvPicPr>
        <p:blipFill>
          <a:blip r:embed="rId13"/>
          <a:stretch>
            <a:fillRect/>
          </a:stretch>
        </p:blipFill>
        <p:spPr>
          <a:xfrm>
            <a:off x="5125540" y="2407979"/>
            <a:ext cx="298730" cy="274344"/>
          </a:xfrm>
          <a:prstGeom prst="rect">
            <a:avLst/>
          </a:prstGeom>
        </p:spPr>
      </p:pic>
      <p:pic>
        <p:nvPicPr>
          <p:cNvPr id="63" name="Picture 62">
            <a:extLst>
              <a:ext uri="{FF2B5EF4-FFF2-40B4-BE49-F238E27FC236}">
                <a16:creationId xmlns:a16="http://schemas.microsoft.com/office/drawing/2014/main" id="{EECA8096-6D62-408F-8253-AAE23763F681}"/>
              </a:ext>
            </a:extLst>
          </p:cNvPr>
          <p:cNvPicPr>
            <a:picLocks noChangeAspect="1"/>
          </p:cNvPicPr>
          <p:nvPr/>
        </p:nvPicPr>
        <p:blipFill>
          <a:blip r:embed="rId13"/>
          <a:stretch>
            <a:fillRect/>
          </a:stretch>
        </p:blipFill>
        <p:spPr>
          <a:xfrm>
            <a:off x="7158613" y="2407979"/>
            <a:ext cx="298730" cy="274344"/>
          </a:xfrm>
          <a:prstGeom prst="rect">
            <a:avLst/>
          </a:prstGeom>
        </p:spPr>
      </p:pic>
      <p:pic>
        <p:nvPicPr>
          <p:cNvPr id="64" name="Picture 63">
            <a:extLst>
              <a:ext uri="{FF2B5EF4-FFF2-40B4-BE49-F238E27FC236}">
                <a16:creationId xmlns:a16="http://schemas.microsoft.com/office/drawing/2014/main" id="{59FA8E60-DEED-4916-9881-74EBA1153B96}"/>
              </a:ext>
            </a:extLst>
          </p:cNvPr>
          <p:cNvPicPr>
            <a:picLocks noChangeAspect="1"/>
          </p:cNvPicPr>
          <p:nvPr/>
        </p:nvPicPr>
        <p:blipFill>
          <a:blip r:embed="rId13"/>
          <a:stretch>
            <a:fillRect/>
          </a:stretch>
        </p:blipFill>
        <p:spPr>
          <a:xfrm>
            <a:off x="9408583" y="2509387"/>
            <a:ext cx="298730" cy="274344"/>
          </a:xfrm>
          <a:prstGeom prst="rect">
            <a:avLst/>
          </a:prstGeom>
        </p:spPr>
      </p:pic>
      <p:pic>
        <p:nvPicPr>
          <p:cNvPr id="65" name="Picture 64">
            <a:extLst>
              <a:ext uri="{FF2B5EF4-FFF2-40B4-BE49-F238E27FC236}">
                <a16:creationId xmlns:a16="http://schemas.microsoft.com/office/drawing/2014/main" id="{F120B7BD-E6A3-48E5-95CB-D9E7F1793750}"/>
              </a:ext>
            </a:extLst>
          </p:cNvPr>
          <p:cNvPicPr>
            <a:picLocks noChangeAspect="1"/>
          </p:cNvPicPr>
          <p:nvPr/>
        </p:nvPicPr>
        <p:blipFill>
          <a:blip r:embed="rId13"/>
          <a:stretch>
            <a:fillRect/>
          </a:stretch>
        </p:blipFill>
        <p:spPr>
          <a:xfrm>
            <a:off x="4512280" y="4297220"/>
            <a:ext cx="298730" cy="274344"/>
          </a:xfrm>
          <a:prstGeom prst="rect">
            <a:avLst/>
          </a:prstGeom>
        </p:spPr>
      </p:pic>
      <p:pic>
        <p:nvPicPr>
          <p:cNvPr id="66" name="Picture 65">
            <a:extLst>
              <a:ext uri="{FF2B5EF4-FFF2-40B4-BE49-F238E27FC236}">
                <a16:creationId xmlns:a16="http://schemas.microsoft.com/office/drawing/2014/main" id="{C61997A4-84C1-48C5-BF0F-6B8097E5B750}"/>
              </a:ext>
            </a:extLst>
          </p:cNvPr>
          <p:cNvPicPr>
            <a:picLocks noChangeAspect="1"/>
          </p:cNvPicPr>
          <p:nvPr/>
        </p:nvPicPr>
        <p:blipFill>
          <a:blip r:embed="rId13"/>
          <a:stretch>
            <a:fillRect/>
          </a:stretch>
        </p:blipFill>
        <p:spPr>
          <a:xfrm>
            <a:off x="2507364" y="4328172"/>
            <a:ext cx="298730" cy="274344"/>
          </a:xfrm>
          <a:prstGeom prst="rect">
            <a:avLst/>
          </a:prstGeom>
        </p:spPr>
      </p:pic>
      <p:pic>
        <p:nvPicPr>
          <p:cNvPr id="67" name="Picture 66">
            <a:extLst>
              <a:ext uri="{FF2B5EF4-FFF2-40B4-BE49-F238E27FC236}">
                <a16:creationId xmlns:a16="http://schemas.microsoft.com/office/drawing/2014/main" id="{D11EE67B-8B04-46DF-BE99-1258A7ABE867}"/>
              </a:ext>
            </a:extLst>
          </p:cNvPr>
          <p:cNvPicPr>
            <a:picLocks noChangeAspect="1"/>
          </p:cNvPicPr>
          <p:nvPr/>
        </p:nvPicPr>
        <p:blipFill>
          <a:blip r:embed="rId13"/>
          <a:stretch>
            <a:fillRect/>
          </a:stretch>
        </p:blipFill>
        <p:spPr>
          <a:xfrm>
            <a:off x="6599178" y="4283239"/>
            <a:ext cx="298730" cy="274344"/>
          </a:xfrm>
          <a:prstGeom prst="rect">
            <a:avLst/>
          </a:prstGeom>
        </p:spPr>
      </p:pic>
      <p:pic>
        <p:nvPicPr>
          <p:cNvPr id="68" name="Picture 67">
            <a:extLst>
              <a:ext uri="{FF2B5EF4-FFF2-40B4-BE49-F238E27FC236}">
                <a16:creationId xmlns:a16="http://schemas.microsoft.com/office/drawing/2014/main" id="{D56635BB-7109-4D26-B309-45B3BC71FD24}"/>
              </a:ext>
            </a:extLst>
          </p:cNvPr>
          <p:cNvPicPr>
            <a:picLocks noChangeAspect="1"/>
          </p:cNvPicPr>
          <p:nvPr/>
        </p:nvPicPr>
        <p:blipFill>
          <a:blip r:embed="rId13"/>
          <a:stretch>
            <a:fillRect/>
          </a:stretch>
        </p:blipFill>
        <p:spPr>
          <a:xfrm>
            <a:off x="360359" y="4390694"/>
            <a:ext cx="298730" cy="274344"/>
          </a:xfrm>
          <a:prstGeom prst="rect">
            <a:avLst/>
          </a:prstGeom>
        </p:spPr>
      </p:pic>
    </p:spTree>
    <p:extLst>
      <p:ext uri="{BB962C8B-B14F-4D97-AF65-F5344CB8AC3E}">
        <p14:creationId xmlns:p14="http://schemas.microsoft.com/office/powerpoint/2010/main" val="3645818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46863-8EAC-4DF4-9652-D1436586EA00}"/>
              </a:ext>
            </a:extLst>
          </p:cNvPr>
          <p:cNvSpPr>
            <a:spLocks noGrp="1"/>
          </p:cNvSpPr>
          <p:nvPr>
            <p:ph type="title"/>
          </p:nvPr>
        </p:nvSpPr>
        <p:spPr/>
        <p:txBody>
          <a:bodyPr/>
          <a:lstStyle/>
          <a:p>
            <a:pPr algn="ctr"/>
            <a:r>
              <a:rPr lang="en-GB" sz="3600" dirty="0">
                <a:solidFill>
                  <a:srgbClr val="00B050"/>
                </a:solidFill>
              </a:rPr>
              <a:t>Welcome to God’s House song</a:t>
            </a:r>
          </a:p>
        </p:txBody>
      </p:sp>
      <p:sp>
        <p:nvSpPr>
          <p:cNvPr id="3" name="TextBox 2">
            <a:extLst>
              <a:ext uri="{FF2B5EF4-FFF2-40B4-BE49-F238E27FC236}">
                <a16:creationId xmlns:a16="http://schemas.microsoft.com/office/drawing/2014/main" id="{8A793C5A-48DB-4826-BCE0-C82BD895FA90}"/>
              </a:ext>
            </a:extLst>
          </p:cNvPr>
          <p:cNvSpPr txBox="1"/>
          <p:nvPr/>
        </p:nvSpPr>
        <p:spPr>
          <a:xfrm>
            <a:off x="6594791" y="1849831"/>
            <a:ext cx="4991197" cy="1015663"/>
          </a:xfrm>
          <a:prstGeom prst="rect">
            <a:avLst/>
          </a:prstGeom>
          <a:noFill/>
        </p:spPr>
        <p:txBody>
          <a:bodyPr wrap="square" rtlCol="0">
            <a:spAutoFit/>
          </a:bodyPr>
          <a:lstStyle/>
          <a:p>
            <a:r>
              <a:rPr lang="en-GB" sz="2000" dirty="0">
                <a:solidFill>
                  <a:srgbClr val="00B050"/>
                </a:solidFill>
                <a:latin typeface="Arial Black" panose="020B0A04020102020204" pitchFamily="34" charset="0"/>
              </a:rPr>
              <a:t>‘We will dance we will sing</a:t>
            </a:r>
          </a:p>
          <a:p>
            <a:r>
              <a:rPr lang="en-GB" sz="2000" dirty="0">
                <a:solidFill>
                  <a:srgbClr val="00B050"/>
                </a:solidFill>
                <a:latin typeface="Arial Black" panose="020B0A04020102020204" pitchFamily="34" charset="0"/>
              </a:rPr>
              <a:t>We will welcome you in</a:t>
            </a:r>
          </a:p>
          <a:p>
            <a:r>
              <a:rPr lang="en-GB" sz="2000">
                <a:solidFill>
                  <a:srgbClr val="00B050"/>
                </a:solidFill>
                <a:latin typeface="Arial Black" panose="020B0A04020102020204" pitchFamily="34" charset="0"/>
              </a:rPr>
              <a:t>Welcome to </a:t>
            </a:r>
            <a:r>
              <a:rPr lang="en-GB" sz="2000" dirty="0">
                <a:solidFill>
                  <a:srgbClr val="00B050"/>
                </a:solidFill>
                <a:latin typeface="Arial Black" panose="020B0A04020102020204" pitchFamily="34" charset="0"/>
              </a:rPr>
              <a:t>God’s House today’</a:t>
            </a:r>
          </a:p>
        </p:txBody>
      </p:sp>
      <p:pic>
        <p:nvPicPr>
          <p:cNvPr id="1026" name="Picture 2" descr="Image result for musical notes images">
            <a:extLst>
              <a:ext uri="{FF2B5EF4-FFF2-40B4-BE49-F238E27FC236}">
                <a16:creationId xmlns:a16="http://schemas.microsoft.com/office/drawing/2014/main" id="{43A73F2D-A64E-4520-818F-FB0AB6E0E0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2686" y="3321559"/>
            <a:ext cx="3470987" cy="2148005"/>
          </a:xfrm>
          <a:prstGeom prst="rect">
            <a:avLst/>
          </a:prstGeom>
          <a:noFill/>
          <a:extLst>
            <a:ext uri="{909E8E84-426E-40DD-AFC4-6F175D3DCCD1}">
              <a14:hiddenFill xmlns:a14="http://schemas.microsoft.com/office/drawing/2010/main">
                <a:solidFill>
                  <a:srgbClr val="FFFFFF"/>
                </a:solidFill>
              </a14:hiddenFill>
            </a:ext>
          </a:extLst>
        </p:spPr>
      </p:pic>
      <p:pic>
        <p:nvPicPr>
          <p:cNvPr id="10" name="Online Media 9" title="Welcome to God&amp;#39;s House | Lyric Video">
            <a:hlinkClick r:id="" action="ppaction://media"/>
            <a:extLst>
              <a:ext uri="{FF2B5EF4-FFF2-40B4-BE49-F238E27FC236}">
                <a16:creationId xmlns:a16="http://schemas.microsoft.com/office/drawing/2014/main" id="{40258E8F-9413-4A6D-BF01-761E0A64F081}"/>
              </a:ext>
            </a:extLst>
          </p:cNvPr>
          <p:cNvPicPr>
            <a:picLocks noGrp="1" noRot="1" noChangeAspect="1"/>
          </p:cNvPicPr>
          <p:nvPr>
            <p:ph idx="1"/>
            <a:videoFile r:link="rId1"/>
          </p:nvPr>
        </p:nvPicPr>
        <p:blipFill>
          <a:blip r:embed="rId5"/>
          <a:stretch>
            <a:fillRect/>
          </a:stretch>
        </p:blipFill>
        <p:spPr>
          <a:xfrm>
            <a:off x="140043" y="1690688"/>
            <a:ext cx="5799438" cy="4182890"/>
          </a:xfrm>
          <a:prstGeom prst="rect">
            <a:avLst/>
          </a:prstGeom>
          <a:ln w="63500" cap="sq">
            <a:solidFill>
              <a:srgbClr val="FFFFFF"/>
            </a:solidFill>
            <a:prstDash val="solid"/>
            <a:miter lim="800000"/>
          </a:ln>
          <a:effectLst/>
          <a:scene3d>
            <a:camera prst="orthographicFront"/>
            <a:lightRig rig="soft" dir="t"/>
          </a:scene3d>
          <a:sp3d contourW="6350">
            <a:contourClr>
              <a:srgbClr val="000000"/>
            </a:contourClr>
          </a:sp3d>
        </p:spPr>
      </p:pic>
    </p:spTree>
    <p:extLst>
      <p:ext uri="{BB962C8B-B14F-4D97-AF65-F5344CB8AC3E}">
        <p14:creationId xmlns:p14="http://schemas.microsoft.com/office/powerpoint/2010/main" val="2969838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2F205-1572-4B93-A6D7-ED2E6C6A3C97}"/>
              </a:ext>
            </a:extLst>
          </p:cNvPr>
          <p:cNvSpPr>
            <a:spLocks noGrp="1"/>
          </p:cNvSpPr>
          <p:nvPr>
            <p:ph type="title"/>
          </p:nvPr>
        </p:nvSpPr>
        <p:spPr/>
        <p:txBody>
          <a:bodyPr/>
          <a:lstStyle/>
          <a:p>
            <a:endParaRPr lang="en-GB" dirty="0"/>
          </a:p>
        </p:txBody>
      </p:sp>
      <p:pic>
        <p:nvPicPr>
          <p:cNvPr id="8" name="Content Placeholder 7">
            <a:extLst>
              <a:ext uri="{FF2B5EF4-FFF2-40B4-BE49-F238E27FC236}">
                <a16:creationId xmlns:a16="http://schemas.microsoft.com/office/drawing/2014/main" id="{4A27E73A-BABB-4C33-9161-8DEF8CDCDD74}"/>
              </a:ext>
            </a:extLst>
          </p:cNvPr>
          <p:cNvPicPr>
            <a:picLocks noGrp="1" noChangeAspect="1"/>
          </p:cNvPicPr>
          <p:nvPr>
            <p:ph sz="half" idx="2"/>
          </p:nvPr>
        </p:nvPicPr>
        <p:blipFill>
          <a:blip r:embed="rId4"/>
          <a:stretch>
            <a:fillRect/>
          </a:stretch>
        </p:blipFill>
        <p:spPr>
          <a:xfrm>
            <a:off x="1308686" y="1603717"/>
            <a:ext cx="3201963" cy="2903646"/>
          </a:xfrm>
        </p:spPr>
      </p:pic>
      <p:sp>
        <p:nvSpPr>
          <p:cNvPr id="5" name="Rectangle 4">
            <a:extLst>
              <a:ext uri="{FF2B5EF4-FFF2-40B4-BE49-F238E27FC236}">
                <a16:creationId xmlns:a16="http://schemas.microsoft.com/office/drawing/2014/main" id="{C0EF1598-69D8-438F-AB98-B3FA0EAA2600}"/>
              </a:ext>
            </a:extLst>
          </p:cNvPr>
          <p:cNvSpPr/>
          <p:nvPr/>
        </p:nvSpPr>
        <p:spPr>
          <a:xfrm>
            <a:off x="2349305" y="557439"/>
            <a:ext cx="5785619"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gradFill>
                  <a:gsLst>
                    <a:gs pos="0">
                      <a:srgbClr val="731F1C">
                        <a:lumMod val="50000"/>
                      </a:srgbClr>
                    </a:gs>
                    <a:gs pos="50000">
                      <a:srgbClr val="731F1C"/>
                    </a:gs>
                    <a:gs pos="100000">
                      <a:srgbClr val="731F1C">
                        <a:lumMod val="60000"/>
                        <a:lumOff val="40000"/>
                      </a:srgbClr>
                    </a:gs>
                  </a:gsLst>
                  <a:lin ang="5400000"/>
                </a:gradFill>
                <a:effectLst>
                  <a:reflection blurRad="6350" stA="53000" endA="300" endPos="35500" dir="5400000" sy="-90000" algn="bl" rotWithShape="0"/>
                </a:effectLst>
                <a:uLnTx/>
                <a:uFillTx/>
                <a:latin typeface="Calibri Light"/>
                <a:ea typeface="+mn-ea"/>
                <a:cs typeface="+mn-cs"/>
              </a:rPr>
              <a:t>Time for prayer</a:t>
            </a:r>
          </a:p>
        </p:txBody>
      </p:sp>
      <p:sp>
        <p:nvSpPr>
          <p:cNvPr id="9" name="TextBox 8">
            <a:extLst>
              <a:ext uri="{FF2B5EF4-FFF2-40B4-BE49-F238E27FC236}">
                <a16:creationId xmlns:a16="http://schemas.microsoft.com/office/drawing/2014/main" id="{9215FAE0-0EF5-4E0E-9FAA-4A41D2C6CA94}"/>
              </a:ext>
            </a:extLst>
          </p:cNvPr>
          <p:cNvSpPr txBox="1"/>
          <p:nvPr/>
        </p:nvSpPr>
        <p:spPr>
          <a:xfrm>
            <a:off x="4825219" y="1603717"/>
            <a:ext cx="6808763" cy="38164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Sign of the cross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We light the candle to remind us God is with us when we pray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Father in Heaven, we love to take time each day to be with you in prayer and we know that you are always ready to listen to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We thank you, Father for</a:t>
            </a:r>
            <a:r>
              <a:rPr lang="en-GB" sz="1400" noProof="0" dirty="0">
                <a:solidFill>
                  <a:srgbClr val="248CD2"/>
                </a:solidFill>
                <a:latin typeface="Times New Roman" panose="02020603050405020304" pitchFamily="18" charset="0"/>
                <a:cs typeface="Times New Roman" panose="02020603050405020304" pitchFamily="18" charset="0"/>
              </a:rPr>
              <a:t> the </a:t>
            </a:r>
            <a:r>
              <a:rPr lang="en-GB" sz="1400" noProof="0" dirty="0" err="1">
                <a:solidFill>
                  <a:srgbClr val="248CD2"/>
                </a:solidFill>
                <a:latin typeface="Times New Roman" panose="02020603050405020304" pitchFamily="18" charset="0"/>
                <a:cs typeface="Times New Roman" panose="02020603050405020304" pitchFamily="18" charset="0"/>
              </a:rPr>
              <a:t>Jubliee</a:t>
            </a:r>
            <a:r>
              <a:rPr lang="en-GB" sz="1400" noProof="0" dirty="0">
                <a:solidFill>
                  <a:srgbClr val="248CD2"/>
                </a:solidFill>
                <a:latin typeface="Times New Roman" panose="02020603050405020304" pitchFamily="18" charset="0"/>
                <a:cs typeface="Times New Roman" panose="02020603050405020304" pitchFamily="18" charset="0"/>
              </a:rPr>
              <a:t> Year which helps us to remember to try to know and love you more</a:t>
            </a:r>
            <a:r>
              <a:rPr lang="en-GB" sz="1400" dirty="0">
                <a:solidFill>
                  <a:srgbClr val="248CD2"/>
                </a:solidFill>
                <a:latin typeface="Times New Roman" panose="02020603050405020304" pitchFamily="18" charset="0"/>
                <a:cs typeface="Times New Roman" panose="02020603050405020304" pitchFamily="18" charset="0"/>
              </a:rPr>
              <a:t>.</a:t>
            </a: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Thank you, </a:t>
            </a:r>
            <a:r>
              <a:rPr lang="en-GB" sz="1400" dirty="0">
                <a:solidFill>
                  <a:srgbClr val="248CD2"/>
                </a:solidFill>
                <a:latin typeface="Times New Roman" panose="02020603050405020304" pitchFamily="18" charset="0"/>
                <a:cs typeface="Times New Roman" panose="02020603050405020304" pitchFamily="18" charset="0"/>
              </a:rPr>
              <a:t>Lord</a:t>
            </a: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 for</a:t>
            </a:r>
            <a:r>
              <a:rPr kumimoji="0" lang="en-GB" sz="1400" b="0" i="0" u="none" strike="noStrike" kern="1200" cap="none" spc="0" normalizeH="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 </a:t>
            </a:r>
            <a:r>
              <a:rPr lang="en-GB" sz="1400" dirty="0">
                <a:solidFill>
                  <a:srgbClr val="248CD2"/>
                </a:solidFill>
                <a:latin typeface="Times New Roman" panose="02020603050405020304" pitchFamily="18" charset="0"/>
                <a:cs typeface="Times New Roman" panose="02020603050405020304" pitchFamily="18" charset="0"/>
              </a:rPr>
              <a:t>Pope Francis who leads us closer to you.</a:t>
            </a: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Teacher: Lord hear us   </a:t>
            </a: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Children :Lord graciously hear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Thank you,</a:t>
            </a:r>
            <a:r>
              <a:rPr kumimoji="0" lang="en-GB" sz="1400" b="0" i="0" u="none" strike="noStrike" kern="1200" cap="none" spc="0" normalizeH="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 Lord for our priest and teachers who tell us about you.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 </a:t>
            </a: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Teacher: Lord hear us   </a:t>
            </a: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Children :Lord graciously hear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Thank you God for </a:t>
            </a:r>
            <a:r>
              <a:rPr lang="en-GB" sz="1400" dirty="0">
                <a:solidFill>
                  <a:srgbClr val="248CD2"/>
                </a:solidFill>
                <a:latin typeface="Times New Roman" panose="02020603050405020304" pitchFamily="18" charset="0"/>
                <a:cs typeface="Times New Roman" panose="02020603050405020304" pitchFamily="18" charset="0"/>
              </a:rPr>
              <a:t>our friends and family who pray with us.</a:t>
            </a:r>
            <a:endParaRPr lang="en-GB" sz="1400" noProof="0" dirty="0">
              <a:solidFill>
                <a:srgbClr val="248CD2"/>
              </a:solidFill>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Teacher: Lord hear us   </a:t>
            </a: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Children :Lord graciously hear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Thank you God for welcoming us </a:t>
            </a:r>
            <a:r>
              <a:rPr lang="en-GB" sz="1400" dirty="0">
                <a:solidFill>
                  <a:srgbClr val="248CD2"/>
                </a:solidFill>
                <a:latin typeface="Times New Roman" panose="02020603050405020304" pitchFamily="18" charset="0"/>
                <a:cs typeface="Times New Roman" panose="02020603050405020304" pitchFamily="18" charset="0"/>
              </a:rPr>
              <a:t>to come close to you.</a:t>
            </a: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Teacher: Lord hear us   </a:t>
            </a: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Children :Lord graciously hear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We sing our song to end our time of prayer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2" name="Online Media 11" title="Welcome to God&amp;#39;s House | Lyric Video">
            <a:hlinkClick r:id="" action="ppaction://media"/>
            <a:extLst>
              <a:ext uri="{FF2B5EF4-FFF2-40B4-BE49-F238E27FC236}">
                <a16:creationId xmlns:a16="http://schemas.microsoft.com/office/drawing/2014/main" id="{B86F424F-A46E-4DE6-9ED2-DC9CFD80DF19}"/>
              </a:ext>
            </a:extLst>
          </p:cNvPr>
          <p:cNvPicPr>
            <a:picLocks noGrp="1" noRot="1" noChangeAspect="1"/>
          </p:cNvPicPr>
          <p:nvPr>
            <p:ph sz="half" idx="1"/>
            <a:videoFile r:link="rId1"/>
          </p:nvPr>
        </p:nvPicPr>
        <p:blipFill>
          <a:blip r:embed="rId5"/>
          <a:stretch>
            <a:fillRect/>
          </a:stretch>
        </p:blipFill>
        <p:spPr>
          <a:xfrm>
            <a:off x="1308686" y="4448432"/>
            <a:ext cx="3201963" cy="1852129"/>
          </a:xfrm>
          <a:prstGeom prst="rect">
            <a:avLst/>
          </a:prstGeom>
        </p:spPr>
      </p:pic>
    </p:spTree>
    <p:extLst>
      <p:ext uri="{BB962C8B-B14F-4D97-AF65-F5344CB8AC3E}">
        <p14:creationId xmlns:p14="http://schemas.microsoft.com/office/powerpoint/2010/main" val="342117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500"/>
                                        <p:tgtEl>
                                          <p:spTgt spid="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500"/>
                                        <p:tgtEl>
                                          <p:spTgt spid="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fade">
                                      <p:cBhvr>
                                        <p:cTn id="19" dur="500"/>
                                        <p:tgtEl>
                                          <p:spTgt spid="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9">
                                            <p:txEl>
                                              <p:pRg st="5" end="5"/>
                                            </p:txEl>
                                          </p:spTgt>
                                        </p:tgtEl>
                                        <p:attrNameLst>
                                          <p:attrName>style.visibility</p:attrName>
                                        </p:attrNameLst>
                                      </p:cBhvr>
                                      <p:to>
                                        <p:strVal val="visible"/>
                                      </p:to>
                                    </p:set>
                                    <p:animEffect transition="in" filter="fade">
                                      <p:cBhvr>
                                        <p:cTn id="22" dur="500"/>
                                        <p:tgtEl>
                                          <p:spTgt spid="9">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animEffect transition="in" filter="fade">
                                      <p:cBhvr>
                                        <p:cTn id="25" dur="500"/>
                                        <p:tgtEl>
                                          <p:spTgt spid="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9">
                                            <p:txEl>
                                              <p:pRg st="7" end="7"/>
                                            </p:txEl>
                                          </p:spTgt>
                                        </p:tgtEl>
                                        <p:attrNameLst>
                                          <p:attrName>style.visibility</p:attrName>
                                        </p:attrNameLst>
                                      </p:cBhvr>
                                      <p:to>
                                        <p:strVal val="visible"/>
                                      </p:to>
                                    </p:set>
                                    <p:animEffect transition="in" filter="fade">
                                      <p:cBhvr>
                                        <p:cTn id="28" dur="500"/>
                                        <p:tgtEl>
                                          <p:spTgt spid="9">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animEffect transition="in" filter="fade">
                                      <p:cBhvr>
                                        <p:cTn id="31" dur="500"/>
                                        <p:tgtEl>
                                          <p:spTgt spid="9">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9">
                                            <p:txEl>
                                              <p:pRg st="9" end="9"/>
                                            </p:txEl>
                                          </p:spTgt>
                                        </p:tgtEl>
                                        <p:attrNameLst>
                                          <p:attrName>style.visibility</p:attrName>
                                        </p:attrNameLst>
                                      </p:cBhvr>
                                      <p:to>
                                        <p:strVal val="visible"/>
                                      </p:to>
                                    </p:set>
                                    <p:animEffect transition="in" filter="fade">
                                      <p:cBhvr>
                                        <p:cTn id="34" dur="500"/>
                                        <p:tgtEl>
                                          <p:spTgt spid="9">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9">
                                            <p:txEl>
                                              <p:pRg st="10" end="10"/>
                                            </p:txEl>
                                          </p:spTgt>
                                        </p:tgtEl>
                                        <p:attrNameLst>
                                          <p:attrName>style.visibility</p:attrName>
                                        </p:attrNameLst>
                                      </p:cBhvr>
                                      <p:to>
                                        <p:strVal val="visible"/>
                                      </p:to>
                                    </p:set>
                                    <p:animEffect transition="in" filter="fade">
                                      <p:cBhvr>
                                        <p:cTn id="37" dur="500"/>
                                        <p:tgtEl>
                                          <p:spTgt spid="9">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9">
                                            <p:txEl>
                                              <p:pRg st="11" end="11"/>
                                            </p:txEl>
                                          </p:spTgt>
                                        </p:tgtEl>
                                        <p:attrNameLst>
                                          <p:attrName>style.visibility</p:attrName>
                                        </p:attrNameLst>
                                      </p:cBhvr>
                                      <p:to>
                                        <p:strVal val="visible"/>
                                      </p:to>
                                    </p:set>
                                    <p:animEffect transition="in" filter="fade">
                                      <p:cBhvr>
                                        <p:cTn id="40" dur="500"/>
                                        <p:tgtEl>
                                          <p:spTgt spid="9">
                                            <p:txEl>
                                              <p:pRg st="11" end="11"/>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9">
                                            <p:txEl>
                                              <p:pRg st="13" end="13"/>
                                            </p:txEl>
                                          </p:spTgt>
                                        </p:tgtEl>
                                        <p:attrNameLst>
                                          <p:attrName>style.visibility</p:attrName>
                                        </p:attrNameLst>
                                      </p:cBhvr>
                                      <p:to>
                                        <p:strVal val="visible"/>
                                      </p:to>
                                    </p:set>
                                    <p:animEffect transition="in" filter="fade">
                                      <p:cBhvr>
                                        <p:cTn id="43" dur="500"/>
                                        <p:tgtEl>
                                          <p:spTgt spid="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2A7DCB-B005-424A-8446-ACA533D0BC8B}"/>
              </a:ext>
            </a:extLst>
          </p:cNvPr>
          <p:cNvPicPr>
            <a:picLocks noGrp="1" noChangeAspect="1"/>
          </p:cNvPicPr>
          <p:nvPr>
            <p:ph type="pic" sz="quarter" idx="10"/>
          </p:nvPr>
        </p:nvPicPr>
        <p:blipFill>
          <a:blip r:embed="rId3"/>
          <a:stretch>
            <a:fillRect/>
          </a:stretch>
        </p:blipFill>
        <p:spPr>
          <a:xfrm>
            <a:off x="8365067" y="836507"/>
            <a:ext cx="3826933" cy="5215449"/>
          </a:xfrm>
        </p:spPr>
      </p:pic>
      <p:grpSp>
        <p:nvGrpSpPr>
          <p:cNvPr id="11" name="Group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2595847" y="0"/>
            <a:ext cx="7388298" cy="6858000"/>
            <a:chOff x="1826589" y="0"/>
            <a:chExt cx="7388298" cy="6858000"/>
          </a:xfrm>
        </p:grpSpPr>
        <p:sp>
          <p:nvSpPr>
            <p:cNvPr id="10" name="Parallelogram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arallelogram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3" descr="Title">
            <a:extLst>
              <a:ext uri="{FF2B5EF4-FFF2-40B4-BE49-F238E27FC236}">
                <a16:creationId xmlns:a16="http://schemas.microsoft.com/office/drawing/2014/main" id="{DFF36EE7-AE57-42F4-ACA9-A328C1F4EA02}"/>
              </a:ext>
            </a:extLst>
          </p:cNvPr>
          <p:cNvSpPr>
            <a:spLocks noGrp="1"/>
          </p:cNvSpPr>
          <p:nvPr>
            <p:ph type="title"/>
          </p:nvPr>
        </p:nvSpPr>
        <p:spPr/>
        <p:txBody>
          <a:bodyPr/>
          <a:lstStyle/>
          <a:p>
            <a:pPr algn="ctr"/>
            <a:r>
              <a:rPr lang="en-US" sz="4400" dirty="0">
                <a:solidFill>
                  <a:srgbClr val="0070C0"/>
                </a:solidFill>
              </a:rPr>
              <a:t>What have we learned about this week?</a:t>
            </a:r>
          </a:p>
        </p:txBody>
      </p:sp>
      <p:pic>
        <p:nvPicPr>
          <p:cNvPr id="35" name="Content Placeholder 34" descr="Open Book">
            <a:extLst>
              <a:ext uri="{FF2B5EF4-FFF2-40B4-BE49-F238E27FC236}">
                <a16:creationId xmlns:a16="http://schemas.microsoft.com/office/drawing/2014/main" id="{56174A3F-A7B3-40BE-88BD-1796890E4B44}"/>
              </a:ext>
            </a:extLst>
          </p:cNvPr>
          <p:cNvPicPr>
            <a:picLocks noGrp="1" noChangeAspect="1"/>
          </p:cNvPicPr>
          <p:nvPr>
            <p:ph sz="quarter" idx="13"/>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p:pic>
      <p:sp>
        <p:nvSpPr>
          <p:cNvPr id="23" name="Text Placeholder 22" descr="content block 1">
            <a:extLst>
              <a:ext uri="{FF2B5EF4-FFF2-40B4-BE49-F238E27FC236}">
                <a16:creationId xmlns:a16="http://schemas.microsoft.com/office/drawing/2014/main" id="{B88939B0-5B9A-4423-AFD1-CF6B22268795}"/>
              </a:ext>
            </a:extLst>
          </p:cNvPr>
          <p:cNvSpPr>
            <a:spLocks noGrp="1"/>
          </p:cNvSpPr>
          <p:nvPr>
            <p:ph type="body" sz="quarter" idx="11"/>
          </p:nvPr>
        </p:nvSpPr>
        <p:spPr>
          <a:xfrm>
            <a:off x="647700" y="2717803"/>
            <a:ext cx="2834640" cy="3866785"/>
          </a:xfrm>
        </p:spPr>
        <p:txBody>
          <a:bodyPr/>
          <a:lstStyle/>
          <a:p>
            <a:r>
              <a:rPr lang="en-US" sz="2000" dirty="0">
                <a:solidFill>
                  <a:srgbClr val="FF0000"/>
                </a:solidFill>
                <a:latin typeface="Arial Rounded MT Bold" panose="020F0704030504030204" pitchFamily="34" charset="0"/>
              </a:rPr>
              <a:t>I have learned </a:t>
            </a:r>
            <a:r>
              <a:rPr lang="en-US" sz="2000" dirty="0">
                <a:latin typeface="Arial Rounded MT Bold" panose="020F0704030504030204" pitchFamily="34" charset="0"/>
              </a:rPr>
              <a:t>:</a:t>
            </a:r>
          </a:p>
          <a:p>
            <a:pPr marL="342900" indent="-342900">
              <a:buFont typeface="Arial" panose="020B0604020202020204" pitchFamily="34" charset="0"/>
              <a:buChar char="•"/>
            </a:pPr>
            <a:r>
              <a:rPr lang="en-US" sz="1800" dirty="0">
                <a:latin typeface="Arial Rounded MT Bold" panose="020F0704030504030204" pitchFamily="34" charset="0"/>
              </a:rPr>
              <a:t>What a  Jubilee Year is</a:t>
            </a:r>
          </a:p>
          <a:p>
            <a:pPr marL="342900" indent="-342900">
              <a:buFont typeface="Arial" panose="020B0604020202020204" pitchFamily="34" charset="0"/>
              <a:buChar char="•"/>
            </a:pPr>
            <a:r>
              <a:rPr lang="en-US" sz="1800" dirty="0">
                <a:latin typeface="Arial Rounded MT Bold" panose="020F0704030504030204" pitchFamily="34" charset="0"/>
              </a:rPr>
              <a:t>About following others to learn about Jesus</a:t>
            </a:r>
          </a:p>
          <a:p>
            <a:pPr marL="342900" indent="-342900">
              <a:buFont typeface="Arial" panose="020B0604020202020204" pitchFamily="34" charset="0"/>
              <a:buChar char="•"/>
            </a:pPr>
            <a:r>
              <a:rPr lang="en-US" sz="1800" dirty="0">
                <a:latin typeface="Arial Rounded MT Bold" panose="020F0704030504030204" pitchFamily="34" charset="0"/>
              </a:rPr>
              <a:t>About the ‘Holy Door’ during a Jubilee Year</a:t>
            </a:r>
          </a:p>
          <a:p>
            <a:pPr marL="342900" indent="-342900">
              <a:buFont typeface="Arial" panose="020B0604020202020204" pitchFamily="34" charset="0"/>
              <a:buChar char="•"/>
            </a:pPr>
            <a:r>
              <a:rPr lang="en-US" sz="1800" dirty="0">
                <a:latin typeface="Arial Rounded MT Bold" panose="020F0704030504030204" pitchFamily="34" charset="0"/>
              </a:rPr>
              <a:t>To be thankful to God who welcomes me to be close to Him </a:t>
            </a:r>
          </a:p>
        </p:txBody>
      </p:sp>
      <p:pic>
        <p:nvPicPr>
          <p:cNvPr id="36" name="Content Placeholder 35" descr="Medal">
            <a:extLst>
              <a:ext uri="{FF2B5EF4-FFF2-40B4-BE49-F238E27FC236}">
                <a16:creationId xmlns:a16="http://schemas.microsoft.com/office/drawing/2014/main" id="{A960174C-A9DE-472D-BF1C-B13108BD70B7}"/>
              </a:ext>
            </a:extLst>
          </p:cNvPr>
          <p:cNvPicPr>
            <a:picLocks noGrp="1" noChangeAspect="1"/>
          </p:cNvPicPr>
          <p:nvPr>
            <p:ph sz="quarter" idx="14"/>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p:pic>
      <p:sp>
        <p:nvSpPr>
          <p:cNvPr id="24" name="Text Placeholder 23" descr="content block 2">
            <a:extLst>
              <a:ext uri="{FF2B5EF4-FFF2-40B4-BE49-F238E27FC236}">
                <a16:creationId xmlns:a16="http://schemas.microsoft.com/office/drawing/2014/main" id="{C3930A4E-1302-4AC9-86A3-C4E8AF186ED8}"/>
              </a:ext>
            </a:extLst>
          </p:cNvPr>
          <p:cNvSpPr>
            <a:spLocks noGrp="1"/>
          </p:cNvSpPr>
          <p:nvPr>
            <p:ph type="body" sz="quarter" idx="12"/>
          </p:nvPr>
        </p:nvSpPr>
        <p:spPr>
          <a:xfrm>
            <a:off x="4386557" y="2833644"/>
            <a:ext cx="3978509" cy="3252834"/>
          </a:xfrm>
        </p:spPr>
        <p:txBody>
          <a:bodyPr/>
          <a:lstStyle/>
          <a:p>
            <a:r>
              <a:rPr lang="en-US" dirty="0"/>
              <a:t>.</a:t>
            </a:r>
            <a:r>
              <a:rPr lang="en-US" dirty="0">
                <a:latin typeface="Arial Rounded MT Bold" panose="020F0704030504030204" pitchFamily="34" charset="0"/>
              </a:rPr>
              <a:t> </a:t>
            </a:r>
            <a:r>
              <a:rPr lang="en-US" sz="2000" dirty="0">
                <a:solidFill>
                  <a:srgbClr val="FF0000"/>
                </a:solidFill>
                <a:latin typeface="Arial Rounded MT Bold" panose="020F0704030504030204" pitchFamily="34" charset="0"/>
              </a:rPr>
              <a:t>I can :</a:t>
            </a:r>
          </a:p>
          <a:p>
            <a:pPr marL="285750" indent="-285750">
              <a:buFont typeface="Arial" panose="020B0604020202020204" pitchFamily="34" charset="0"/>
              <a:buChar char="•"/>
            </a:pPr>
            <a:r>
              <a:rPr lang="en-US" sz="1800" dirty="0">
                <a:latin typeface="Arial Rounded MT Bold" panose="020F0704030504030204" pitchFamily="34" charset="0"/>
              </a:rPr>
              <a:t>Tell others what a Jubilee Year is</a:t>
            </a:r>
          </a:p>
          <a:p>
            <a:pPr marL="285750" indent="-285750">
              <a:buFont typeface="Arial" panose="020B0604020202020204" pitchFamily="34" charset="0"/>
              <a:buChar char="•"/>
            </a:pPr>
            <a:r>
              <a:rPr lang="en-US" sz="1800" dirty="0">
                <a:latin typeface="Arial Rounded MT Bold" panose="020F0704030504030204" pitchFamily="34" charset="0"/>
              </a:rPr>
              <a:t>Tell others about some ways I can be a follower of Jesus</a:t>
            </a:r>
          </a:p>
          <a:p>
            <a:pPr marL="285750" indent="-285750">
              <a:buFont typeface="Arial" panose="020B0604020202020204" pitchFamily="34" charset="0"/>
              <a:buChar char="•"/>
            </a:pPr>
            <a:r>
              <a:rPr lang="en-US" sz="1800" dirty="0">
                <a:latin typeface="Arial Rounded MT Bold" panose="020F0704030504030204" pitchFamily="34" charset="0"/>
              </a:rPr>
              <a:t>Tell others about the ‘Holy Door’</a:t>
            </a:r>
          </a:p>
          <a:p>
            <a:pPr marL="285750" indent="-285750">
              <a:buFont typeface="Arial" panose="020B0604020202020204" pitchFamily="34" charset="0"/>
              <a:buChar char="•"/>
            </a:pPr>
            <a:r>
              <a:rPr lang="en-US" sz="1800" dirty="0">
                <a:latin typeface="Arial Rounded MT Bold" panose="020F0704030504030204" pitchFamily="34" charset="0"/>
              </a:rPr>
              <a:t>Thank God for always making me welcome to be close to Him </a:t>
            </a:r>
          </a:p>
        </p:txBody>
      </p:sp>
      <p:sp>
        <p:nvSpPr>
          <p:cNvPr id="14" name="Rectangle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Slide Number Placeholder 5" descr="Slide number">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smtClean="0">
                <a:solidFill>
                  <a:schemeClr val="bg1"/>
                </a:solidFill>
              </a:rPr>
              <a:pPr algn="ctr"/>
              <a:t>9</a:t>
            </a:fld>
            <a:endParaRPr lang="en-US" sz="1200" dirty="0">
              <a:solidFill>
                <a:schemeClr val="bg1"/>
              </a:solidFill>
            </a:endParaRPr>
          </a:p>
        </p:txBody>
      </p:sp>
    </p:spTree>
    <p:extLst>
      <p:ext uri="{BB962C8B-B14F-4D97-AF65-F5344CB8AC3E}">
        <p14:creationId xmlns:p14="http://schemas.microsoft.com/office/powerpoint/2010/main" val="316444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0" end="0"/>
                                            </p:txEl>
                                          </p:spTgt>
                                        </p:tgtEl>
                                        <p:attrNameLst>
                                          <p:attrName>style.visibility</p:attrName>
                                        </p:attrNameLst>
                                      </p:cBhvr>
                                      <p:to>
                                        <p:strVal val="visible"/>
                                      </p:to>
                                    </p:set>
                                    <p:animEffect transition="in" filter="fade">
                                      <p:cBhvr>
                                        <p:cTn id="14" dur="1000"/>
                                        <p:tgtEl>
                                          <p:spTgt spid="23">
                                            <p:txEl>
                                              <p:pRg st="0" end="0"/>
                                            </p:txEl>
                                          </p:spTgt>
                                        </p:tgtEl>
                                      </p:cBhvr>
                                    </p:animEffect>
                                    <p:anim calcmode="lin" valueType="num">
                                      <p:cBhvr>
                                        <p:cTn id="15"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1" end="1"/>
                                            </p:txEl>
                                          </p:spTgt>
                                        </p:tgtEl>
                                        <p:attrNameLst>
                                          <p:attrName>style.visibility</p:attrName>
                                        </p:attrNameLst>
                                      </p:cBhvr>
                                      <p:to>
                                        <p:strVal val="visible"/>
                                      </p:to>
                                    </p:set>
                                    <p:animEffect transition="in" filter="fade">
                                      <p:cBhvr>
                                        <p:cTn id="21" dur="1000"/>
                                        <p:tgtEl>
                                          <p:spTgt spid="23">
                                            <p:txEl>
                                              <p:pRg st="1" end="1"/>
                                            </p:txEl>
                                          </p:spTgt>
                                        </p:tgtEl>
                                      </p:cBhvr>
                                    </p:animEffect>
                                    <p:anim calcmode="lin" valueType="num">
                                      <p:cBhvr>
                                        <p:cTn id="2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2" end="2"/>
                                            </p:txEl>
                                          </p:spTgt>
                                        </p:tgtEl>
                                        <p:attrNameLst>
                                          <p:attrName>style.visibility</p:attrName>
                                        </p:attrNameLst>
                                      </p:cBhvr>
                                      <p:to>
                                        <p:strVal val="visible"/>
                                      </p:to>
                                    </p:set>
                                    <p:animEffect transition="in" filter="fade">
                                      <p:cBhvr>
                                        <p:cTn id="28" dur="1000"/>
                                        <p:tgtEl>
                                          <p:spTgt spid="23">
                                            <p:txEl>
                                              <p:pRg st="2" end="2"/>
                                            </p:txEl>
                                          </p:spTgt>
                                        </p:tgtEl>
                                      </p:cBhvr>
                                    </p:animEffect>
                                    <p:anim calcmode="lin" valueType="num">
                                      <p:cBhvr>
                                        <p:cTn id="29"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3" end="3"/>
                                            </p:txEl>
                                          </p:spTgt>
                                        </p:tgtEl>
                                        <p:attrNameLst>
                                          <p:attrName>style.visibility</p:attrName>
                                        </p:attrNameLst>
                                      </p:cBhvr>
                                      <p:to>
                                        <p:strVal val="visible"/>
                                      </p:to>
                                    </p:set>
                                    <p:animEffect transition="in" filter="fade">
                                      <p:cBhvr>
                                        <p:cTn id="35" dur="1000"/>
                                        <p:tgtEl>
                                          <p:spTgt spid="23">
                                            <p:txEl>
                                              <p:pRg st="3" end="3"/>
                                            </p:txEl>
                                          </p:spTgt>
                                        </p:tgtEl>
                                      </p:cBhvr>
                                    </p:animEffect>
                                    <p:anim calcmode="lin" valueType="num">
                                      <p:cBhvr>
                                        <p:cTn id="36"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1000"/>
                                        <p:tgtEl>
                                          <p:spTgt spid="23">
                                            <p:txEl>
                                              <p:pRg st="4" end="4"/>
                                            </p:txEl>
                                          </p:spTgt>
                                        </p:tgtEl>
                                      </p:cBhvr>
                                    </p:animEffect>
                                    <p:anim calcmode="lin" valueType="num">
                                      <p:cBhvr>
                                        <p:cTn id="43"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1000"/>
                                        <p:tgtEl>
                                          <p:spTgt spid="24">
                                            <p:txEl>
                                              <p:pRg st="0" end="0"/>
                                            </p:txEl>
                                          </p:spTgt>
                                        </p:tgtEl>
                                      </p:cBhvr>
                                    </p:animEffect>
                                    <p:anim calcmode="lin" valueType="num">
                                      <p:cBhvr>
                                        <p:cTn id="50"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4">
                                            <p:txEl>
                                              <p:pRg st="1" end="1"/>
                                            </p:txEl>
                                          </p:spTgt>
                                        </p:tgtEl>
                                        <p:attrNameLst>
                                          <p:attrName>style.visibility</p:attrName>
                                        </p:attrNameLst>
                                      </p:cBhvr>
                                      <p:to>
                                        <p:strVal val="visible"/>
                                      </p:to>
                                    </p:set>
                                    <p:animEffect transition="in" filter="fade">
                                      <p:cBhvr>
                                        <p:cTn id="56" dur="1000"/>
                                        <p:tgtEl>
                                          <p:spTgt spid="24">
                                            <p:txEl>
                                              <p:pRg st="1" end="1"/>
                                            </p:txEl>
                                          </p:spTgt>
                                        </p:tgtEl>
                                      </p:cBhvr>
                                    </p:animEffect>
                                    <p:anim calcmode="lin" valueType="num">
                                      <p:cBhvr>
                                        <p:cTn id="57" dur="1000" fill="hold"/>
                                        <p:tgtEl>
                                          <p:spTgt spid="24">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2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4">
                                            <p:txEl>
                                              <p:pRg st="2" end="2"/>
                                            </p:txEl>
                                          </p:spTgt>
                                        </p:tgtEl>
                                        <p:attrNameLst>
                                          <p:attrName>style.visibility</p:attrName>
                                        </p:attrNameLst>
                                      </p:cBhvr>
                                      <p:to>
                                        <p:strVal val="visible"/>
                                      </p:to>
                                    </p:set>
                                    <p:animEffect transition="in" filter="fade">
                                      <p:cBhvr>
                                        <p:cTn id="63" dur="1000"/>
                                        <p:tgtEl>
                                          <p:spTgt spid="24">
                                            <p:txEl>
                                              <p:pRg st="2" end="2"/>
                                            </p:txEl>
                                          </p:spTgt>
                                        </p:tgtEl>
                                      </p:cBhvr>
                                    </p:animEffect>
                                    <p:anim calcmode="lin" valueType="num">
                                      <p:cBhvr>
                                        <p:cTn id="64" dur="10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2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4">
                                            <p:txEl>
                                              <p:pRg st="3" end="3"/>
                                            </p:txEl>
                                          </p:spTgt>
                                        </p:tgtEl>
                                        <p:attrNameLst>
                                          <p:attrName>style.visibility</p:attrName>
                                        </p:attrNameLst>
                                      </p:cBhvr>
                                      <p:to>
                                        <p:strVal val="visible"/>
                                      </p:to>
                                    </p:set>
                                    <p:animEffect transition="in" filter="fade">
                                      <p:cBhvr>
                                        <p:cTn id="70" dur="1000"/>
                                        <p:tgtEl>
                                          <p:spTgt spid="24">
                                            <p:txEl>
                                              <p:pRg st="3" end="3"/>
                                            </p:txEl>
                                          </p:spTgt>
                                        </p:tgtEl>
                                      </p:cBhvr>
                                    </p:animEffect>
                                    <p:anim calcmode="lin" valueType="num">
                                      <p:cBhvr>
                                        <p:cTn id="71" dur="1000" fill="hold"/>
                                        <p:tgtEl>
                                          <p:spTgt spid="24">
                                            <p:txEl>
                                              <p:pRg st="3" end="3"/>
                                            </p:txEl>
                                          </p:spTgt>
                                        </p:tgtEl>
                                        <p:attrNameLst>
                                          <p:attrName>ppt_x</p:attrName>
                                        </p:attrNameLst>
                                      </p:cBhvr>
                                      <p:tavLst>
                                        <p:tav tm="0">
                                          <p:val>
                                            <p:strVal val="#ppt_x"/>
                                          </p:val>
                                        </p:tav>
                                        <p:tav tm="100000">
                                          <p:val>
                                            <p:strVal val="#ppt_x"/>
                                          </p:val>
                                        </p:tav>
                                      </p:tavLst>
                                    </p:anim>
                                    <p:anim calcmode="lin" valueType="num">
                                      <p:cBhvr>
                                        <p:cTn id="72" dur="1000" fill="hold"/>
                                        <p:tgtEl>
                                          <p:spTgt spid="2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4">
                                            <p:txEl>
                                              <p:pRg st="4" end="4"/>
                                            </p:txEl>
                                          </p:spTgt>
                                        </p:tgtEl>
                                        <p:attrNameLst>
                                          <p:attrName>style.visibility</p:attrName>
                                        </p:attrNameLst>
                                      </p:cBhvr>
                                      <p:to>
                                        <p:strVal val="visible"/>
                                      </p:to>
                                    </p:set>
                                    <p:animEffect transition="in" filter="fade">
                                      <p:cBhvr>
                                        <p:cTn id="77" dur="1000"/>
                                        <p:tgtEl>
                                          <p:spTgt spid="24">
                                            <p:txEl>
                                              <p:pRg st="4" end="4"/>
                                            </p:txEl>
                                          </p:spTgt>
                                        </p:tgtEl>
                                      </p:cBhvr>
                                    </p:animEffect>
                                    <p:anim calcmode="lin" valueType="num">
                                      <p:cBhvr>
                                        <p:cTn id="78" dur="1000" fill="hold"/>
                                        <p:tgtEl>
                                          <p:spTgt spid="24">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2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10500</TotalTime>
  <Words>1781</Words>
  <Application>Microsoft Office PowerPoint</Application>
  <PresentationFormat>Widescreen</PresentationFormat>
  <Paragraphs>81</Paragraphs>
  <Slides>9</Slides>
  <Notes>8</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Arial Black</vt:lpstr>
      <vt:lpstr>Arial Rounded MT Bold</vt:lpstr>
      <vt:lpstr>Calibri</vt:lpstr>
      <vt:lpstr>Calibri Light</vt:lpstr>
      <vt:lpstr>Corbel</vt:lpstr>
      <vt:lpstr>Sitka Small</vt:lpstr>
      <vt:lpstr>Times New Roman</vt:lpstr>
      <vt:lpstr>Office Theme</vt:lpstr>
      <vt:lpstr>Catholic Education Week 2024</vt:lpstr>
      <vt:lpstr>What are we learning about this week?</vt:lpstr>
      <vt:lpstr>A Special Year</vt:lpstr>
      <vt:lpstr>Foll0w my leader</vt:lpstr>
      <vt:lpstr>The Holy Door</vt:lpstr>
      <vt:lpstr>    Make your own Holy Door</vt:lpstr>
      <vt:lpstr>Welcome to God’s House song</vt:lpstr>
      <vt:lpstr>PowerPoint Presentation</vt:lpstr>
      <vt:lpstr>What have we learned about this week?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Elliott</dc:creator>
  <cp:lastModifiedBy>primaryre</cp:lastModifiedBy>
  <cp:revision>75</cp:revision>
  <dcterms:created xsi:type="dcterms:W3CDTF">2023-06-19T10:56:11Z</dcterms:created>
  <dcterms:modified xsi:type="dcterms:W3CDTF">2024-07-30T11:18:01Z</dcterms:modified>
</cp:coreProperties>
</file>