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92" r:id="rId5"/>
    <p:sldId id="263" r:id="rId6"/>
    <p:sldId id="265" r:id="rId7"/>
    <p:sldId id="266" r:id="rId8"/>
    <p:sldId id="268" r:id="rId9"/>
    <p:sldId id="293" r:id="rId10"/>
    <p:sldId id="269" r:id="rId11"/>
    <p:sldId id="287" r:id="rId12"/>
    <p:sldId id="271" r:id="rId13"/>
    <p:sldId id="272" r:id="rId14"/>
    <p:sldId id="273" r:id="rId15"/>
    <p:sldId id="274" r:id="rId16"/>
    <p:sldId id="276" r:id="rId17"/>
    <p:sldId id="277" r:id="rId18"/>
    <p:sldId id="290" r:id="rId19"/>
    <p:sldId id="295"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F9106-9F40-D82D-B079-E9D9E65300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4CA2FB-FE86-35FB-4721-1D56B8961A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0189444-FC3C-A9E0-FCEC-BA26DEE8957D}"/>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07643CF2-C540-4962-861B-2B141A9B01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ED22F4-C026-A9BF-F11C-45495528603F}"/>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283747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663C-C16E-0E6B-E8B4-3D2F167C7F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620467-8B83-FB56-9295-B9F4D4096B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B8DA55-F285-2C5F-EDE8-FE1A5CAEAA71}"/>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86207526-780A-B4B7-57BA-3E6A3B37D1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F6ED31-BE66-79A8-9E7C-544539C3B5CC}"/>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70578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D7F277-2CD4-290F-9060-BA11738FA5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35D7F1-C5F6-077F-6817-849FADD141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A1CDF3-1B5D-038A-88F4-D6A4F2EB7313}"/>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55792CD8-3486-F49B-410E-019E48BC47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F750E8-ED42-EF16-5CD8-38AD3DF39D6F}"/>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94392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7703D-E581-3385-A99B-213F41E751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6AA7C8-6D01-3EE4-6048-4FCC7AB3DA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D5519B-0030-C711-D986-53F00D25E0E9}"/>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CEF3A80E-4BCB-503A-8A4D-3F9CB0EB61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F48074-67E1-3785-111E-A0F099D78ABC}"/>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47515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33F3-ADAB-9582-5ED5-9E209CB92D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2BD0EB-D4EF-4829-A783-667283D62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9D2C5E-2125-80A8-11F8-9F37C3DD9CC6}"/>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F183D7AF-9FC3-2D17-599C-287A1098FD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5381EE-6187-2875-65A0-96857B31CB4A}"/>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278935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6AB23-2D2B-BCA1-A33B-36CEEE1FA6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754059-BA8F-DB7D-4EB2-855AFBF5CA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963A31-530A-D09E-EDC1-FE3C7BE11C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554573-77CC-6FC4-10F2-0A66E70E4A7A}"/>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6" name="Footer Placeholder 5">
            <a:extLst>
              <a:ext uri="{FF2B5EF4-FFF2-40B4-BE49-F238E27FC236}">
                <a16:creationId xmlns:a16="http://schemas.microsoft.com/office/drawing/2014/main" id="{07A07244-1C15-B0A6-5E44-0EA7961D0B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5BA93E-7906-381D-4FD5-79C4F1B24E10}"/>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11339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E3F3-6BCE-5984-E1D5-B038B06905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3E194F-F4AF-29B3-AB70-94DB4D856D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FAC5C-BE7B-F855-912C-5CE0F29B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F9353F-7919-26A2-5C8B-C7411C311C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260B5D-4C1D-49F7-9D69-5CB9EA1641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1155AD-C2E2-7155-9A4F-8701DED1AF51}"/>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8" name="Footer Placeholder 7">
            <a:extLst>
              <a:ext uri="{FF2B5EF4-FFF2-40B4-BE49-F238E27FC236}">
                <a16:creationId xmlns:a16="http://schemas.microsoft.com/office/drawing/2014/main" id="{AD238857-080D-0969-2492-135EE8D674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D3D13EE-E464-F71D-FF61-06E2E05DAD43}"/>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25509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67F2-FF2A-1E26-F984-115FF873B50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D77A96F-6A7F-EE4D-1725-B74AAE12A821}"/>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4" name="Footer Placeholder 3">
            <a:extLst>
              <a:ext uri="{FF2B5EF4-FFF2-40B4-BE49-F238E27FC236}">
                <a16:creationId xmlns:a16="http://schemas.microsoft.com/office/drawing/2014/main" id="{B6CBDE90-3765-D672-0572-FFB0635E733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9E82AD-D75F-F6A3-10D5-B95F394822AA}"/>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46088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0BB076-A410-6433-3C39-C96D99ACB3FB}"/>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3" name="Footer Placeholder 2">
            <a:extLst>
              <a:ext uri="{FF2B5EF4-FFF2-40B4-BE49-F238E27FC236}">
                <a16:creationId xmlns:a16="http://schemas.microsoft.com/office/drawing/2014/main" id="{617DD4D9-5C4E-BAEC-2E50-AE86ED587C9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406BED-D0B6-E11F-39B3-14919DA10176}"/>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497205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E505-122F-472D-1767-79B472BDA6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022DA8-0FF5-99D9-C2F4-0CC378218A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D4739A-F6A7-CDFC-B0A0-5F1B0F929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49DA2-E7CC-9DCD-CF28-031C1F9AC933}"/>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6" name="Footer Placeholder 5">
            <a:extLst>
              <a:ext uri="{FF2B5EF4-FFF2-40B4-BE49-F238E27FC236}">
                <a16:creationId xmlns:a16="http://schemas.microsoft.com/office/drawing/2014/main" id="{2E16450C-B325-D0B8-0E69-5CF0F856C8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ECC48C-5B92-A7D2-E667-88771326CD07}"/>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209802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D3E2-65E2-8295-A2C6-42A9006DF4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0B2D59-BC66-B010-B0F2-80A976C36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55BA2C7-7F22-52E1-8235-EE37C2FFD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B51BCB-A118-960F-ECB3-C721196C2575}"/>
              </a:ext>
            </a:extLst>
          </p:cNvPr>
          <p:cNvSpPr>
            <a:spLocks noGrp="1"/>
          </p:cNvSpPr>
          <p:nvPr>
            <p:ph type="dt" sz="half" idx="10"/>
          </p:nvPr>
        </p:nvSpPr>
        <p:spPr/>
        <p:txBody>
          <a:bodyPr/>
          <a:lstStyle/>
          <a:p>
            <a:fld id="{652B301B-E2FA-49F6-8658-455282134E9B}" type="datetimeFigureOut">
              <a:rPr lang="en-GB" smtClean="0"/>
              <a:t>15/10/2024</a:t>
            </a:fld>
            <a:endParaRPr lang="en-GB"/>
          </a:p>
        </p:txBody>
      </p:sp>
      <p:sp>
        <p:nvSpPr>
          <p:cNvPr id="6" name="Footer Placeholder 5">
            <a:extLst>
              <a:ext uri="{FF2B5EF4-FFF2-40B4-BE49-F238E27FC236}">
                <a16:creationId xmlns:a16="http://schemas.microsoft.com/office/drawing/2014/main" id="{8DD76FC9-12E0-FEA1-2C1C-5D271CA247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349D9-9F51-6B94-A8B7-F6FD0F56DAB2}"/>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5081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F633B-6CBC-9499-C36E-2F48768190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068DB2-4557-D677-2CA2-B493463A11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0A5830-411F-79DC-4CA4-0348F18049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B301B-E2FA-49F6-8658-455282134E9B}" type="datetimeFigureOut">
              <a:rPr lang="en-GB" smtClean="0"/>
              <a:t>15/10/2024</a:t>
            </a:fld>
            <a:endParaRPr lang="en-GB"/>
          </a:p>
        </p:txBody>
      </p:sp>
      <p:sp>
        <p:nvSpPr>
          <p:cNvPr id="5" name="Footer Placeholder 4">
            <a:extLst>
              <a:ext uri="{FF2B5EF4-FFF2-40B4-BE49-F238E27FC236}">
                <a16:creationId xmlns:a16="http://schemas.microsoft.com/office/drawing/2014/main" id="{48F29263-BFE4-7EF1-2A22-9BCD7C4E04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B7ECB8-56EA-7CD2-3638-4081BE678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33724-8F74-4D5A-B1B4-DBA1C548A91C}" type="slidenum">
              <a:rPr lang="en-GB" smtClean="0"/>
              <a:t>‹#›</a:t>
            </a:fld>
            <a:endParaRPr lang="en-GB"/>
          </a:p>
        </p:txBody>
      </p:sp>
    </p:spTree>
    <p:extLst>
      <p:ext uri="{BB962C8B-B14F-4D97-AF65-F5344CB8AC3E}">
        <p14:creationId xmlns:p14="http://schemas.microsoft.com/office/powerpoint/2010/main" val="3689111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biblegateway.com/passage/?search=Luke%2011&amp;version=ESV#fen-ESV-25400b" TargetMode="External"/><Relationship Id="rId2" Type="http://schemas.openxmlformats.org/officeDocument/2006/relationships/hyperlink" Target="https://www.biblegateway.com/passage/?search=Luke%2011&amp;version=ESV#fen-ESV-25398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n.wikipedia.org/wiki/Lord%27s_Praye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mericamagazine.org/faith/2024/05/09/pope-francis-jubiliee-year-2025-24789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https://www.youtube.com/embed/G12jQ4rslo8?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https://www.youtube.com/embed/7wL6gj-omHw?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2F5EDA9E-B2B7-8C24-C648-1DCD0C9DC07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28786" b="11373"/>
          <a:stretch/>
        </p:blipFill>
        <p:spPr>
          <a:xfrm>
            <a:off x="20" y="1"/>
            <a:ext cx="12191980" cy="6857999"/>
          </a:xfrm>
          <a:prstGeom prst="rect">
            <a:avLst/>
          </a:prstGeom>
        </p:spPr>
      </p:pic>
      <p:sp>
        <p:nvSpPr>
          <p:cNvPr id="2" name="Title 1">
            <a:extLst>
              <a:ext uri="{FF2B5EF4-FFF2-40B4-BE49-F238E27FC236}">
                <a16:creationId xmlns:a16="http://schemas.microsoft.com/office/drawing/2014/main" id="{193228F3-81FA-D911-3823-73B0D1ADA891}"/>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Catholic Education Week 2024</a:t>
            </a:r>
            <a:endParaRPr lang="en-GB" dirty="0">
              <a:solidFill>
                <a:srgbClr val="FFFFFF"/>
              </a:solidFill>
            </a:endParaRPr>
          </a:p>
        </p:txBody>
      </p:sp>
      <p:sp>
        <p:nvSpPr>
          <p:cNvPr id="3" name="Subtitle 2">
            <a:extLst>
              <a:ext uri="{FF2B5EF4-FFF2-40B4-BE49-F238E27FC236}">
                <a16:creationId xmlns:a16="http://schemas.microsoft.com/office/drawing/2014/main" id="{55059A7E-65D5-CF0C-C069-71DE954DE62F}"/>
              </a:ext>
            </a:extLst>
          </p:cNvPr>
          <p:cNvSpPr>
            <a:spLocks noGrp="1"/>
          </p:cNvSpPr>
          <p:nvPr>
            <p:ph type="subTitle" idx="1"/>
          </p:nvPr>
        </p:nvSpPr>
        <p:spPr>
          <a:xfrm>
            <a:off x="1524000" y="4159404"/>
            <a:ext cx="9144000" cy="1956916"/>
          </a:xfrm>
        </p:spPr>
        <p:txBody>
          <a:bodyPr>
            <a:normAutofit/>
          </a:bodyPr>
          <a:lstStyle/>
          <a:p>
            <a:r>
              <a:rPr lang="en-US" sz="3600" dirty="0">
                <a:solidFill>
                  <a:srgbClr val="FFFFFF"/>
                </a:solidFill>
              </a:rPr>
              <a:t>Pilgrims of Hope</a:t>
            </a:r>
            <a:endParaRPr lang="en-GB" sz="3600" dirty="0">
              <a:solidFill>
                <a:srgbClr val="FFFFFF"/>
              </a:solidFill>
            </a:endParaRPr>
          </a:p>
        </p:txBody>
      </p:sp>
    </p:spTree>
    <p:extLst>
      <p:ext uri="{BB962C8B-B14F-4D97-AF65-F5344CB8AC3E}">
        <p14:creationId xmlns:p14="http://schemas.microsoft.com/office/powerpoint/2010/main" val="42629118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4AAB026-E450-79C3-E4FD-2ED752328FF6}"/>
              </a:ext>
            </a:extLst>
          </p:cNvPr>
          <p:cNvSpPr>
            <a:spLocks noGrp="1"/>
          </p:cNvSpPr>
          <p:nvPr>
            <p:ph type="title"/>
          </p:nvPr>
        </p:nvSpPr>
        <p:spPr>
          <a:xfrm>
            <a:off x="1137034" y="609597"/>
            <a:ext cx="9392421" cy="1330841"/>
          </a:xfrm>
        </p:spPr>
        <p:txBody>
          <a:bodyPr>
            <a:normAutofit/>
          </a:bodyPr>
          <a:lstStyle/>
          <a:p>
            <a:r>
              <a:rPr lang="en-US" b="1" dirty="0"/>
              <a:t>Part 2: Scripture and our Pilgrim Journey </a:t>
            </a:r>
            <a:endParaRPr lang="en-GB" b="1" dirty="0"/>
          </a:p>
        </p:txBody>
      </p:sp>
      <p:sp>
        <p:nvSpPr>
          <p:cNvPr id="3" name="Content Placeholder 2">
            <a:extLst>
              <a:ext uri="{FF2B5EF4-FFF2-40B4-BE49-F238E27FC236}">
                <a16:creationId xmlns:a16="http://schemas.microsoft.com/office/drawing/2014/main" id="{6EB2C691-DDE0-BF8D-E26D-8A236A864888}"/>
              </a:ext>
            </a:extLst>
          </p:cNvPr>
          <p:cNvSpPr>
            <a:spLocks noGrp="1"/>
          </p:cNvSpPr>
          <p:nvPr>
            <p:ph idx="1"/>
          </p:nvPr>
        </p:nvSpPr>
        <p:spPr>
          <a:xfrm>
            <a:off x="1000125" y="2198362"/>
            <a:ext cx="5349875" cy="4364998"/>
          </a:xfrm>
        </p:spPr>
        <p:txBody>
          <a:bodyPr>
            <a:normAutofit/>
          </a:bodyPr>
          <a:lstStyle/>
          <a:p>
            <a:pPr marL="0" indent="0" algn="ctr">
              <a:buNone/>
            </a:pPr>
            <a:r>
              <a:rPr lang="en-US" dirty="0"/>
              <a:t>How can reading the Bible help us on our pilgrim journey? </a:t>
            </a:r>
          </a:p>
          <a:p>
            <a:pPr marL="0" indent="0" algn="ctr">
              <a:buNone/>
            </a:pPr>
            <a:endParaRPr lang="en-US" dirty="0"/>
          </a:p>
          <a:p>
            <a:pPr marL="0" indent="0" algn="ctr">
              <a:buNone/>
            </a:pPr>
            <a:r>
              <a:rPr lang="en-US" dirty="0"/>
              <a:t>As the People of God journey together, the Word of God in scripture is our food for the journey. As we read it and pray it, we encounter Christ in our midst and see ourselves, our Church, and our world through the eyes of faith. </a:t>
            </a:r>
          </a:p>
          <a:p>
            <a:pPr marL="0" indent="0">
              <a:buNone/>
            </a:pPr>
            <a:endParaRPr lang="en-US" sz="1700" dirty="0"/>
          </a:p>
          <a:p>
            <a:endParaRPr lang="en-GB" sz="1700" dirty="0"/>
          </a:p>
        </p:txBody>
      </p:sp>
      <p:pic>
        <p:nvPicPr>
          <p:cNvPr id="5" name="Picture 4" descr="Text, letter&#10;&#10;Description automatically generated">
            <a:extLst>
              <a:ext uri="{FF2B5EF4-FFF2-40B4-BE49-F238E27FC236}">
                <a16:creationId xmlns:a16="http://schemas.microsoft.com/office/drawing/2014/main" id="{378A2891-887F-D80A-573C-7B965DB9C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717606"/>
            <a:ext cx="4788505" cy="269053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91132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D41A38-0B8B-B36A-8731-4883D4F73AC4}"/>
              </a:ext>
            </a:extLst>
          </p:cNvPr>
          <p:cNvSpPr>
            <a:spLocks noGrp="1"/>
          </p:cNvSpPr>
          <p:nvPr>
            <p:ph type="title"/>
          </p:nvPr>
        </p:nvSpPr>
        <p:spPr>
          <a:xfrm>
            <a:off x="838201" y="643467"/>
            <a:ext cx="3888526" cy="1800526"/>
          </a:xfrm>
        </p:spPr>
        <p:txBody>
          <a:bodyPr>
            <a:normAutofit/>
          </a:bodyPr>
          <a:lstStyle/>
          <a:p>
            <a:r>
              <a:rPr lang="en-US" dirty="0"/>
              <a:t>Lectio Divina</a:t>
            </a:r>
            <a:endParaRPr lang="en-GB" dirty="0"/>
          </a:p>
        </p:txBody>
      </p:sp>
      <p:sp>
        <p:nvSpPr>
          <p:cNvPr id="3" name="Content Placeholder 2">
            <a:extLst>
              <a:ext uri="{FF2B5EF4-FFF2-40B4-BE49-F238E27FC236}">
                <a16:creationId xmlns:a16="http://schemas.microsoft.com/office/drawing/2014/main" id="{4FBC0545-269F-6B95-56B3-A091995A8F97}"/>
              </a:ext>
            </a:extLst>
          </p:cNvPr>
          <p:cNvSpPr>
            <a:spLocks noGrp="1"/>
          </p:cNvSpPr>
          <p:nvPr>
            <p:ph idx="1"/>
          </p:nvPr>
        </p:nvSpPr>
        <p:spPr>
          <a:xfrm>
            <a:off x="838200" y="2265681"/>
            <a:ext cx="4726728" cy="3911282"/>
          </a:xfrm>
        </p:spPr>
        <p:txBody>
          <a:bodyPr>
            <a:normAutofit fontScale="92500" lnSpcReduction="10000"/>
          </a:bodyPr>
          <a:lstStyle/>
          <a:p>
            <a:pPr marL="0" indent="0">
              <a:buNone/>
            </a:pPr>
            <a:r>
              <a:rPr lang="en-US" dirty="0"/>
              <a:t>The jubilee year emphasizes listening attentively to the Word of God, in  particular we are asked to reflect on the Our Father.</a:t>
            </a:r>
          </a:p>
          <a:p>
            <a:pPr marL="0" indent="0">
              <a:buNone/>
            </a:pPr>
            <a:r>
              <a:rPr lang="en-US" dirty="0"/>
              <a:t>The practice of Lectio Divina remains a long-standing tradition in the Christian Church.  Lectio Divina is a form of prayer where you contemplate on a passage of scripture.</a:t>
            </a:r>
          </a:p>
          <a:p>
            <a:pPr marL="0" indent="0">
              <a:buNone/>
            </a:pPr>
            <a:endParaRPr lang="en-GB" sz="2000" dirty="0"/>
          </a:p>
        </p:txBody>
      </p:sp>
      <p:pic>
        <p:nvPicPr>
          <p:cNvPr id="5" name="Picture 4" descr="A picture containing text, queen&#10;&#10;Description automatically generated">
            <a:extLst>
              <a:ext uri="{FF2B5EF4-FFF2-40B4-BE49-F238E27FC236}">
                <a16:creationId xmlns:a16="http://schemas.microsoft.com/office/drawing/2014/main" id="{DC3606A2-6879-99F7-77BB-CE9D9BE42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986" y="1069398"/>
            <a:ext cx="4747547" cy="4747547"/>
          </a:xfrm>
          <a:prstGeom prst="rect">
            <a:avLst/>
          </a:prstGeom>
        </p:spPr>
      </p:pic>
    </p:spTree>
    <p:extLst>
      <p:ext uri="{BB962C8B-B14F-4D97-AF65-F5344CB8AC3E}">
        <p14:creationId xmlns:p14="http://schemas.microsoft.com/office/powerpoint/2010/main" val="3202817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reading a book&#10;&#10;Description automatically generated">
            <a:extLst>
              <a:ext uri="{FF2B5EF4-FFF2-40B4-BE49-F238E27FC236}">
                <a16:creationId xmlns:a16="http://schemas.microsoft.com/office/drawing/2014/main" id="{62E521DD-562C-2247-71F8-90079BB6C0B4}"/>
              </a:ext>
            </a:extLst>
          </p:cNvPr>
          <p:cNvPicPr>
            <a:picLocks noChangeAspect="1"/>
          </p:cNvPicPr>
          <p:nvPr/>
        </p:nvPicPr>
        <p:blipFill rotWithShape="1">
          <a:blip r:embed="rId2">
            <a:extLst>
              <a:ext uri="{28A0092B-C50C-407E-A947-70E740481C1C}">
                <a14:useLocalDpi xmlns:a14="http://schemas.microsoft.com/office/drawing/2010/main" val="0"/>
              </a:ext>
            </a:extLst>
          </a:blip>
          <a:srcRect l="15330" r="9588"/>
          <a:stretch/>
        </p:blipFill>
        <p:spPr>
          <a:xfrm>
            <a:off x="0" y="-3759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A810D02-C514-604D-FF88-7C0510C84F35}"/>
              </a:ext>
            </a:extLst>
          </p:cNvPr>
          <p:cNvSpPr txBox="1"/>
          <p:nvPr/>
        </p:nvSpPr>
        <p:spPr>
          <a:xfrm>
            <a:off x="5669280" y="690880"/>
            <a:ext cx="6146800" cy="5933440"/>
          </a:xfrm>
          <a:prstGeom prst="rect">
            <a:avLst/>
          </a:prstGeom>
        </p:spPr>
        <p:txBody>
          <a:bodyPr vert="horz" lIns="91440" tIns="45720" rIns="91440" bIns="45720" rtlCol="0">
            <a:noAutofit/>
          </a:bodyPr>
          <a:lstStyle/>
          <a:p>
            <a:pPr>
              <a:lnSpc>
                <a:spcPct val="90000"/>
              </a:lnSpc>
              <a:spcAft>
                <a:spcPts val="600"/>
              </a:spcAft>
            </a:pPr>
            <a:r>
              <a:rPr lang="en-US" sz="2400" dirty="0"/>
              <a:t>Believing that the Scriptures contain God’s Word to us, engaging in this practice teaches us to pray by the inspiration of the Holy Spirit.</a:t>
            </a:r>
          </a:p>
          <a:p>
            <a:pPr marL="0" indent="-228600">
              <a:lnSpc>
                <a:spcPct val="90000"/>
              </a:lnSpc>
              <a:spcAft>
                <a:spcPts val="600"/>
              </a:spcAft>
              <a:buFont typeface="Arial" panose="020B0604020202020204" pitchFamily="34" charset="0"/>
              <a:buChar char="•"/>
            </a:pPr>
            <a:endParaRPr lang="en-US" sz="2400" dirty="0"/>
          </a:p>
          <a:p>
            <a:pPr algn="ctr">
              <a:lnSpc>
                <a:spcPct val="90000"/>
              </a:lnSpc>
              <a:spcAft>
                <a:spcPts val="600"/>
              </a:spcAft>
            </a:pPr>
            <a:r>
              <a:rPr lang="en-US" sz="2400" b="1" dirty="0"/>
              <a:t>What you do</a:t>
            </a:r>
            <a:r>
              <a:rPr lang="en-US" sz="2400" dirty="0"/>
              <a:t>:</a:t>
            </a:r>
          </a:p>
          <a:p>
            <a:pPr marL="0" indent="-228600">
              <a:lnSpc>
                <a:spcPct val="90000"/>
              </a:lnSpc>
              <a:spcAft>
                <a:spcPts val="600"/>
              </a:spcAft>
              <a:buFont typeface="Arial" panose="020B0604020202020204" pitchFamily="34" charset="0"/>
              <a:buChar char="•"/>
            </a:pPr>
            <a:r>
              <a:rPr lang="en-US" sz="2400" dirty="0"/>
              <a:t>First, you </a:t>
            </a:r>
            <a:r>
              <a:rPr lang="en-US" sz="2400" b="1" dirty="0"/>
              <a:t>read</a:t>
            </a:r>
            <a:r>
              <a:rPr lang="en-US" sz="2400" dirty="0"/>
              <a:t> the text slowly and deliberately; </a:t>
            </a:r>
          </a:p>
          <a:p>
            <a:pPr marL="0" indent="-228600">
              <a:lnSpc>
                <a:spcPct val="90000"/>
              </a:lnSpc>
              <a:spcAft>
                <a:spcPts val="600"/>
              </a:spcAft>
              <a:buFont typeface="Arial" panose="020B0604020202020204" pitchFamily="34" charset="0"/>
              <a:buChar char="•"/>
            </a:pPr>
            <a:r>
              <a:rPr lang="en-US" sz="2400" dirty="0"/>
              <a:t>Second you </a:t>
            </a:r>
            <a:r>
              <a:rPr lang="en-US" sz="2400" b="1" dirty="0"/>
              <a:t>meditate</a:t>
            </a:r>
            <a:r>
              <a:rPr lang="en-US" sz="2400" dirty="0"/>
              <a:t> or reflect on what you have just read, focusing on what touched your heart, stopped you in your reading; </a:t>
            </a:r>
          </a:p>
          <a:p>
            <a:pPr marL="0" indent="-228600">
              <a:lnSpc>
                <a:spcPct val="90000"/>
              </a:lnSpc>
              <a:spcAft>
                <a:spcPts val="600"/>
              </a:spcAft>
              <a:buFont typeface="Arial" panose="020B0604020202020204" pitchFamily="34" charset="0"/>
              <a:buChar char="•"/>
            </a:pPr>
            <a:r>
              <a:rPr lang="en-US" sz="2400" dirty="0"/>
              <a:t>Third, you </a:t>
            </a:r>
            <a:r>
              <a:rPr lang="en-US" sz="2400" b="1" dirty="0"/>
              <a:t>pray</a:t>
            </a:r>
            <a:r>
              <a:rPr lang="en-US" sz="2400" dirty="0"/>
              <a:t> from what inspired or touched you in the text, drawing from your life experiences, your hopes, your relationship with God; and </a:t>
            </a:r>
          </a:p>
          <a:p>
            <a:pPr marL="0" indent="-228600">
              <a:lnSpc>
                <a:spcPct val="90000"/>
              </a:lnSpc>
              <a:spcAft>
                <a:spcPts val="600"/>
              </a:spcAft>
              <a:buFont typeface="Arial" panose="020B0604020202020204" pitchFamily="34" charset="0"/>
              <a:buChar char="•"/>
            </a:pPr>
            <a:r>
              <a:rPr lang="en-US" sz="2400" dirty="0"/>
              <a:t>Fourth, you </a:t>
            </a:r>
            <a:r>
              <a:rPr lang="en-US" sz="2400" b="1" dirty="0"/>
              <a:t>contemplate</a:t>
            </a:r>
            <a:r>
              <a:rPr lang="en-US" sz="2400" dirty="0"/>
              <a:t> further from what you read, pondered, and prayed in an environment of silence. </a:t>
            </a:r>
          </a:p>
        </p:txBody>
      </p:sp>
    </p:spTree>
    <p:extLst>
      <p:ext uri="{BB962C8B-B14F-4D97-AF65-F5344CB8AC3E}">
        <p14:creationId xmlns:p14="http://schemas.microsoft.com/office/powerpoint/2010/main" val="372147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80706-73F0-EB08-161D-960002BFBFC1}"/>
              </a:ext>
            </a:extLst>
          </p:cNvPr>
          <p:cNvSpPr>
            <a:spLocks noGrp="1"/>
          </p:cNvSpPr>
          <p:nvPr>
            <p:ph type="title"/>
          </p:nvPr>
        </p:nvSpPr>
        <p:spPr/>
        <p:txBody>
          <a:bodyPr>
            <a:normAutofit fontScale="90000"/>
          </a:bodyPr>
          <a:lstStyle/>
          <a:p>
            <a:pPr algn="ctr"/>
            <a:r>
              <a:rPr lang="en-US" sz="4000" b="1" dirty="0"/>
              <a:t>Lectio Divina: Gospel of Luke</a:t>
            </a:r>
            <a:br>
              <a:rPr lang="en-US" sz="4000" dirty="0"/>
            </a:br>
            <a:r>
              <a:rPr lang="en-US" sz="4000" dirty="0"/>
              <a:t>“</a:t>
            </a:r>
            <a:r>
              <a:rPr kumimoji="0" lang="en-US" altLang="en-US" sz="4000" b="0" i="0" u="none" strike="noStrike" cap="none" normalizeH="0" baseline="0" dirty="0">
                <a:ln>
                  <a:noFill/>
                </a:ln>
                <a:solidFill>
                  <a:srgbClr val="000000"/>
                </a:solidFill>
                <a:effectLst/>
                <a:latin typeface="ui-sans-serif"/>
              </a:rPr>
              <a:t>Teach us to pray”</a:t>
            </a:r>
            <a:br>
              <a:rPr kumimoji="0" lang="en-US" altLang="en-US" sz="4400" b="0" i="0" u="none" strike="noStrike" cap="none" normalizeH="0" baseline="0" dirty="0">
                <a:ln>
                  <a:noFill/>
                </a:ln>
                <a:solidFill>
                  <a:srgbClr val="000000"/>
                </a:solidFill>
                <a:effectLst/>
                <a:latin typeface="ui-sans-serif"/>
              </a:rPr>
            </a:br>
            <a:endParaRPr lang="en-GB" dirty="0"/>
          </a:p>
        </p:txBody>
      </p:sp>
      <p:sp>
        <p:nvSpPr>
          <p:cNvPr id="4" name="Rectangle 1">
            <a:extLst>
              <a:ext uri="{FF2B5EF4-FFF2-40B4-BE49-F238E27FC236}">
                <a16:creationId xmlns:a16="http://schemas.microsoft.com/office/drawing/2014/main" id="{0E424133-715E-ACE2-7B44-818A825CDDB5}"/>
              </a:ext>
            </a:extLst>
          </p:cNvPr>
          <p:cNvSpPr>
            <a:spLocks noGrp="1" noChangeArrowheads="1"/>
          </p:cNvSpPr>
          <p:nvPr>
            <p:ph idx="1"/>
          </p:nvPr>
        </p:nvSpPr>
        <p:spPr bwMode="auto">
          <a:xfrm>
            <a:off x="838199" y="1477525"/>
            <a:ext cx="10725151" cy="5047536"/>
          </a:xfrm>
          <a:prstGeom prst="rect">
            <a:avLst/>
          </a:prstGeom>
          <a:solidFill>
            <a:srgbClr val="F3F4F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002060"/>
                </a:solidFill>
                <a:effectLst/>
                <a:latin typeface="+mn-lt"/>
              </a:rPr>
              <a:t>Read this passage following the 4 stages of Lectio </a:t>
            </a:r>
            <a:r>
              <a:rPr lang="en-US" altLang="en-US" sz="2000" b="1" i="1" dirty="0">
                <a:solidFill>
                  <a:srgbClr val="002060"/>
                </a:solidFill>
                <a:latin typeface="+mn-lt"/>
              </a:rPr>
              <a:t>D</a:t>
            </a:r>
            <a:r>
              <a:rPr kumimoji="0" lang="en-US" altLang="en-US" sz="2000" b="1" i="1" u="none" strike="noStrike" cap="none" normalizeH="0" baseline="0" dirty="0">
                <a:ln>
                  <a:noFill/>
                </a:ln>
                <a:solidFill>
                  <a:srgbClr val="002060"/>
                </a:solidFill>
                <a:effectLst/>
                <a:latin typeface="+mn-lt"/>
              </a:rPr>
              <a:t>ivina – Read, Meditate, Pray, Contemplate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000000"/>
              </a:solidFill>
              <a:latin typeface="+mn-lt"/>
            </a:endParaRPr>
          </a:p>
          <a:p>
            <a:pPr marL="0" indent="0" algn="l">
              <a:buNone/>
            </a:pPr>
            <a:r>
              <a:rPr lang="en-GB" sz="1400" b="1" i="0" dirty="0">
                <a:solidFill>
                  <a:srgbClr val="000000"/>
                </a:solidFill>
                <a:effectLst/>
                <a:latin typeface="system-ui"/>
              </a:rPr>
              <a:t>11 </a:t>
            </a:r>
            <a:r>
              <a:rPr lang="en-GB" sz="3200" b="0" i="0" dirty="0">
                <a:solidFill>
                  <a:srgbClr val="000000"/>
                </a:solidFill>
                <a:effectLst/>
                <a:latin typeface="system-ui"/>
              </a:rPr>
              <a:t>Now Jesus</a:t>
            </a:r>
            <a:r>
              <a:rPr lang="en-GB" sz="3200" b="0" i="0" baseline="30000" dirty="0">
                <a:solidFill>
                  <a:srgbClr val="000000"/>
                </a:solidFill>
                <a:effectLst/>
                <a:latin typeface="system-ui"/>
              </a:rPr>
              <a:t>[</a:t>
            </a:r>
            <a:r>
              <a:rPr lang="en-GB" sz="3200" b="0" i="0" baseline="30000" dirty="0">
                <a:solidFill>
                  <a:srgbClr val="4A4A4A"/>
                </a:solidFill>
                <a:effectLst/>
                <a:latin typeface="system-ui"/>
                <a:hlinkClick r:id="rId2" tooltip="See footnote a"/>
              </a:rPr>
              <a:t>a</a:t>
            </a:r>
            <a:r>
              <a:rPr lang="en-GB" sz="3200" b="0" i="0" baseline="30000" dirty="0">
                <a:solidFill>
                  <a:srgbClr val="000000"/>
                </a:solidFill>
                <a:effectLst/>
                <a:latin typeface="system-ui"/>
              </a:rPr>
              <a:t>]</a:t>
            </a:r>
            <a:r>
              <a:rPr lang="en-GB" sz="3200" b="0" i="0" dirty="0">
                <a:solidFill>
                  <a:srgbClr val="000000"/>
                </a:solidFill>
                <a:effectLst/>
                <a:latin typeface="system-ui"/>
              </a:rPr>
              <a:t> was praying in a certain place, and when he finished, one of his disciples said to him, “Lord, teach us to pray, as John taught his disciples.” </a:t>
            </a:r>
            <a:r>
              <a:rPr lang="en-GB" sz="3200" b="1" i="0" baseline="30000" dirty="0">
                <a:solidFill>
                  <a:srgbClr val="000000"/>
                </a:solidFill>
                <a:effectLst/>
                <a:latin typeface="system-ui"/>
              </a:rPr>
              <a:t>2 </a:t>
            </a:r>
            <a:r>
              <a:rPr lang="en-GB" sz="3200" b="0" i="0" dirty="0">
                <a:solidFill>
                  <a:srgbClr val="000000"/>
                </a:solidFill>
                <a:effectLst/>
                <a:latin typeface="system-ui"/>
              </a:rPr>
              <a:t>And he said to them, “When you pray, say:</a:t>
            </a:r>
          </a:p>
          <a:p>
            <a:pPr marL="0" indent="0" algn="l">
              <a:buNone/>
            </a:pPr>
            <a:r>
              <a:rPr lang="en-GB" sz="3200" b="0" i="0" dirty="0">
                <a:solidFill>
                  <a:srgbClr val="000000"/>
                </a:solidFill>
                <a:effectLst/>
                <a:latin typeface="system-ui"/>
              </a:rPr>
              <a:t>“Father, hallowed be your name.</a:t>
            </a:r>
            <a:br>
              <a:rPr lang="en-GB" sz="3200" b="0" i="0" dirty="0">
                <a:solidFill>
                  <a:srgbClr val="000000"/>
                </a:solidFill>
                <a:effectLst/>
                <a:latin typeface="system-ui"/>
              </a:rPr>
            </a:br>
            <a:r>
              <a:rPr lang="en-GB" sz="3200" b="0" i="0" dirty="0">
                <a:solidFill>
                  <a:srgbClr val="000000"/>
                </a:solidFill>
                <a:effectLst/>
                <a:latin typeface="system-ui"/>
              </a:rPr>
              <a:t>Your kingdom come.</a:t>
            </a:r>
            <a:br>
              <a:rPr lang="en-GB" sz="3200" b="0" i="0" dirty="0">
                <a:solidFill>
                  <a:srgbClr val="000000"/>
                </a:solidFill>
                <a:effectLst/>
                <a:latin typeface="system-ui"/>
              </a:rPr>
            </a:br>
            <a:r>
              <a:rPr lang="en-GB" sz="3200" b="1" i="0" baseline="30000" dirty="0">
                <a:solidFill>
                  <a:srgbClr val="000000"/>
                </a:solidFill>
                <a:effectLst/>
                <a:latin typeface="system-ui"/>
              </a:rPr>
              <a:t>3 </a:t>
            </a:r>
            <a:r>
              <a:rPr lang="en-GB" sz="3200" b="0" i="0" dirty="0">
                <a:solidFill>
                  <a:srgbClr val="000000"/>
                </a:solidFill>
                <a:effectLst/>
                <a:latin typeface="system-ui"/>
              </a:rPr>
              <a:t>Give us each day our daily bread,</a:t>
            </a:r>
            <a:r>
              <a:rPr lang="en-GB" sz="3200" b="0" i="0" baseline="30000" dirty="0">
                <a:solidFill>
                  <a:srgbClr val="000000"/>
                </a:solidFill>
                <a:effectLst/>
                <a:latin typeface="system-ui"/>
              </a:rPr>
              <a:t>[</a:t>
            </a:r>
            <a:r>
              <a:rPr lang="en-GB" sz="3200" b="0" i="0" baseline="30000" dirty="0">
                <a:solidFill>
                  <a:srgbClr val="4A4A4A"/>
                </a:solidFill>
                <a:effectLst/>
                <a:latin typeface="system-ui"/>
                <a:hlinkClick r:id="rId3" tooltip="See footnote b"/>
              </a:rPr>
              <a:t>b</a:t>
            </a:r>
            <a:r>
              <a:rPr lang="en-GB" sz="3200" b="0" i="0" baseline="30000" dirty="0">
                <a:solidFill>
                  <a:srgbClr val="000000"/>
                </a:solidFill>
                <a:effectLst/>
                <a:latin typeface="system-ui"/>
              </a:rPr>
              <a:t>]</a:t>
            </a:r>
            <a:br>
              <a:rPr lang="en-GB" sz="3200" b="0" i="0" dirty="0">
                <a:solidFill>
                  <a:srgbClr val="000000"/>
                </a:solidFill>
                <a:effectLst/>
                <a:latin typeface="system-ui"/>
              </a:rPr>
            </a:br>
            <a:r>
              <a:rPr lang="en-GB" sz="3200" b="1" i="0" baseline="30000" dirty="0">
                <a:solidFill>
                  <a:srgbClr val="000000"/>
                </a:solidFill>
                <a:effectLst/>
                <a:latin typeface="system-ui"/>
              </a:rPr>
              <a:t>4 </a:t>
            </a:r>
            <a:r>
              <a:rPr lang="en-GB" sz="3200" b="0" i="0" dirty="0">
                <a:solidFill>
                  <a:srgbClr val="000000"/>
                </a:solidFill>
                <a:effectLst/>
                <a:latin typeface="system-ui"/>
              </a:rPr>
              <a:t>and forgive us our sins,</a:t>
            </a:r>
            <a:br>
              <a:rPr lang="en-GB" sz="3200" b="0" i="0" dirty="0">
                <a:solidFill>
                  <a:srgbClr val="000000"/>
                </a:solidFill>
                <a:effectLst/>
                <a:latin typeface="system-ui"/>
              </a:rPr>
            </a:br>
            <a:r>
              <a:rPr lang="en-GB" sz="3200" b="0" i="0" dirty="0">
                <a:solidFill>
                  <a:srgbClr val="000000"/>
                </a:solidFill>
                <a:effectLst/>
                <a:latin typeface="Courier New" panose="02070309020205020404" pitchFamily="49" charset="0"/>
              </a:rPr>
              <a:t>    </a:t>
            </a:r>
            <a:r>
              <a:rPr lang="en-GB" sz="3200" b="0" i="0" dirty="0">
                <a:solidFill>
                  <a:srgbClr val="000000"/>
                </a:solidFill>
                <a:effectLst/>
                <a:latin typeface="system-ui"/>
              </a:rPr>
              <a:t>for we ourselves forgive everyone who is indebted to us.</a:t>
            </a:r>
            <a:br>
              <a:rPr lang="en-GB" sz="3200" b="0" i="0" dirty="0">
                <a:solidFill>
                  <a:srgbClr val="000000"/>
                </a:solidFill>
                <a:effectLst/>
                <a:latin typeface="system-ui"/>
              </a:rPr>
            </a:br>
            <a:r>
              <a:rPr lang="en-GB" sz="3200" b="0" i="0" dirty="0">
                <a:solidFill>
                  <a:srgbClr val="000000"/>
                </a:solidFill>
                <a:effectLst/>
                <a:latin typeface="system-ui"/>
              </a:rPr>
              <a:t>And lead us not into temptation.”</a:t>
            </a:r>
          </a:p>
        </p:txBody>
      </p:sp>
    </p:spTree>
    <p:extLst>
      <p:ext uri="{BB962C8B-B14F-4D97-AF65-F5344CB8AC3E}">
        <p14:creationId xmlns:p14="http://schemas.microsoft.com/office/powerpoint/2010/main" val="55831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F76BDAE8-C8BC-6B02-C1A9-87D0A16B8EB4}"/>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Some background to this scripture passage:</a:t>
            </a:r>
            <a:endParaRPr lang="en-GB" sz="380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AFBFE3-2EFD-8CFD-6288-97699E9DDBE5}"/>
              </a:ext>
            </a:extLst>
          </p:cNvPr>
          <p:cNvSpPr>
            <a:spLocks noGrp="1"/>
          </p:cNvSpPr>
          <p:nvPr>
            <p:ph idx="1"/>
          </p:nvPr>
        </p:nvSpPr>
        <p:spPr>
          <a:xfrm>
            <a:off x="4379709" y="686862"/>
            <a:ext cx="7037591" cy="5475129"/>
          </a:xfrm>
        </p:spPr>
        <p:txBody>
          <a:bodyPr anchor="ctr">
            <a:normAutofit lnSpcReduction="10000"/>
          </a:bodyPr>
          <a:lstStyle/>
          <a:p>
            <a:pPr marL="0" indent="0" algn="l">
              <a:buNone/>
            </a:pPr>
            <a:r>
              <a:rPr lang="en-GB" sz="1600" b="0" i="0" dirty="0">
                <a:effectLst/>
                <a:latin typeface="-apple-system"/>
              </a:rPr>
              <a:t>The “Our Father,” also known as the “Lord’s Prayer,” is a central prayer in Christianity. It is recorded in the Gospels of Matthew and Luke.</a:t>
            </a:r>
          </a:p>
          <a:p>
            <a:pPr marL="0" indent="0" algn="l">
              <a:buNone/>
            </a:pPr>
            <a:r>
              <a:rPr lang="en-GB" sz="1600" b="0" i="0" dirty="0">
                <a:effectLst/>
                <a:latin typeface="-apple-system"/>
              </a:rPr>
              <a:t>In the Gospel of Matthew, Jesus teaches this prayer during the Sermon on the Mount (Matthew 6:9-13). In the Gospel of Luke, it is presented in response to a disciple’s request to teach them how to pray (Luke 11:2-4)</a:t>
            </a:r>
            <a:r>
              <a:rPr lang="en-GB" sz="1600" b="0" i="0" baseline="30000" dirty="0">
                <a:effectLst/>
                <a:latin typeface="-apple-system"/>
              </a:rPr>
              <a:t>1</a:t>
            </a:r>
            <a:r>
              <a:rPr lang="en-GB" sz="1600" b="0" i="0" baseline="30000" dirty="0">
                <a:effectLst/>
                <a:latin typeface="-apple-system"/>
                <a:hlinkClick r:id="rId2">
                  <a:extLst>
                    <a:ext uri="{A12FA001-AC4F-418D-AE19-62706E023703}">
                      <ahyp:hlinkClr xmlns:ahyp="http://schemas.microsoft.com/office/drawing/2018/hyperlinkcolor" val="tx"/>
                    </a:ext>
                  </a:extLst>
                </a:hlinkClick>
              </a:rPr>
              <a:t>2</a:t>
            </a:r>
            <a:r>
              <a:rPr lang="en-GB" sz="1600" b="0" i="0" dirty="0">
                <a:effectLst/>
                <a:latin typeface="-apple-system"/>
              </a:rPr>
              <a:t>. The prayer is a model for how Christians should pray, emphasizing themes of reverence, dependence on God, forgiveness, and seeking divine guidance.</a:t>
            </a:r>
          </a:p>
          <a:p>
            <a:pPr marL="0" indent="0" algn="l">
              <a:buNone/>
            </a:pPr>
            <a:r>
              <a:rPr lang="en-GB" sz="1600" b="0" i="0" dirty="0">
                <a:effectLst/>
                <a:latin typeface="-apple-system"/>
              </a:rPr>
              <a:t>The prayer’s wording varies slightly between the two Gospels, but it generally includes the following elements:</a:t>
            </a:r>
          </a:p>
          <a:p>
            <a:pPr marL="0" indent="0" algn="l">
              <a:buNone/>
            </a:pPr>
            <a:r>
              <a:rPr lang="en-GB" sz="1600" b="1" i="0" dirty="0">
                <a:effectLst/>
                <a:latin typeface="-apple-system"/>
              </a:rPr>
              <a:t>Addressing God as Father</a:t>
            </a:r>
            <a:r>
              <a:rPr lang="en-GB" sz="1600" b="0" i="0" dirty="0">
                <a:effectLst/>
                <a:latin typeface="-apple-system"/>
              </a:rPr>
              <a:t>: Signifying a close, personal relationship with God.</a:t>
            </a:r>
          </a:p>
          <a:p>
            <a:pPr marL="0" indent="0" algn="l">
              <a:buNone/>
            </a:pPr>
            <a:r>
              <a:rPr lang="en-GB" sz="1600" b="1" i="0" dirty="0">
                <a:effectLst/>
                <a:latin typeface="-apple-system"/>
              </a:rPr>
              <a:t>Hallowing God’s Name</a:t>
            </a:r>
            <a:r>
              <a:rPr lang="en-GB" sz="1600" b="0" i="0" dirty="0">
                <a:effectLst/>
                <a:latin typeface="-apple-system"/>
              </a:rPr>
              <a:t>: Acknowledging God’s holiness.</a:t>
            </a:r>
          </a:p>
          <a:p>
            <a:pPr marL="0" indent="0" algn="l">
              <a:buNone/>
            </a:pPr>
            <a:r>
              <a:rPr lang="en-GB" sz="1600" b="1" i="0" dirty="0">
                <a:effectLst/>
                <a:latin typeface="-apple-system"/>
              </a:rPr>
              <a:t>Seeking God’s Kingdom and Will</a:t>
            </a:r>
            <a:r>
              <a:rPr lang="en-GB" sz="1600" b="0" i="0" dirty="0">
                <a:effectLst/>
                <a:latin typeface="-apple-system"/>
              </a:rPr>
              <a:t>: Expressing a desire for God’s rule and purposes to be fulfilled.</a:t>
            </a:r>
          </a:p>
          <a:p>
            <a:pPr marL="0" indent="0" algn="l">
              <a:buNone/>
            </a:pPr>
            <a:r>
              <a:rPr lang="en-GB" sz="1600" b="1" i="0" dirty="0">
                <a:effectLst/>
                <a:latin typeface="-apple-system"/>
              </a:rPr>
              <a:t>Requesting Daily Needs</a:t>
            </a:r>
            <a:r>
              <a:rPr lang="en-GB" sz="1600" b="0" i="0" dirty="0">
                <a:effectLst/>
                <a:latin typeface="-apple-system"/>
              </a:rPr>
              <a:t>: Asking for provision of daily sustenance.</a:t>
            </a:r>
          </a:p>
          <a:p>
            <a:pPr marL="0" indent="0" algn="l">
              <a:buNone/>
            </a:pPr>
            <a:r>
              <a:rPr lang="en-GB" sz="1600" b="1" i="0" dirty="0">
                <a:effectLst/>
                <a:latin typeface="-apple-system"/>
              </a:rPr>
              <a:t>Seeking Forgiveness</a:t>
            </a:r>
            <a:r>
              <a:rPr lang="en-GB" sz="1600" b="0" i="0" dirty="0">
                <a:effectLst/>
                <a:latin typeface="-apple-system"/>
              </a:rPr>
              <a:t>: Asking for forgiveness of sins and committing to forgive others.</a:t>
            </a:r>
          </a:p>
          <a:p>
            <a:pPr marL="0" indent="0" algn="l">
              <a:buNone/>
            </a:pPr>
            <a:r>
              <a:rPr lang="en-GB" sz="1600" b="1" i="0" dirty="0">
                <a:effectLst/>
                <a:latin typeface="-apple-system"/>
              </a:rPr>
              <a:t>Asking for Guidance and Protection</a:t>
            </a:r>
            <a:r>
              <a:rPr lang="en-GB" sz="1600" b="0" i="0" dirty="0">
                <a:effectLst/>
                <a:latin typeface="-apple-system"/>
              </a:rPr>
              <a:t>: Requesting help to avoid temptation and deliverance from evil</a:t>
            </a:r>
            <a:r>
              <a:rPr lang="en-GB" sz="1600" b="0" i="0" baseline="30000" dirty="0">
                <a:effectLst/>
                <a:latin typeface="-apple-system"/>
              </a:rPr>
              <a:t>1</a:t>
            </a:r>
            <a:r>
              <a:rPr lang="en-GB" sz="1600" b="0" i="0" baseline="30000" dirty="0">
                <a:effectLst/>
                <a:latin typeface="-apple-system"/>
                <a:hlinkClick r:id="rId2">
                  <a:extLst>
                    <a:ext uri="{A12FA001-AC4F-418D-AE19-62706E023703}">
                      <ahyp:hlinkClr xmlns:ahyp="http://schemas.microsoft.com/office/drawing/2018/hyperlinkcolor" val="tx"/>
                    </a:ext>
                  </a:extLst>
                </a:hlinkClick>
              </a:rPr>
              <a:t>2</a:t>
            </a:r>
            <a:r>
              <a:rPr lang="en-GB" sz="1600" b="0" i="0" dirty="0">
                <a:effectLst/>
                <a:latin typeface="-apple-system"/>
              </a:rPr>
              <a:t>.</a:t>
            </a:r>
          </a:p>
          <a:p>
            <a:pPr marL="0" indent="0" algn="l">
              <a:buNone/>
            </a:pPr>
            <a:r>
              <a:rPr lang="en-GB" sz="1600" b="0" i="0" dirty="0">
                <a:effectLst/>
                <a:latin typeface="-apple-system"/>
              </a:rPr>
              <a:t>The “Our Father” is recited by Christians of various denominations around the world and is considered a universal Christian prayer</a:t>
            </a:r>
          </a:p>
          <a:p>
            <a:pPr marL="0" indent="0">
              <a:buNone/>
            </a:pPr>
            <a:endParaRPr lang="en-GB" sz="2400" dirty="0"/>
          </a:p>
        </p:txBody>
      </p:sp>
    </p:spTree>
    <p:extLst>
      <p:ext uri="{BB962C8B-B14F-4D97-AF65-F5344CB8AC3E}">
        <p14:creationId xmlns:p14="http://schemas.microsoft.com/office/powerpoint/2010/main" val="3850056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15B5329-1ED2-F427-5C90-DC2467549B3C}"/>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Key points:</a:t>
            </a:r>
            <a:endParaRPr lang="en-GB" sz="380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D8FEDC-8A30-E438-69FB-9D8AAFC9BBEF}"/>
              </a:ext>
            </a:extLst>
          </p:cNvPr>
          <p:cNvSpPr>
            <a:spLocks noGrp="1"/>
          </p:cNvSpPr>
          <p:nvPr>
            <p:ph idx="1"/>
          </p:nvPr>
        </p:nvSpPr>
        <p:spPr>
          <a:xfrm>
            <a:off x="4379709" y="686862"/>
            <a:ext cx="7037591" cy="5475129"/>
          </a:xfrm>
        </p:spPr>
        <p:txBody>
          <a:bodyPr anchor="ctr">
            <a:normAutofit lnSpcReduction="10000"/>
          </a:bodyPr>
          <a:lstStyle/>
          <a:p>
            <a:pPr marL="0" indent="0">
              <a:buNone/>
            </a:pPr>
            <a:endParaRPr lang="en-US" sz="2600" dirty="0"/>
          </a:p>
          <a:p>
            <a:pPr marL="0" indent="0" algn="l">
              <a:buNone/>
            </a:pPr>
            <a:r>
              <a:rPr lang="en-GB" sz="2000" b="0" i="0" dirty="0">
                <a:solidFill>
                  <a:srgbClr val="111111"/>
                </a:solidFill>
                <a:effectLst/>
                <a:latin typeface="-apple-system"/>
              </a:rPr>
              <a:t>Pope Francis has chosen the “Our Father” as a central focus for the 2025 Jubilee Year to emphasize themes of hope, reconciliation, and divine guidance. The Jubilee Year, officially proclaimed with the papal bull “Spes Non </a:t>
            </a:r>
            <a:r>
              <a:rPr lang="en-GB" sz="2000" b="0" i="0" dirty="0" err="1">
                <a:solidFill>
                  <a:srgbClr val="111111"/>
                </a:solidFill>
                <a:effectLst/>
                <a:latin typeface="-apple-system"/>
              </a:rPr>
              <a:t>Confundit</a:t>
            </a:r>
            <a:r>
              <a:rPr lang="en-GB" sz="2000" b="0" i="0" dirty="0">
                <a:solidFill>
                  <a:srgbClr val="111111"/>
                </a:solidFill>
                <a:effectLst/>
                <a:latin typeface="-apple-system"/>
              </a:rPr>
              <a:t>” (“Hope Does Not Disappoint”), aims to renew the faith and hope of Catholics worldwide</a:t>
            </a:r>
            <a:r>
              <a:rPr lang="en-GB" sz="2000" b="0" i="0" baseline="30000" dirty="0">
                <a:solidFill>
                  <a:srgbClr val="111111"/>
                </a:solidFill>
                <a:effectLst/>
                <a:latin typeface="-apple-system"/>
              </a:rPr>
              <a:t>1</a:t>
            </a:r>
            <a:r>
              <a:rPr lang="en-GB" sz="2000" b="0" i="0" baseline="30000" dirty="0">
                <a:solidFill>
                  <a:srgbClr val="111111"/>
                </a:solidFill>
                <a:effectLst/>
                <a:latin typeface="-apple-system"/>
                <a:hlinkClick r:id="rId2"/>
              </a:rPr>
              <a:t>2</a:t>
            </a:r>
            <a:r>
              <a:rPr lang="en-GB" sz="2000" b="0" i="0" dirty="0">
                <a:solidFill>
                  <a:srgbClr val="111111"/>
                </a:solidFill>
                <a:effectLst/>
                <a:latin typeface="-apple-system"/>
              </a:rPr>
              <a:t>.</a:t>
            </a:r>
          </a:p>
          <a:p>
            <a:pPr marL="0" indent="0" algn="l">
              <a:buNone/>
            </a:pPr>
            <a:r>
              <a:rPr lang="en-GB" sz="2000" b="0" i="0" dirty="0">
                <a:solidFill>
                  <a:srgbClr val="111111"/>
                </a:solidFill>
                <a:effectLst/>
                <a:latin typeface="-apple-system"/>
              </a:rPr>
              <a:t>The “Our Father” prayer encapsulates these themes, making it a fitting focal point. It calls for:</a:t>
            </a:r>
          </a:p>
          <a:p>
            <a:pPr marL="0" indent="0" algn="l">
              <a:buNone/>
            </a:pPr>
            <a:r>
              <a:rPr lang="en-GB" sz="2000" b="1" i="0" dirty="0">
                <a:solidFill>
                  <a:srgbClr val="111111"/>
                </a:solidFill>
                <a:effectLst/>
                <a:latin typeface="-apple-system"/>
              </a:rPr>
              <a:t>Reverence for God</a:t>
            </a:r>
            <a:r>
              <a:rPr lang="en-GB" sz="2000" b="0" i="0" dirty="0">
                <a:solidFill>
                  <a:srgbClr val="111111"/>
                </a:solidFill>
                <a:effectLst/>
                <a:latin typeface="-apple-system"/>
              </a:rPr>
              <a:t>: Acknowledging God’s holiness and sovereignty.</a:t>
            </a:r>
          </a:p>
          <a:p>
            <a:pPr marL="0" indent="0" algn="l">
              <a:buNone/>
            </a:pPr>
            <a:r>
              <a:rPr lang="en-GB" sz="2000" b="1" i="0" dirty="0">
                <a:solidFill>
                  <a:srgbClr val="111111"/>
                </a:solidFill>
                <a:effectLst/>
                <a:latin typeface="-apple-system"/>
              </a:rPr>
              <a:t>Dependence on Divine Provision</a:t>
            </a:r>
            <a:r>
              <a:rPr lang="en-GB" sz="2000" b="0" i="0" dirty="0">
                <a:solidFill>
                  <a:srgbClr val="111111"/>
                </a:solidFill>
                <a:effectLst/>
                <a:latin typeface="-apple-system"/>
              </a:rPr>
              <a:t>: Trusting God for daily needs.</a:t>
            </a:r>
          </a:p>
          <a:p>
            <a:pPr marL="0" indent="0" algn="l">
              <a:buNone/>
            </a:pPr>
            <a:r>
              <a:rPr lang="en-GB" sz="2000" b="1" i="0" dirty="0">
                <a:solidFill>
                  <a:srgbClr val="111111"/>
                </a:solidFill>
                <a:effectLst/>
                <a:latin typeface="-apple-system"/>
              </a:rPr>
              <a:t>Forgiveness and Reconciliation</a:t>
            </a:r>
            <a:r>
              <a:rPr lang="en-GB" sz="2000" b="0" i="0" dirty="0">
                <a:solidFill>
                  <a:srgbClr val="111111"/>
                </a:solidFill>
                <a:effectLst/>
                <a:latin typeface="-apple-system"/>
              </a:rPr>
              <a:t>: Seeking and offering forgiveness.</a:t>
            </a:r>
          </a:p>
          <a:p>
            <a:pPr marL="0" indent="0" algn="l">
              <a:buNone/>
            </a:pPr>
            <a:r>
              <a:rPr lang="en-GB" sz="2000" b="1" i="0" dirty="0">
                <a:solidFill>
                  <a:srgbClr val="111111"/>
                </a:solidFill>
                <a:effectLst/>
                <a:latin typeface="-apple-system"/>
              </a:rPr>
              <a:t>Guidance and Protection</a:t>
            </a:r>
            <a:r>
              <a:rPr lang="en-GB" sz="2000" b="0" i="0" dirty="0">
                <a:solidFill>
                  <a:srgbClr val="111111"/>
                </a:solidFill>
                <a:effectLst/>
                <a:latin typeface="-apple-system"/>
              </a:rPr>
              <a:t>: Asking for help to avoid temptation and evil</a:t>
            </a:r>
            <a:r>
              <a:rPr lang="en-GB" sz="2000" b="0" i="0" baseline="30000" dirty="0">
                <a:solidFill>
                  <a:srgbClr val="111111"/>
                </a:solidFill>
                <a:effectLst/>
                <a:latin typeface="-apple-system"/>
              </a:rPr>
              <a:t>1</a:t>
            </a:r>
            <a:r>
              <a:rPr lang="en-GB" sz="2000" b="0" i="0" baseline="30000" dirty="0">
                <a:solidFill>
                  <a:srgbClr val="111111"/>
                </a:solidFill>
                <a:effectLst/>
                <a:latin typeface="-apple-system"/>
                <a:hlinkClick r:id="rId2"/>
              </a:rPr>
              <a:t>2</a:t>
            </a:r>
            <a:r>
              <a:rPr lang="en-GB" sz="2000" b="0" i="0" dirty="0">
                <a:solidFill>
                  <a:srgbClr val="111111"/>
                </a:solidFill>
                <a:effectLst/>
                <a:latin typeface="-apple-system"/>
              </a:rPr>
              <a:t>.</a:t>
            </a:r>
          </a:p>
          <a:p>
            <a:pPr marL="0" indent="0" algn="l">
              <a:buNone/>
            </a:pPr>
            <a:r>
              <a:rPr lang="en-GB" sz="2000" b="0" i="0" dirty="0">
                <a:solidFill>
                  <a:srgbClr val="111111"/>
                </a:solidFill>
                <a:effectLst/>
                <a:latin typeface="-apple-system"/>
              </a:rPr>
              <a:t>By focusing on this prayer, Pope Francis hopes to inspire a deeper spiritual renewal and a tangible expression of hope and mercy in the lives of believers</a:t>
            </a:r>
          </a:p>
          <a:p>
            <a:pPr marL="0" indent="0">
              <a:buNone/>
            </a:pPr>
            <a:endParaRPr lang="en-GB" sz="2600" dirty="0"/>
          </a:p>
        </p:txBody>
      </p:sp>
    </p:spTree>
    <p:extLst>
      <p:ext uri="{BB962C8B-B14F-4D97-AF65-F5344CB8AC3E}">
        <p14:creationId xmlns:p14="http://schemas.microsoft.com/office/powerpoint/2010/main" val="1475663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1FE54-DD47-57BE-3500-7B4C20BB448F}"/>
              </a:ext>
            </a:extLst>
          </p:cNvPr>
          <p:cNvSpPr>
            <a:spLocks noGrp="1"/>
          </p:cNvSpPr>
          <p:nvPr>
            <p:ph type="title"/>
          </p:nvPr>
        </p:nvSpPr>
        <p:spPr>
          <a:xfrm>
            <a:off x="4965430" y="629268"/>
            <a:ext cx="6586491" cy="1286160"/>
          </a:xfrm>
        </p:spPr>
        <p:txBody>
          <a:bodyPr anchor="b">
            <a:normAutofit/>
          </a:bodyPr>
          <a:lstStyle/>
          <a:p>
            <a:r>
              <a:rPr lang="en-US" sz="4100" dirty="0"/>
              <a:t>Questions for Prayerful Reflection</a:t>
            </a:r>
            <a:endParaRPr lang="en-GB" sz="4100" dirty="0"/>
          </a:p>
        </p:txBody>
      </p:sp>
      <p:sp>
        <p:nvSpPr>
          <p:cNvPr id="3" name="Content Placeholder 2">
            <a:extLst>
              <a:ext uri="{FF2B5EF4-FFF2-40B4-BE49-F238E27FC236}">
                <a16:creationId xmlns:a16="http://schemas.microsoft.com/office/drawing/2014/main" id="{EAA6A278-33E9-1226-3041-222732CD269F}"/>
              </a:ext>
            </a:extLst>
          </p:cNvPr>
          <p:cNvSpPr>
            <a:spLocks noGrp="1"/>
          </p:cNvSpPr>
          <p:nvPr>
            <p:ph idx="1"/>
          </p:nvPr>
        </p:nvSpPr>
        <p:spPr>
          <a:xfrm>
            <a:off x="4965431" y="2438400"/>
            <a:ext cx="6586489" cy="4287863"/>
          </a:xfrm>
        </p:spPr>
        <p:txBody>
          <a:bodyPr>
            <a:normAutofit fontScale="62500" lnSpcReduction="20000"/>
          </a:bodyPr>
          <a:lstStyle/>
          <a:p>
            <a:pPr marL="0" indent="0">
              <a:buNone/>
            </a:pPr>
            <a:r>
              <a:rPr lang="en-GB" dirty="0"/>
              <a:t>Reflective questions can deepen your understanding and experience of the “Our Father” prayer. Here are some questions to consider for each part of the prayer:</a:t>
            </a:r>
          </a:p>
          <a:p>
            <a:pPr marL="0" indent="0">
              <a:buNone/>
            </a:pPr>
            <a:r>
              <a:rPr lang="en-GB" b="1" dirty="0"/>
              <a:t>Our Father, Who art in heaven</a:t>
            </a:r>
          </a:p>
          <a:p>
            <a:r>
              <a:rPr lang="en-GB" dirty="0"/>
              <a:t>How do I perceive my relationship with God as a loving Father?</a:t>
            </a:r>
          </a:p>
          <a:p>
            <a:r>
              <a:rPr lang="en-GB" dirty="0"/>
              <a:t>In what ways do I acknowledge God’s presence in my daily life?</a:t>
            </a:r>
          </a:p>
          <a:p>
            <a:pPr marL="0" indent="0">
              <a:buNone/>
            </a:pPr>
            <a:r>
              <a:rPr lang="en-GB" b="1" dirty="0"/>
              <a:t>Hallowed be Thy Name</a:t>
            </a:r>
          </a:p>
          <a:p>
            <a:r>
              <a:rPr lang="en-GB" dirty="0"/>
              <a:t>How do I honour and respect God’s name in my actions and words?</a:t>
            </a:r>
          </a:p>
          <a:p>
            <a:r>
              <a:rPr lang="en-GB" dirty="0"/>
              <a:t>What does it mean to me to keep God’s name holy?</a:t>
            </a:r>
          </a:p>
          <a:p>
            <a:pPr marL="0" indent="0">
              <a:buNone/>
            </a:pPr>
            <a:r>
              <a:rPr lang="en-GB" b="1" dirty="0"/>
              <a:t>Thy Kingdom come</a:t>
            </a:r>
          </a:p>
          <a:p>
            <a:r>
              <a:rPr lang="en-GB" dirty="0"/>
              <a:t>How can I contribute to bringing God’s kingdom to earth through my actions?</a:t>
            </a:r>
          </a:p>
          <a:p>
            <a:r>
              <a:rPr lang="en-GB" dirty="0"/>
              <a:t>What areas of my life need to align more with God’s will?</a:t>
            </a:r>
          </a:p>
          <a:p>
            <a:pPr marL="0" indent="0">
              <a:buNone/>
            </a:pPr>
            <a:endParaRPr lang="en-US" sz="2000" dirty="0"/>
          </a:p>
        </p:txBody>
      </p:sp>
      <p:pic>
        <p:nvPicPr>
          <p:cNvPr id="5" name="Picture 4" descr="A picture containing person, standing&#10;&#10;Description automatically generated">
            <a:extLst>
              <a:ext uri="{FF2B5EF4-FFF2-40B4-BE49-F238E27FC236}">
                <a16:creationId xmlns:a16="http://schemas.microsoft.com/office/drawing/2014/main" id="{01859A37-2C5D-8B62-754B-4FD221566BCF}"/>
              </a:ext>
            </a:extLst>
          </p:cNvPr>
          <p:cNvPicPr>
            <a:picLocks noChangeAspect="1"/>
          </p:cNvPicPr>
          <p:nvPr/>
        </p:nvPicPr>
        <p:blipFill rotWithShape="1">
          <a:blip r:embed="rId2">
            <a:extLst>
              <a:ext uri="{28A0092B-C50C-407E-A947-70E740481C1C}">
                <a14:useLocalDpi xmlns:a14="http://schemas.microsoft.com/office/drawing/2010/main" val="0"/>
              </a:ext>
            </a:extLst>
          </a:blip>
          <a:srcRect t="1248" r="2" b="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BA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849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5C6D-37FB-7A37-5416-F6FE58342E82}"/>
              </a:ext>
            </a:extLst>
          </p:cNvPr>
          <p:cNvSpPr>
            <a:spLocks noGrp="1"/>
          </p:cNvSpPr>
          <p:nvPr>
            <p:ph type="title"/>
          </p:nvPr>
        </p:nvSpPr>
        <p:spPr>
          <a:xfrm>
            <a:off x="4965430" y="629268"/>
            <a:ext cx="6586491" cy="1286160"/>
          </a:xfrm>
        </p:spPr>
        <p:txBody>
          <a:bodyPr anchor="b">
            <a:normAutofit/>
          </a:bodyPr>
          <a:lstStyle/>
          <a:p>
            <a:r>
              <a:rPr lang="en-US" sz="4100"/>
              <a:t>Questions for Prayerful Reflection</a:t>
            </a:r>
            <a:endParaRPr lang="en-GB" sz="4100"/>
          </a:p>
        </p:txBody>
      </p:sp>
      <p:sp>
        <p:nvSpPr>
          <p:cNvPr id="3" name="Content Placeholder 2">
            <a:extLst>
              <a:ext uri="{FF2B5EF4-FFF2-40B4-BE49-F238E27FC236}">
                <a16:creationId xmlns:a16="http://schemas.microsoft.com/office/drawing/2014/main" id="{AF828C11-DD06-6B2E-6E96-183EAEC18048}"/>
              </a:ext>
            </a:extLst>
          </p:cNvPr>
          <p:cNvSpPr>
            <a:spLocks noGrp="1"/>
          </p:cNvSpPr>
          <p:nvPr>
            <p:ph idx="1"/>
          </p:nvPr>
        </p:nvSpPr>
        <p:spPr>
          <a:xfrm>
            <a:off x="4965431" y="2438400"/>
            <a:ext cx="6586489" cy="3785419"/>
          </a:xfrm>
        </p:spPr>
        <p:txBody>
          <a:bodyPr>
            <a:normAutofit fontScale="77500" lnSpcReduction="20000"/>
          </a:bodyPr>
          <a:lstStyle/>
          <a:p>
            <a:pPr marL="0" indent="0">
              <a:buNone/>
            </a:pPr>
            <a:r>
              <a:rPr lang="en-GB" sz="2000" b="1" dirty="0"/>
              <a:t>Thy Will be done, on earth as it is in heaven</a:t>
            </a:r>
          </a:p>
          <a:p>
            <a:r>
              <a:rPr lang="en-GB" sz="2000" dirty="0"/>
              <a:t>Am I open to accepting God’s will, even when it differs from my own desires?</a:t>
            </a:r>
          </a:p>
          <a:p>
            <a:r>
              <a:rPr lang="en-GB" sz="2000" dirty="0"/>
              <a:t>How can I better discern and follow God’s will in my daily decisions?</a:t>
            </a:r>
          </a:p>
          <a:p>
            <a:pPr marL="0" indent="0">
              <a:buNone/>
            </a:pPr>
            <a:r>
              <a:rPr lang="en-GB" sz="2000" b="1" dirty="0"/>
              <a:t>Give us this day our daily bread</a:t>
            </a:r>
          </a:p>
          <a:p>
            <a:r>
              <a:rPr lang="en-GB" sz="2000" dirty="0"/>
              <a:t>What are my true needs versus my wants?</a:t>
            </a:r>
          </a:p>
          <a:p>
            <a:r>
              <a:rPr lang="en-GB" sz="2000" dirty="0"/>
              <a:t>How do I express gratitude for the daily provisions I receive?</a:t>
            </a:r>
          </a:p>
          <a:p>
            <a:pPr marL="0" indent="0">
              <a:buNone/>
            </a:pPr>
            <a:r>
              <a:rPr lang="en-GB" sz="2000" b="1" dirty="0"/>
              <a:t>And forgive us our trespasses, as we forgive those who trespass against us</a:t>
            </a:r>
          </a:p>
          <a:p>
            <a:r>
              <a:rPr lang="en-GB" sz="2000" dirty="0"/>
              <a:t>Is there anyone I need to forgive or seek forgiveness from?</a:t>
            </a:r>
          </a:p>
          <a:p>
            <a:r>
              <a:rPr lang="en-GB" sz="2000" dirty="0"/>
              <a:t>How do I practice forgiveness in my relationships?</a:t>
            </a:r>
          </a:p>
          <a:p>
            <a:pPr marL="0" indent="0">
              <a:buNone/>
            </a:pPr>
            <a:r>
              <a:rPr lang="en-GB" sz="2000" b="1" dirty="0"/>
              <a:t>And lead us not into temptation, but deliver us from evil</a:t>
            </a:r>
          </a:p>
          <a:p>
            <a:r>
              <a:rPr lang="en-GB" sz="2000" dirty="0"/>
              <a:t>What are the temptations I struggle with the most?</a:t>
            </a:r>
          </a:p>
          <a:p>
            <a:r>
              <a:rPr lang="en-GB" sz="2000" dirty="0"/>
              <a:t>How can I seek God’s help to overcome these temptations and avoid evil?</a:t>
            </a:r>
          </a:p>
          <a:p>
            <a:pPr marL="0" indent="0">
              <a:buNone/>
            </a:pPr>
            <a:endParaRPr lang="en-US" sz="2000" dirty="0"/>
          </a:p>
        </p:txBody>
      </p:sp>
      <p:pic>
        <p:nvPicPr>
          <p:cNvPr id="5" name="Picture 4" descr="A picture containing person, standing&#10;&#10;Description automatically generated">
            <a:extLst>
              <a:ext uri="{FF2B5EF4-FFF2-40B4-BE49-F238E27FC236}">
                <a16:creationId xmlns:a16="http://schemas.microsoft.com/office/drawing/2014/main" id="{6245CB6D-5179-2811-1E58-D8E967992B03}"/>
              </a:ext>
            </a:extLst>
          </p:cNvPr>
          <p:cNvPicPr>
            <a:picLocks noChangeAspect="1"/>
          </p:cNvPicPr>
          <p:nvPr/>
        </p:nvPicPr>
        <p:blipFill rotWithShape="1">
          <a:blip r:embed="rId2">
            <a:extLst>
              <a:ext uri="{28A0092B-C50C-407E-A947-70E740481C1C}">
                <a14:useLocalDpi xmlns:a14="http://schemas.microsoft.com/office/drawing/2010/main" val="0"/>
              </a:ext>
            </a:extLst>
          </a:blip>
          <a:srcRect t="1248" r="2" b="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BA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1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A8162250-5C44-4616-27A0-D6B10773DDF2}"/>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8786" b="11373"/>
          <a:stretch/>
        </p:blipFill>
        <p:spPr>
          <a:xfrm>
            <a:off x="-11684" y="0"/>
            <a:ext cx="12191979" cy="6857990"/>
          </a:xfrm>
          <a:prstGeom prst="rect">
            <a:avLst/>
          </a:prstGeom>
        </p:spPr>
      </p:pic>
      <p:sp>
        <p:nvSpPr>
          <p:cNvPr id="2" name="Title 1">
            <a:extLst>
              <a:ext uri="{FF2B5EF4-FFF2-40B4-BE49-F238E27FC236}">
                <a16:creationId xmlns:a16="http://schemas.microsoft.com/office/drawing/2014/main" id="{45F60F72-7F32-DE14-9AB4-8EF7C01B5CE6}"/>
              </a:ext>
            </a:extLst>
          </p:cNvPr>
          <p:cNvSpPr>
            <a:spLocks noGrp="1"/>
          </p:cNvSpPr>
          <p:nvPr>
            <p:ph type="title"/>
          </p:nvPr>
        </p:nvSpPr>
        <p:spPr>
          <a:xfrm>
            <a:off x="841249" y="941832"/>
            <a:ext cx="10506456" cy="2057400"/>
          </a:xfrm>
        </p:spPr>
        <p:txBody>
          <a:bodyPr anchor="b">
            <a:normAutofit/>
          </a:bodyPr>
          <a:lstStyle/>
          <a:p>
            <a:r>
              <a:rPr lang="en-US" sz="5000" dirty="0"/>
              <a:t>Part 3: Pilgrims of Hope: Daily Prayer</a:t>
            </a:r>
            <a:endParaRPr lang="en-GB" sz="5000" dirty="0"/>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F936AAF-E8EC-024A-DCA6-BB1B652BCBF1}"/>
              </a:ext>
            </a:extLst>
          </p:cNvPr>
          <p:cNvSpPr>
            <a:spLocks noGrp="1"/>
          </p:cNvSpPr>
          <p:nvPr>
            <p:ph idx="1"/>
          </p:nvPr>
        </p:nvSpPr>
        <p:spPr>
          <a:xfrm>
            <a:off x="841248" y="3502152"/>
            <a:ext cx="10506456" cy="2670048"/>
          </a:xfrm>
        </p:spPr>
        <p:txBody>
          <a:bodyPr>
            <a:normAutofit fontScale="92500"/>
          </a:bodyPr>
          <a:lstStyle/>
          <a:p>
            <a:pPr marL="0" indent="0" algn="l">
              <a:buNone/>
            </a:pPr>
            <a:r>
              <a:rPr lang="en-GB" sz="1600" b="0" i="0" dirty="0">
                <a:effectLst/>
                <a:latin typeface="-apple-system"/>
              </a:rPr>
              <a:t>Incorporating the “Our Father” into your daily routine can be a meaningful way to deepen your spiritual life. Here are some practical suggestions:</a:t>
            </a:r>
          </a:p>
          <a:p>
            <a:pPr marL="0" indent="0" algn="l">
              <a:buNone/>
            </a:pPr>
            <a:r>
              <a:rPr lang="en-GB" sz="2400" b="1" i="0" dirty="0">
                <a:effectLst/>
                <a:latin typeface="-apple-system"/>
              </a:rPr>
              <a:t>Morning Prayer</a:t>
            </a:r>
          </a:p>
          <a:p>
            <a:pPr algn="l">
              <a:buFont typeface="Arial" panose="020B0604020202020204" pitchFamily="34" charset="0"/>
              <a:buChar char="•"/>
            </a:pPr>
            <a:r>
              <a:rPr lang="en-GB" sz="1600" b="1" i="0" dirty="0">
                <a:effectLst/>
                <a:latin typeface="-apple-system"/>
              </a:rPr>
              <a:t>Start Your Day</a:t>
            </a:r>
            <a:r>
              <a:rPr lang="en-GB" sz="1600" b="0" i="0" dirty="0">
                <a:effectLst/>
                <a:latin typeface="-apple-system"/>
              </a:rPr>
              <a:t>: Begin each morning by reciting the “Our Father” to set a positive and reflective tone for the day.</a:t>
            </a:r>
          </a:p>
          <a:p>
            <a:pPr algn="l">
              <a:buFont typeface="Arial" panose="020B0604020202020204" pitchFamily="34" charset="0"/>
              <a:buChar char="•"/>
            </a:pPr>
            <a:r>
              <a:rPr lang="en-GB" sz="1600" b="1" i="0" dirty="0">
                <a:effectLst/>
                <a:latin typeface="-apple-system"/>
              </a:rPr>
              <a:t>Reflect on the Day Ahead</a:t>
            </a:r>
            <a:r>
              <a:rPr lang="en-GB" sz="1600" b="0" i="0" dirty="0">
                <a:effectLst/>
                <a:latin typeface="-apple-system"/>
              </a:rPr>
              <a:t>: As you pray, think about how you can live out the values expressed in the prayer throughout your day.</a:t>
            </a:r>
          </a:p>
          <a:p>
            <a:pPr marL="0" indent="0" algn="l">
              <a:buNone/>
            </a:pPr>
            <a:r>
              <a:rPr lang="en-GB" sz="2400" b="1" i="0" dirty="0">
                <a:effectLst/>
                <a:latin typeface="-apple-system"/>
              </a:rPr>
              <a:t>Mealtime Prayers</a:t>
            </a:r>
          </a:p>
          <a:p>
            <a:pPr algn="l">
              <a:buFont typeface="Arial" panose="020B0604020202020204" pitchFamily="34" charset="0"/>
              <a:buChar char="•"/>
            </a:pPr>
            <a:r>
              <a:rPr lang="en-GB" sz="1600" b="1" i="0" dirty="0">
                <a:effectLst/>
                <a:latin typeface="-apple-system"/>
              </a:rPr>
              <a:t>Before Meals</a:t>
            </a:r>
            <a:r>
              <a:rPr lang="en-GB" sz="1600" b="0" i="0" dirty="0">
                <a:effectLst/>
                <a:latin typeface="-apple-system"/>
              </a:rPr>
              <a:t>: Use the “Our Father” as a grace before meals to express gratitude for your daily bread and to seek God’s blessings on your food and fellowship.</a:t>
            </a:r>
          </a:p>
          <a:p>
            <a:pPr>
              <a:buFont typeface="Wingdings" panose="05000000000000000000" pitchFamily="2" charset="2"/>
              <a:buChar char="Ø"/>
            </a:pPr>
            <a:endParaRPr lang="en-GB" sz="2000" dirty="0"/>
          </a:p>
        </p:txBody>
      </p:sp>
    </p:spTree>
    <p:extLst>
      <p:ext uri="{BB962C8B-B14F-4D97-AF65-F5344CB8AC3E}">
        <p14:creationId xmlns:p14="http://schemas.microsoft.com/office/powerpoint/2010/main" val="1674634197"/>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A65E65-4C69-3D9E-FDD2-45FD0321A9FA}"/>
            </a:ext>
          </a:extLst>
        </p:cNvPr>
        <p:cNvGrpSpPr/>
        <p:nvPr/>
      </p:nvGrpSpPr>
      <p:grpSpPr>
        <a:xfrm>
          <a:off x="0" y="0"/>
          <a:ext cx="0" cy="0"/>
          <a:chOff x="0" y="0"/>
          <a:chExt cx="0" cy="0"/>
        </a:xfrm>
      </p:grpSpPr>
      <p:sp useBgFill="1">
        <p:nvSpPr>
          <p:cNvPr id="10" name="!!Rectangle">
            <a:extLst>
              <a:ext uri="{FF2B5EF4-FFF2-40B4-BE49-F238E27FC236}">
                <a16:creationId xmlns:a16="http://schemas.microsoft.com/office/drawing/2014/main" id="{7B1F027B-9EF3-FDC1-78B3-6288BCD50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2FE66897-7AE2-2D5A-B899-6ED074C81F95}"/>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8786" b="11373"/>
          <a:stretch/>
        </p:blipFill>
        <p:spPr>
          <a:xfrm>
            <a:off x="-11684" y="0"/>
            <a:ext cx="12191979" cy="6857990"/>
          </a:xfrm>
          <a:prstGeom prst="rect">
            <a:avLst/>
          </a:prstGeom>
        </p:spPr>
      </p:pic>
      <p:sp>
        <p:nvSpPr>
          <p:cNvPr id="2" name="Title 1">
            <a:extLst>
              <a:ext uri="{FF2B5EF4-FFF2-40B4-BE49-F238E27FC236}">
                <a16:creationId xmlns:a16="http://schemas.microsoft.com/office/drawing/2014/main" id="{29072371-DD59-0AA0-4099-0CBDC0E1C12B}"/>
              </a:ext>
            </a:extLst>
          </p:cNvPr>
          <p:cNvSpPr>
            <a:spLocks noGrp="1"/>
          </p:cNvSpPr>
          <p:nvPr>
            <p:ph type="title"/>
          </p:nvPr>
        </p:nvSpPr>
        <p:spPr>
          <a:xfrm>
            <a:off x="841249" y="941832"/>
            <a:ext cx="10506456" cy="2057400"/>
          </a:xfrm>
        </p:spPr>
        <p:txBody>
          <a:bodyPr anchor="b">
            <a:normAutofit/>
          </a:bodyPr>
          <a:lstStyle/>
          <a:p>
            <a:r>
              <a:rPr lang="en-US" sz="5000" dirty="0"/>
              <a:t>Part 3: Communion, Participation, Mission</a:t>
            </a:r>
            <a:endParaRPr lang="en-GB" sz="5000" dirty="0"/>
          </a:p>
        </p:txBody>
      </p:sp>
      <p:sp>
        <p:nvSpPr>
          <p:cNvPr id="12" name="Rectangle 11">
            <a:extLst>
              <a:ext uri="{FF2B5EF4-FFF2-40B4-BE49-F238E27FC236}">
                <a16:creationId xmlns:a16="http://schemas.microsoft.com/office/drawing/2014/main" id="{212CBF87-78B1-42CA-5E40-E39D4AA38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15607D56-CCFB-BEF7-CF2F-A416D3B48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C345503-B1C9-6DCE-9AEF-5C8F6F7079D6}"/>
              </a:ext>
            </a:extLst>
          </p:cNvPr>
          <p:cNvSpPr>
            <a:spLocks noGrp="1"/>
          </p:cNvSpPr>
          <p:nvPr>
            <p:ph idx="1"/>
          </p:nvPr>
        </p:nvSpPr>
        <p:spPr>
          <a:xfrm>
            <a:off x="841248" y="3502152"/>
            <a:ext cx="10506456" cy="2670048"/>
          </a:xfrm>
        </p:spPr>
        <p:txBody>
          <a:bodyPr>
            <a:normAutofit lnSpcReduction="10000"/>
          </a:bodyPr>
          <a:lstStyle/>
          <a:p>
            <a:pPr marL="0" indent="0" algn="l">
              <a:buNone/>
            </a:pPr>
            <a:r>
              <a:rPr lang="en-GB" sz="2400" b="1" i="0" dirty="0">
                <a:effectLst/>
                <a:latin typeface="-apple-system"/>
              </a:rPr>
              <a:t>Midday Prayer</a:t>
            </a:r>
          </a:p>
          <a:p>
            <a:pPr algn="l">
              <a:buFont typeface="Arial" panose="020B0604020202020204" pitchFamily="34" charset="0"/>
              <a:buChar char="•"/>
            </a:pPr>
            <a:r>
              <a:rPr lang="en-GB" sz="1600" b="1" i="0" dirty="0">
                <a:effectLst/>
                <a:latin typeface="-apple-system"/>
              </a:rPr>
              <a:t>Pause and Reflect</a:t>
            </a:r>
            <a:r>
              <a:rPr lang="en-GB" sz="1600" b="0" i="0" dirty="0">
                <a:effectLst/>
                <a:latin typeface="-apple-system"/>
              </a:rPr>
              <a:t>: Take a moment during your lunch break or another quiet time in the middle of the day to recite the prayer and reflect on its meaning.</a:t>
            </a:r>
          </a:p>
          <a:p>
            <a:pPr algn="l">
              <a:buFont typeface="Arial" panose="020B0604020202020204" pitchFamily="34" charset="0"/>
              <a:buChar char="•"/>
            </a:pPr>
            <a:r>
              <a:rPr lang="en-GB" sz="1600" b="1" i="0" dirty="0">
                <a:effectLst/>
                <a:latin typeface="-apple-system"/>
              </a:rPr>
              <a:t>Check-In with God</a:t>
            </a:r>
            <a:r>
              <a:rPr lang="en-GB" sz="1600" b="0" i="0" dirty="0">
                <a:effectLst/>
                <a:latin typeface="-apple-system"/>
              </a:rPr>
              <a:t>: Use this time to assess how your day is going and to seek guidance for the remainder of the day.</a:t>
            </a:r>
          </a:p>
          <a:p>
            <a:pPr marL="0" indent="0" algn="l">
              <a:buNone/>
            </a:pPr>
            <a:r>
              <a:rPr lang="en-GB" sz="2600" b="1" i="0" dirty="0">
                <a:effectLst/>
                <a:latin typeface="-apple-system"/>
              </a:rPr>
              <a:t>Evening Prayer</a:t>
            </a:r>
          </a:p>
          <a:p>
            <a:pPr algn="l">
              <a:buFont typeface="Arial" panose="020B0604020202020204" pitchFamily="34" charset="0"/>
              <a:buChar char="•"/>
            </a:pPr>
            <a:r>
              <a:rPr lang="en-GB" sz="1600" b="1" i="0" dirty="0">
                <a:effectLst/>
                <a:latin typeface="-apple-system"/>
              </a:rPr>
              <a:t>End Your Day</a:t>
            </a:r>
            <a:r>
              <a:rPr lang="en-GB" sz="1600" b="0" i="0" dirty="0">
                <a:effectLst/>
                <a:latin typeface="-apple-system"/>
              </a:rPr>
              <a:t>: Conclude your day with the “Our Father” as part of your evening prayer routine.</a:t>
            </a:r>
          </a:p>
          <a:p>
            <a:pPr algn="l">
              <a:buFont typeface="Arial" panose="020B0604020202020204" pitchFamily="34" charset="0"/>
              <a:buChar char="•"/>
            </a:pPr>
            <a:r>
              <a:rPr lang="en-GB" sz="1600" b="1" i="0" dirty="0">
                <a:effectLst/>
                <a:latin typeface="-apple-system"/>
              </a:rPr>
              <a:t>Reflect on Your Day</a:t>
            </a:r>
            <a:r>
              <a:rPr lang="en-GB" sz="1600" b="0" i="0" dirty="0">
                <a:effectLst/>
                <a:latin typeface="-apple-system"/>
              </a:rPr>
              <a:t>: Think about how you lived out the prayer’s teachings and where you might need to seek forgiveness or make changes.</a:t>
            </a:r>
          </a:p>
        </p:txBody>
      </p:sp>
    </p:spTree>
    <p:extLst>
      <p:ext uri="{BB962C8B-B14F-4D97-AF65-F5344CB8AC3E}">
        <p14:creationId xmlns:p14="http://schemas.microsoft.com/office/powerpoint/2010/main" val="167652378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A1D1A22C-D70E-4E68-9F5C-F2781A28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C4DE43-8F6D-1520-FBF3-7D6752775B64}"/>
              </a:ext>
            </a:extLst>
          </p:cNvPr>
          <p:cNvSpPr>
            <a:spLocks noGrp="1"/>
          </p:cNvSpPr>
          <p:nvPr>
            <p:ph type="title"/>
          </p:nvPr>
        </p:nvSpPr>
        <p:spPr>
          <a:xfrm>
            <a:off x="578357" y="2375338"/>
            <a:ext cx="2330767" cy="3844485"/>
          </a:xfrm>
        </p:spPr>
        <p:txBody>
          <a:bodyPr>
            <a:normAutofit/>
          </a:bodyPr>
          <a:lstStyle/>
          <a:p>
            <a:pPr algn="ctr"/>
            <a:r>
              <a:rPr lang="en-US" sz="2800" b="1" dirty="0"/>
              <a:t>What does the word</a:t>
            </a:r>
            <a:br>
              <a:rPr lang="en-US" sz="2800" b="1" dirty="0"/>
            </a:br>
            <a:r>
              <a:rPr lang="en-US" sz="2800" b="1" dirty="0"/>
              <a:t>‘Pilgrim’ mean to you?</a:t>
            </a:r>
            <a:endParaRPr lang="en-GB" sz="2800" b="1" dirty="0"/>
          </a:p>
        </p:txBody>
      </p:sp>
      <p:pic>
        <p:nvPicPr>
          <p:cNvPr id="5" name="Picture 4" descr="Text, letter&#10;&#10;Description automatically generated">
            <a:extLst>
              <a:ext uri="{FF2B5EF4-FFF2-40B4-BE49-F238E27FC236}">
                <a16:creationId xmlns:a16="http://schemas.microsoft.com/office/drawing/2014/main" id="{7A810397-10CC-4D1F-0604-D7040D6F6F32}"/>
              </a:ext>
            </a:extLst>
          </p:cNvPr>
          <p:cNvPicPr>
            <a:picLocks noChangeAspect="1"/>
          </p:cNvPicPr>
          <p:nvPr/>
        </p:nvPicPr>
        <p:blipFill rotWithShape="1">
          <a:blip r:embed="rId2">
            <a:extLst>
              <a:ext uri="{28A0092B-C50C-407E-A947-70E740481C1C}">
                <a14:useLocalDpi xmlns:a14="http://schemas.microsoft.com/office/drawing/2010/main" val="0"/>
              </a:ext>
            </a:extLst>
          </a:blip>
          <a:srcRect t="7605" r="6" b="11309"/>
          <a:stretch/>
        </p:blipFill>
        <p:spPr>
          <a:xfrm>
            <a:off x="9052993" y="-1"/>
            <a:ext cx="3139007" cy="190909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0B3D499C-D7B2-70BF-D808-DB3F1B5F2E1E}"/>
              </a:ext>
            </a:extLst>
          </p:cNvPr>
          <p:cNvPicPr>
            <a:picLocks noChangeAspect="1"/>
          </p:cNvPicPr>
          <p:nvPr/>
        </p:nvPicPr>
        <p:blipFill rotWithShape="1">
          <a:blip r:embed="rId3">
            <a:extLst>
              <a:ext uri="{28A0092B-C50C-407E-A947-70E740481C1C}">
                <a14:useLocalDpi xmlns:a14="http://schemas.microsoft.com/office/drawing/2010/main" val="0"/>
              </a:ext>
            </a:extLst>
          </a:blip>
          <a:srcRect l="6362" r="3445" b="-1"/>
          <a:stretch/>
        </p:blipFill>
        <p:spPr>
          <a:xfrm>
            <a:off x="3346510" y="1"/>
            <a:ext cx="5739516" cy="1909094"/>
          </a:xfrm>
          <a:prstGeom prst="rect">
            <a:avLst/>
          </a:prstGeom>
        </p:spPr>
      </p:pic>
      <p:pic>
        <p:nvPicPr>
          <p:cNvPr id="7" name="Picture 6">
            <a:extLst>
              <a:ext uri="{FF2B5EF4-FFF2-40B4-BE49-F238E27FC236}">
                <a16:creationId xmlns:a16="http://schemas.microsoft.com/office/drawing/2014/main" id="{261CC849-4BF9-2803-3CB7-7DF8F21CFC2F}"/>
              </a:ext>
            </a:extLst>
          </p:cNvPr>
          <p:cNvPicPr>
            <a:picLocks noChangeAspect="1"/>
          </p:cNvPicPr>
          <p:nvPr/>
        </p:nvPicPr>
        <p:blipFill rotWithShape="1">
          <a:blip r:embed="rId4">
            <a:extLst>
              <a:ext uri="{28A0092B-C50C-407E-A947-70E740481C1C}">
                <a14:useLocalDpi xmlns:a14="http://schemas.microsoft.com/office/drawing/2010/main" val="0"/>
              </a:ext>
            </a:extLst>
          </a:blip>
          <a:srcRect l="15063" r="-4" b="-4"/>
          <a:stretch/>
        </p:blipFill>
        <p:spPr>
          <a:xfrm>
            <a:off x="20" y="3"/>
            <a:ext cx="3351801" cy="1973103"/>
          </a:xfrm>
          <a:prstGeom prst="rect">
            <a:avLst/>
          </a:prstGeom>
        </p:spPr>
      </p:pic>
      <p:pic>
        <p:nvPicPr>
          <p:cNvPr id="11" name="Picture 10" descr="A group of people sitting together&#10;&#10;Description automatically generated with medium confidence">
            <a:extLst>
              <a:ext uri="{FF2B5EF4-FFF2-40B4-BE49-F238E27FC236}">
                <a16:creationId xmlns:a16="http://schemas.microsoft.com/office/drawing/2014/main" id="{B49E4F26-29A7-E5B1-2708-5B5AE1AF77EE}"/>
              </a:ext>
            </a:extLst>
          </p:cNvPr>
          <p:cNvPicPr>
            <a:picLocks noChangeAspect="1"/>
          </p:cNvPicPr>
          <p:nvPr/>
        </p:nvPicPr>
        <p:blipFill rotWithShape="1">
          <a:blip r:embed="rId5">
            <a:extLst>
              <a:ext uri="{28A0092B-C50C-407E-A947-70E740481C1C}">
                <a14:useLocalDpi xmlns:a14="http://schemas.microsoft.com/office/drawing/2010/main" val="0"/>
              </a:ext>
            </a:extLst>
          </a:blip>
          <a:srcRect l="5770" r="12120" b="-2"/>
          <a:stretch/>
        </p:blipFill>
        <p:spPr>
          <a:xfrm>
            <a:off x="9052993" y="1909098"/>
            <a:ext cx="3139009" cy="4948902"/>
          </a:xfrm>
          <a:prstGeom prst="rect">
            <a:avLst/>
          </a:prstGeom>
        </p:spPr>
      </p:pic>
      <p:sp>
        <p:nvSpPr>
          <p:cNvPr id="54" name="Rectangle 53">
            <a:extLst>
              <a:ext uri="{FF2B5EF4-FFF2-40B4-BE49-F238E27FC236}">
                <a16:creationId xmlns:a16="http://schemas.microsoft.com/office/drawing/2014/main" id="{A2CDF4EC-7B47-436E-927B-575404258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09096"/>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F273D9E-5BEA-459A-918F-AF5ACA258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9187"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6799E2-062C-A254-9901-6EB72A33BC11}"/>
              </a:ext>
            </a:extLst>
          </p:cNvPr>
          <p:cNvSpPr>
            <a:spLocks noGrp="1"/>
          </p:cNvSpPr>
          <p:nvPr>
            <p:ph idx="1"/>
          </p:nvPr>
        </p:nvSpPr>
        <p:spPr>
          <a:xfrm>
            <a:off x="4018788" y="2375337"/>
            <a:ext cx="4330958" cy="3844485"/>
          </a:xfrm>
        </p:spPr>
        <p:txBody>
          <a:bodyPr anchor="ctr">
            <a:normAutofit/>
          </a:bodyPr>
          <a:lstStyle/>
          <a:p>
            <a:pPr marL="0" indent="0">
              <a:buNone/>
            </a:pPr>
            <a:endParaRPr lang="en-US" sz="1600" dirty="0"/>
          </a:p>
          <a:p>
            <a:pPr marL="0" indent="0" algn="ctr">
              <a:buNone/>
            </a:pPr>
            <a:r>
              <a:rPr lang="en-US" sz="5400" b="1" i="1" dirty="0">
                <a:solidFill>
                  <a:srgbClr val="002060"/>
                </a:solidFill>
              </a:rPr>
              <a:t>Pilgrim</a:t>
            </a:r>
          </a:p>
          <a:p>
            <a:pPr marL="0" indent="0">
              <a:buNone/>
            </a:pPr>
            <a:endParaRPr lang="en-US" sz="1600" dirty="0"/>
          </a:p>
          <a:p>
            <a:pPr marL="0" indent="0">
              <a:buNone/>
            </a:pPr>
            <a:endParaRPr lang="en-GB" sz="1600" dirty="0"/>
          </a:p>
        </p:txBody>
      </p:sp>
      <p:sp>
        <p:nvSpPr>
          <p:cNvPr id="58" name="Rectangle 57">
            <a:extLst>
              <a:ext uri="{FF2B5EF4-FFF2-40B4-BE49-F238E27FC236}">
                <a16:creationId xmlns:a16="http://schemas.microsoft.com/office/drawing/2014/main" id="{5DFA5EF5-56B1-49EE-B0BB-69B6399FA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25024"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113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545DC6-888E-C1E9-D654-E269C4C23FD4}"/>
            </a:ext>
          </a:extLst>
        </p:cNvPr>
        <p:cNvGrpSpPr/>
        <p:nvPr/>
      </p:nvGrpSpPr>
      <p:grpSpPr>
        <a:xfrm>
          <a:off x="0" y="0"/>
          <a:ext cx="0" cy="0"/>
          <a:chOff x="0" y="0"/>
          <a:chExt cx="0" cy="0"/>
        </a:xfrm>
      </p:grpSpPr>
      <p:sp useBgFill="1">
        <p:nvSpPr>
          <p:cNvPr id="10" name="!!Rectangle">
            <a:extLst>
              <a:ext uri="{FF2B5EF4-FFF2-40B4-BE49-F238E27FC236}">
                <a16:creationId xmlns:a16="http://schemas.microsoft.com/office/drawing/2014/main" id="{31BDC315-BF74-7E00-6DAE-E5DF3EC20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ACA591A3-24A9-814B-EF0E-7ABE3BE3D021}"/>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8786" b="11373"/>
          <a:stretch/>
        </p:blipFill>
        <p:spPr>
          <a:xfrm>
            <a:off x="-11684" y="0"/>
            <a:ext cx="12191979" cy="6857990"/>
          </a:xfrm>
          <a:prstGeom prst="rect">
            <a:avLst/>
          </a:prstGeom>
        </p:spPr>
      </p:pic>
      <p:sp>
        <p:nvSpPr>
          <p:cNvPr id="2" name="Title 1">
            <a:extLst>
              <a:ext uri="{FF2B5EF4-FFF2-40B4-BE49-F238E27FC236}">
                <a16:creationId xmlns:a16="http://schemas.microsoft.com/office/drawing/2014/main" id="{CD9AD684-1CF1-A1D7-36FB-D21AE6658D5D}"/>
              </a:ext>
            </a:extLst>
          </p:cNvPr>
          <p:cNvSpPr>
            <a:spLocks noGrp="1"/>
          </p:cNvSpPr>
          <p:nvPr>
            <p:ph type="title"/>
          </p:nvPr>
        </p:nvSpPr>
        <p:spPr>
          <a:xfrm>
            <a:off x="841249" y="941832"/>
            <a:ext cx="10506456" cy="2057400"/>
          </a:xfrm>
        </p:spPr>
        <p:txBody>
          <a:bodyPr anchor="b">
            <a:normAutofit/>
          </a:bodyPr>
          <a:lstStyle/>
          <a:p>
            <a:r>
              <a:rPr lang="en-US" sz="5000" dirty="0"/>
              <a:t>Part 3: Communion, Participation, Mission</a:t>
            </a:r>
            <a:endParaRPr lang="en-GB" sz="5000" dirty="0"/>
          </a:p>
        </p:txBody>
      </p:sp>
      <p:sp>
        <p:nvSpPr>
          <p:cNvPr id="12" name="Rectangle 11">
            <a:extLst>
              <a:ext uri="{FF2B5EF4-FFF2-40B4-BE49-F238E27FC236}">
                <a16:creationId xmlns:a16="http://schemas.microsoft.com/office/drawing/2014/main" id="{3CC4EB41-4757-7754-05C0-1723515F6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37F09F35-7EF5-7390-3994-2DFE543A7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4A674C1-82D9-9060-0577-AB61E33777DE}"/>
              </a:ext>
            </a:extLst>
          </p:cNvPr>
          <p:cNvSpPr>
            <a:spLocks noGrp="1"/>
          </p:cNvSpPr>
          <p:nvPr>
            <p:ph idx="1"/>
          </p:nvPr>
        </p:nvSpPr>
        <p:spPr>
          <a:xfrm>
            <a:off x="841248" y="3169077"/>
            <a:ext cx="10506456" cy="3577645"/>
          </a:xfrm>
        </p:spPr>
        <p:txBody>
          <a:bodyPr>
            <a:normAutofit fontScale="40000" lnSpcReduction="20000"/>
          </a:bodyPr>
          <a:lstStyle/>
          <a:p>
            <a:pPr algn="l">
              <a:buFont typeface="Arial" panose="020B0604020202020204" pitchFamily="34" charset="0"/>
              <a:buChar char="•"/>
            </a:pPr>
            <a:endParaRPr lang="en-GB" sz="1600" b="1" i="0" dirty="0">
              <a:solidFill>
                <a:srgbClr val="111111"/>
              </a:solidFill>
              <a:effectLst/>
              <a:latin typeface="-apple-system"/>
            </a:endParaRPr>
          </a:p>
          <a:p>
            <a:pPr marL="0" indent="0">
              <a:buNone/>
            </a:pPr>
            <a:r>
              <a:rPr lang="en-GB" sz="3400" b="1" i="0" dirty="0">
                <a:effectLst/>
                <a:latin typeface="-apple-system"/>
              </a:rPr>
              <a:t>Integrate with Other Prayers</a:t>
            </a:r>
          </a:p>
          <a:p>
            <a:pPr algn="l">
              <a:buFont typeface="Arial" panose="020B0604020202020204" pitchFamily="34" charset="0"/>
              <a:buChar char="•"/>
            </a:pPr>
            <a:r>
              <a:rPr lang="en-GB" sz="4000" b="1" i="0" dirty="0">
                <a:effectLst/>
                <a:latin typeface="-apple-system"/>
              </a:rPr>
              <a:t>Combine with Other Prayers</a:t>
            </a:r>
            <a:r>
              <a:rPr lang="en-GB" sz="4000" b="0" i="0" dirty="0">
                <a:effectLst/>
                <a:latin typeface="-apple-system"/>
              </a:rPr>
              <a:t>: Incorporate the “Our Father” into other prayer practices, such as the Rosary or personal prayer time, to enrich your spiritual routine.</a:t>
            </a:r>
          </a:p>
          <a:p>
            <a:pPr algn="l"/>
            <a:r>
              <a:rPr lang="en-GB" sz="4000" b="1" i="0" dirty="0">
                <a:effectLst/>
                <a:latin typeface="-apple-system"/>
              </a:rPr>
              <a:t>Use Visual Reminders</a:t>
            </a:r>
          </a:p>
          <a:p>
            <a:pPr algn="l">
              <a:buFont typeface="Arial" panose="020B0604020202020204" pitchFamily="34" charset="0"/>
              <a:buChar char="•"/>
            </a:pPr>
            <a:r>
              <a:rPr lang="en-GB" sz="4000" b="1" i="0" dirty="0">
                <a:effectLst/>
                <a:latin typeface="-apple-system"/>
              </a:rPr>
              <a:t>Prayer Cards or Posters</a:t>
            </a:r>
            <a:r>
              <a:rPr lang="en-GB" sz="4000" b="0" i="0" dirty="0">
                <a:effectLst/>
                <a:latin typeface="-apple-system"/>
              </a:rPr>
              <a:t>: Place a card or poster with the “Our Father” in a visible spot, like your bedside table, desk, or kitchen, to remind you to pray throughout the day.</a:t>
            </a:r>
          </a:p>
          <a:p>
            <a:pPr algn="l"/>
            <a:r>
              <a:rPr lang="en-GB" sz="4000" b="1" i="0" dirty="0">
                <a:effectLst/>
                <a:latin typeface="-apple-system"/>
              </a:rPr>
              <a:t>Group Prayer</a:t>
            </a:r>
          </a:p>
          <a:p>
            <a:pPr algn="l">
              <a:buFont typeface="Arial" panose="020B0604020202020204" pitchFamily="34" charset="0"/>
              <a:buChar char="•"/>
            </a:pPr>
            <a:r>
              <a:rPr lang="en-GB" sz="4000" b="1" i="0" dirty="0">
                <a:effectLst/>
                <a:latin typeface="-apple-system"/>
              </a:rPr>
              <a:t>Family or Community Prayer</a:t>
            </a:r>
            <a:r>
              <a:rPr lang="en-GB" sz="4000" b="0" i="0" dirty="0">
                <a:effectLst/>
                <a:latin typeface="-apple-system"/>
              </a:rPr>
              <a:t>: Recite the “Our Father” together with your family or prayer group to foster a sense of community and shared faith.</a:t>
            </a:r>
          </a:p>
          <a:p>
            <a:pPr marL="0" indent="0" algn="l">
              <a:buNone/>
            </a:pPr>
            <a:r>
              <a:rPr lang="en-GB" sz="4000" b="1" i="0" dirty="0">
                <a:effectLst/>
                <a:latin typeface="-apple-system"/>
              </a:rPr>
              <a:t>Mindful Moments</a:t>
            </a:r>
          </a:p>
          <a:p>
            <a:pPr algn="l">
              <a:buFont typeface="Arial" panose="020B0604020202020204" pitchFamily="34" charset="0"/>
              <a:buChar char="•"/>
            </a:pPr>
            <a:r>
              <a:rPr lang="en-GB" sz="4000" b="1" i="0" dirty="0">
                <a:effectLst/>
                <a:latin typeface="-apple-system"/>
              </a:rPr>
              <a:t>During Daily Activities</a:t>
            </a:r>
            <a:r>
              <a:rPr lang="en-GB" sz="4000" b="0" i="0" dirty="0">
                <a:effectLst/>
                <a:latin typeface="-apple-system"/>
              </a:rPr>
              <a:t>: Recite the prayer during routine activities, like walking, commuting, or doing household chores, to keep your mind focused on spiritual matters.</a:t>
            </a:r>
          </a:p>
          <a:p>
            <a:pPr marL="0" indent="0" algn="l">
              <a:buNone/>
            </a:pPr>
            <a:r>
              <a:rPr lang="en-GB" sz="2600" b="0" i="0" dirty="0">
                <a:effectLst/>
                <a:latin typeface="-apple-system"/>
              </a:rPr>
              <a:t>By integrating the “Our Father” into various parts of your day, you can create a rhythm of prayer that helps you stay connected to your faith and the values it represents. </a:t>
            </a:r>
            <a:endParaRPr lang="en-GB" sz="2600" dirty="0"/>
          </a:p>
        </p:txBody>
      </p:sp>
    </p:spTree>
    <p:extLst>
      <p:ext uri="{BB962C8B-B14F-4D97-AF65-F5344CB8AC3E}">
        <p14:creationId xmlns:p14="http://schemas.microsoft.com/office/powerpoint/2010/main" val="12850489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C453-DB98-EE04-862A-1C7DAF2FDC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5516" y="10"/>
            <a:ext cx="11066119"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7F26D056-6C85-CA33-850C-189034BF7B1C}"/>
              </a:ext>
            </a:extLst>
          </p:cNvPr>
          <p:cNvSpPr>
            <a:spLocks noGrp="1"/>
          </p:cNvSpPr>
          <p:nvPr>
            <p:ph type="title"/>
          </p:nvPr>
        </p:nvSpPr>
        <p:spPr>
          <a:xfrm>
            <a:off x="709448" y="1913950"/>
            <a:ext cx="4204137" cy="1342754"/>
          </a:xfrm>
        </p:spPr>
        <p:txBody>
          <a:bodyPr>
            <a:normAutofit/>
          </a:bodyPr>
          <a:lstStyle/>
          <a:p>
            <a:pPr algn="ctr"/>
            <a:r>
              <a:rPr lang="en-US" sz="2800" b="1" dirty="0"/>
              <a:t>Why is there a Jubilee </a:t>
            </a:r>
            <a:br>
              <a:rPr lang="en-US" sz="2800" b="1" dirty="0"/>
            </a:br>
            <a:r>
              <a:rPr lang="en-US" sz="2800" b="1" dirty="0"/>
              <a:t>next year?</a:t>
            </a:r>
            <a:endParaRPr lang="en-GB" sz="2800" b="1" dirty="0"/>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23C55DF-ADAA-F3FE-F118-92AC206AF488}"/>
              </a:ext>
            </a:extLst>
          </p:cNvPr>
          <p:cNvSpPr>
            <a:spLocks noGrp="1"/>
          </p:cNvSpPr>
          <p:nvPr>
            <p:ph idx="1"/>
          </p:nvPr>
        </p:nvSpPr>
        <p:spPr>
          <a:xfrm>
            <a:off x="525516" y="3417573"/>
            <a:ext cx="4593021" cy="3338826"/>
          </a:xfrm>
        </p:spPr>
        <p:txBody>
          <a:bodyPr anchor="ctr">
            <a:normAutofit/>
          </a:bodyPr>
          <a:lstStyle/>
          <a:p>
            <a:pPr marL="0" indent="0">
              <a:buNone/>
            </a:pPr>
            <a:endParaRPr lang="en-US" sz="2400" dirty="0"/>
          </a:p>
          <a:p>
            <a:pPr marL="0" indent="0">
              <a:buNone/>
            </a:pPr>
            <a:endParaRPr lang="en-US" sz="2400" dirty="0"/>
          </a:p>
          <a:p>
            <a:pPr marL="0" indent="0">
              <a:buNone/>
            </a:pPr>
            <a:r>
              <a:rPr lang="en-US" sz="2400" dirty="0"/>
              <a:t>Watch this video to learn more about the jubilee tradition in the Roman Catholic Church</a:t>
            </a:r>
            <a:endParaRPr lang="en-US" sz="2400" b="0" i="0" dirty="0">
              <a:effectLst/>
              <a:latin typeface="Museo Sans Cyrl"/>
            </a:endParaRPr>
          </a:p>
          <a:p>
            <a:pPr marL="0" indent="0">
              <a:buNone/>
            </a:pPr>
            <a:endParaRPr lang="en-US" sz="2400" dirty="0"/>
          </a:p>
          <a:p>
            <a:pPr marL="0" indent="0">
              <a:buNone/>
            </a:pPr>
            <a:endParaRPr lang="en-US" sz="1800" dirty="0"/>
          </a:p>
          <a:p>
            <a:pPr marL="0" indent="0">
              <a:buNone/>
            </a:pPr>
            <a:endParaRPr lang="en-GB" sz="1800" dirty="0"/>
          </a:p>
        </p:txBody>
      </p:sp>
    </p:spTree>
    <p:extLst>
      <p:ext uri="{BB962C8B-B14F-4D97-AF65-F5344CB8AC3E}">
        <p14:creationId xmlns:p14="http://schemas.microsoft.com/office/powerpoint/2010/main" val="1977193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Jubilee Year 2025 || Pilgrims of Hope || All you need to know || RAHAI">
            <a:hlinkClick r:id="" action="ppaction://media"/>
            <a:extLst>
              <a:ext uri="{FF2B5EF4-FFF2-40B4-BE49-F238E27FC236}">
                <a16:creationId xmlns:a16="http://schemas.microsoft.com/office/drawing/2014/main" id="{A26DCB5A-FBC9-1938-A4E2-EFED224AF892}"/>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187998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ight Triangle 52">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37E9D4B-7BFA-4D10-B666-547BAC499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cross and a boat&#10;&#10;Description automatically generated">
            <a:extLst>
              <a:ext uri="{FF2B5EF4-FFF2-40B4-BE49-F238E27FC236}">
                <a16:creationId xmlns:a16="http://schemas.microsoft.com/office/drawing/2014/main" id="{00DD1E19-B7BD-8599-1777-F8AFD7A5CF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5692" y="918546"/>
            <a:ext cx="5359651" cy="4979334"/>
          </a:xfrm>
          <a:prstGeom prst="rect">
            <a:avLst/>
          </a:prstGeom>
        </p:spPr>
      </p:pic>
    </p:spTree>
    <p:extLst>
      <p:ext uri="{BB962C8B-B14F-4D97-AF65-F5344CB8AC3E}">
        <p14:creationId xmlns:p14="http://schemas.microsoft.com/office/powerpoint/2010/main" val="233921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A4A08-00AE-B26D-3406-73957878A14B}"/>
              </a:ext>
            </a:extLst>
          </p:cNvPr>
          <p:cNvSpPr>
            <a:spLocks noGrp="1"/>
          </p:cNvSpPr>
          <p:nvPr>
            <p:ph type="title"/>
          </p:nvPr>
        </p:nvSpPr>
        <p:spPr/>
        <p:txBody>
          <a:bodyPr/>
          <a:lstStyle/>
          <a:p>
            <a:pPr algn="ctr"/>
            <a:r>
              <a:rPr lang="en-US" b="1" dirty="0">
                <a:solidFill>
                  <a:schemeClr val="accent2">
                    <a:lumMod val="50000"/>
                  </a:schemeClr>
                </a:solidFill>
              </a:rPr>
              <a:t>Activity 1 – The Jubilee Year Logo</a:t>
            </a:r>
            <a:endParaRPr lang="en-GB" b="1" dirty="0">
              <a:solidFill>
                <a:schemeClr val="accent2">
                  <a:lumMod val="50000"/>
                </a:schemeClr>
              </a:solidFill>
            </a:endParaRPr>
          </a:p>
        </p:txBody>
      </p:sp>
      <p:sp>
        <p:nvSpPr>
          <p:cNvPr id="3" name="Content Placeholder 2">
            <a:extLst>
              <a:ext uri="{FF2B5EF4-FFF2-40B4-BE49-F238E27FC236}">
                <a16:creationId xmlns:a16="http://schemas.microsoft.com/office/drawing/2014/main" id="{E9C4E56D-4F20-16D8-1B94-B9113F1E1814}"/>
              </a:ext>
            </a:extLst>
          </p:cNvPr>
          <p:cNvSpPr>
            <a:spLocks noGrp="1"/>
          </p:cNvSpPr>
          <p:nvPr>
            <p:ph idx="1"/>
          </p:nvPr>
        </p:nvSpPr>
        <p:spPr>
          <a:xfrm>
            <a:off x="838200" y="1844675"/>
            <a:ext cx="10515600" cy="4351338"/>
          </a:xfrm>
        </p:spPr>
        <p:txBody>
          <a:bodyPr/>
          <a:lstStyle/>
          <a:p>
            <a:r>
              <a:rPr lang="en-US" dirty="0"/>
              <a:t>Look carefully at the Synod logo.</a:t>
            </a:r>
          </a:p>
          <a:p>
            <a:r>
              <a:rPr lang="en-US" dirty="0"/>
              <a:t>Write down all the things that you can see depicted in the logo</a:t>
            </a:r>
          </a:p>
          <a:p>
            <a:r>
              <a:rPr lang="en-US" dirty="0"/>
              <a:t>Share your list with your shoulder partner</a:t>
            </a:r>
          </a:p>
          <a:p>
            <a:r>
              <a:rPr lang="en-US" dirty="0"/>
              <a:t>Choose 5 images from your list – why do you think they have been included in the logo?</a:t>
            </a:r>
          </a:p>
          <a:p>
            <a:r>
              <a:rPr lang="en-US" dirty="0"/>
              <a:t>Share your thoughts with your shoulder partner</a:t>
            </a:r>
          </a:p>
          <a:p>
            <a:r>
              <a:rPr lang="en-US" dirty="0"/>
              <a:t>Have a class discussion about the logo – in what ways does this logo explain that we are Pilgrims of Hope?</a:t>
            </a:r>
          </a:p>
          <a:p>
            <a:endParaRPr lang="en-GB" dirty="0"/>
          </a:p>
        </p:txBody>
      </p:sp>
    </p:spTree>
    <p:extLst>
      <p:ext uri="{BB962C8B-B14F-4D97-AF65-F5344CB8AC3E}">
        <p14:creationId xmlns:p14="http://schemas.microsoft.com/office/powerpoint/2010/main" val="726208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logo with a cross and a boat&#10;&#10;Description automatically generated">
            <a:extLst>
              <a:ext uri="{FF2B5EF4-FFF2-40B4-BE49-F238E27FC236}">
                <a16:creationId xmlns:a16="http://schemas.microsoft.com/office/drawing/2014/main" id="{9CB3CDD3-44DA-538A-282F-E62DADD9CA72}"/>
              </a:ext>
            </a:extLst>
          </p:cNvPr>
          <p:cNvPicPr>
            <a:picLocks noChangeAspect="1"/>
          </p:cNvPicPr>
          <p:nvPr/>
        </p:nvPicPr>
        <p:blipFill>
          <a:blip r:embed="rId2">
            <a:extLst>
              <a:ext uri="{28A0092B-C50C-407E-A947-70E740481C1C}">
                <a14:useLocalDpi xmlns:a14="http://schemas.microsoft.com/office/drawing/2010/main" val="0"/>
              </a:ext>
            </a:extLst>
          </a:blip>
          <a:srcRect t="5944" b="8301"/>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265665D-5C42-6F39-03EF-9EEAEE22E237}"/>
              </a:ext>
            </a:extLst>
          </p:cNvPr>
          <p:cNvSpPr txBox="1"/>
          <p:nvPr/>
        </p:nvSpPr>
        <p:spPr>
          <a:xfrm>
            <a:off x="371094" y="2718054"/>
            <a:ext cx="3438906" cy="3207258"/>
          </a:xfrm>
          <a:prstGeom prst="rect">
            <a:avLst/>
          </a:prstGeom>
        </p:spPr>
        <p:txBody>
          <a:bodyPr vert="horz" lIns="91440" tIns="45720" rIns="91440" bIns="45720" rtlCol="0" anchor="t">
            <a:normAutofit/>
          </a:bodyPr>
          <a:lstStyle/>
          <a:p>
            <a:pPr>
              <a:lnSpc>
                <a:spcPct val="90000"/>
              </a:lnSpc>
              <a:spcAft>
                <a:spcPts val="600"/>
              </a:spcAft>
            </a:pPr>
            <a:r>
              <a:rPr lang="en-US" sz="1700" dirty="0"/>
              <a:t>Having watched the video:</a:t>
            </a:r>
          </a:p>
          <a:p>
            <a:pPr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r>
              <a:rPr lang="en-US" sz="1700" dirty="0"/>
              <a:t>What do you think the </a:t>
            </a:r>
            <a:r>
              <a:rPr lang="en-US" sz="1700" dirty="0" err="1"/>
              <a:t>colours</a:t>
            </a:r>
            <a:r>
              <a:rPr lang="en-US" sz="1700" dirty="0"/>
              <a:t> represents?</a:t>
            </a:r>
          </a:p>
          <a:p>
            <a:pPr marL="285750" indent="-228600">
              <a:lnSpc>
                <a:spcPct val="90000"/>
              </a:lnSpc>
              <a:spcAft>
                <a:spcPts val="600"/>
              </a:spcAft>
              <a:buFont typeface="Arial" panose="020B0604020202020204" pitchFamily="34" charset="0"/>
              <a:buChar char="•"/>
            </a:pPr>
            <a:r>
              <a:rPr lang="en-US" sz="1700" dirty="0"/>
              <a:t>Why is the Cross not straight?</a:t>
            </a:r>
          </a:p>
          <a:p>
            <a:pPr marL="285750" indent="-228600">
              <a:lnSpc>
                <a:spcPct val="90000"/>
              </a:lnSpc>
              <a:spcAft>
                <a:spcPts val="600"/>
              </a:spcAft>
              <a:buFont typeface="Arial" panose="020B0604020202020204" pitchFamily="34" charset="0"/>
              <a:buChar char="•"/>
            </a:pPr>
            <a:endParaRPr lang="en-US" sz="1700" dirty="0"/>
          </a:p>
          <a:p>
            <a:pPr marL="285750" indent="-228600">
              <a:lnSpc>
                <a:spcPct val="90000"/>
              </a:lnSpc>
              <a:spcAft>
                <a:spcPts val="600"/>
              </a:spcAft>
              <a:buFont typeface="Arial" panose="020B0604020202020204" pitchFamily="34" charset="0"/>
              <a:buChar char="•"/>
            </a:pPr>
            <a:r>
              <a:rPr lang="en-US" sz="1700" dirty="0"/>
              <a:t>Why is there an anchor at the bottom of the cross?</a:t>
            </a:r>
          </a:p>
        </p:txBody>
      </p:sp>
    </p:spTree>
    <p:extLst>
      <p:ext uri="{BB962C8B-B14F-4D97-AF65-F5344CB8AC3E}">
        <p14:creationId xmlns:p14="http://schemas.microsoft.com/office/powerpoint/2010/main" val="316196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Effect transition="in" filter="fade">
                                      <p:cBhvr>
                                        <p:cTn id="14" dur="1000"/>
                                        <p:tgtEl>
                                          <p:spTgt spid="2">
                                            <p:txEl>
                                              <p:pRg st="3" end="3"/>
                                            </p:txEl>
                                          </p:spTgt>
                                        </p:tgtEl>
                                      </p:cBhvr>
                                    </p:animEffect>
                                    <p:anim calcmode="lin" valueType="num">
                                      <p:cBhvr>
                                        <p:cTn id="1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 road, building&#10;&#10;Description automatically generated">
            <a:extLst>
              <a:ext uri="{FF2B5EF4-FFF2-40B4-BE49-F238E27FC236}">
                <a16:creationId xmlns:a16="http://schemas.microsoft.com/office/drawing/2014/main" id="{198FBCB1-0E58-969C-2626-0ABCE2D32FCC}"/>
              </a:ext>
            </a:extLst>
          </p:cNvPr>
          <p:cNvPicPr>
            <a:picLocks noChangeAspect="1"/>
          </p:cNvPicPr>
          <p:nvPr/>
        </p:nvPicPr>
        <p:blipFill rotWithShape="1">
          <a:blip r:embed="rId2">
            <a:extLst>
              <a:ext uri="{28A0092B-C50C-407E-A947-70E740481C1C}">
                <a14:useLocalDpi xmlns:a14="http://schemas.microsoft.com/office/drawing/2010/main" val="0"/>
              </a:ext>
            </a:extLst>
          </a:blip>
          <a:srcRect l="4855" r="1027" b="-1"/>
          <a:stretch/>
        </p:blipFill>
        <p:spPr>
          <a:xfrm>
            <a:off x="1" y="10"/>
            <a:ext cx="9669642" cy="6857990"/>
          </a:xfrm>
          <a:prstGeom prst="rect">
            <a:avLst/>
          </a:prstGeom>
        </p:spPr>
      </p:pic>
      <p:sp>
        <p:nvSpPr>
          <p:cNvPr id="19"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AB49B75-56C5-6FCE-95B5-D552E4AD6AB6}"/>
              </a:ext>
            </a:extLst>
          </p:cNvPr>
          <p:cNvSpPr txBox="1"/>
          <p:nvPr/>
        </p:nvSpPr>
        <p:spPr>
          <a:xfrm>
            <a:off x="7531609" y="1097280"/>
            <a:ext cx="4022215" cy="5079683"/>
          </a:xfrm>
          <a:prstGeom prst="rect">
            <a:avLst/>
          </a:prstGeom>
        </p:spPr>
        <p:txBody>
          <a:bodyPr vert="horz" lIns="91440" tIns="45720" rIns="91440" bIns="45720" rtlCol="0">
            <a:normAutofit/>
          </a:bodyPr>
          <a:lstStyle/>
          <a:p>
            <a:pPr>
              <a:lnSpc>
                <a:spcPct val="90000"/>
              </a:lnSpc>
              <a:spcAft>
                <a:spcPts val="600"/>
              </a:spcAft>
            </a:pPr>
            <a:r>
              <a:rPr lang="en-US" sz="2000" dirty="0"/>
              <a:t>We have been asked to focus on 4 Vatican documents to prepare for the Jubilee Year.</a:t>
            </a:r>
          </a:p>
          <a:p>
            <a:pPr>
              <a:lnSpc>
                <a:spcPct val="90000"/>
              </a:lnSpc>
              <a:spcAft>
                <a:spcPts val="600"/>
              </a:spcAft>
            </a:pPr>
            <a:endParaRPr lang="en-US" sz="2000" dirty="0"/>
          </a:p>
          <a:p>
            <a:pPr>
              <a:lnSpc>
                <a:spcPct val="90000"/>
              </a:lnSpc>
              <a:spcAft>
                <a:spcPts val="600"/>
              </a:spcAft>
            </a:pPr>
            <a:r>
              <a:rPr lang="en-US" sz="2000" dirty="0"/>
              <a:t>Watch this 12 minute video for a summary of the documents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254712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Four Documents of the Second Vatican Council || Jubilee Year of Hope || Hope Part 2 || Rahai">
            <a:hlinkClick r:id="" action="ppaction://media"/>
            <a:extLst>
              <a:ext uri="{FF2B5EF4-FFF2-40B4-BE49-F238E27FC236}">
                <a16:creationId xmlns:a16="http://schemas.microsoft.com/office/drawing/2014/main" id="{6AAA4F4F-59C9-111A-B689-34EEB7525B65}"/>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64170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35070</TotalTime>
  <Words>1649</Words>
  <Application>Microsoft Office PowerPoint</Application>
  <PresentationFormat>Widescreen</PresentationFormat>
  <Paragraphs>114</Paragraphs>
  <Slides>20</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-apple-system</vt:lpstr>
      <vt:lpstr>Arial</vt:lpstr>
      <vt:lpstr>Calibri</vt:lpstr>
      <vt:lpstr>Calibri Light</vt:lpstr>
      <vt:lpstr>Courier New</vt:lpstr>
      <vt:lpstr>Museo Sans Cyrl</vt:lpstr>
      <vt:lpstr>system-ui</vt:lpstr>
      <vt:lpstr>ui-sans-serif</vt:lpstr>
      <vt:lpstr>Wingdings</vt:lpstr>
      <vt:lpstr>Office Theme</vt:lpstr>
      <vt:lpstr>Catholic Education Week 2024</vt:lpstr>
      <vt:lpstr>What does the word ‘Pilgrim’ mean to you?</vt:lpstr>
      <vt:lpstr>Why is there a Jubilee  next year?</vt:lpstr>
      <vt:lpstr>PowerPoint Presentation</vt:lpstr>
      <vt:lpstr>PowerPoint Presentation</vt:lpstr>
      <vt:lpstr>Activity 1 – The Jubilee Year Logo</vt:lpstr>
      <vt:lpstr>PowerPoint Presentation</vt:lpstr>
      <vt:lpstr>PowerPoint Presentation</vt:lpstr>
      <vt:lpstr>PowerPoint Presentation</vt:lpstr>
      <vt:lpstr>Part 2: Scripture and our Pilgrim Journey </vt:lpstr>
      <vt:lpstr>Lectio Divina</vt:lpstr>
      <vt:lpstr>PowerPoint Presentation</vt:lpstr>
      <vt:lpstr>Lectio Divina: Gospel of Luke “Teach us to pray” </vt:lpstr>
      <vt:lpstr>Some background to this scripture passage:</vt:lpstr>
      <vt:lpstr>Key points:</vt:lpstr>
      <vt:lpstr>Questions for Prayerful Reflection</vt:lpstr>
      <vt:lpstr>Questions for Prayerful Reflection</vt:lpstr>
      <vt:lpstr>Part 3: Pilgrims of Hope: Daily Prayer</vt:lpstr>
      <vt:lpstr>Part 3: Communion, Participation, Mission</vt:lpstr>
      <vt:lpstr>Part 3: Communion, Participation, Mission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dc:title>
  <dc:creator>Margaret Barton</dc:creator>
  <cp:lastModifiedBy>Barbara Coupar</cp:lastModifiedBy>
  <cp:revision>12</cp:revision>
  <dcterms:created xsi:type="dcterms:W3CDTF">2022-07-19T07:49:10Z</dcterms:created>
  <dcterms:modified xsi:type="dcterms:W3CDTF">2024-10-15T09:07:30Z</dcterms:modified>
</cp:coreProperties>
</file>