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71" r:id="rId5"/>
    <p:sldId id="260" r:id="rId6"/>
    <p:sldId id="263" r:id="rId7"/>
    <p:sldId id="272" r:id="rId8"/>
    <p:sldId id="264" r:id="rId9"/>
    <p:sldId id="266" r:id="rId10"/>
    <p:sldId id="267" r:id="rId11"/>
    <p:sldId id="268" r:id="rId12"/>
    <p:sldId id="276" r:id="rId13"/>
    <p:sldId id="270" r:id="rId14"/>
    <p:sldId id="275" r:id="rId15"/>
    <p:sldId id="278" r:id="rId16"/>
    <p:sldId id="274" r:id="rId17"/>
    <p:sldId id="269"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F7A18-CBB4-4CC5-BB4C-2E58E4C001A6}" type="datetimeFigureOut">
              <a:rPr lang="en-GB" smtClean="0"/>
              <a:t>30/07/2024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634DE-B4B7-4CAB-A3E9-84B952C888F8}" type="slidenum">
              <a:rPr lang="en-GB" smtClean="0"/>
              <a:t>‹#›</a:t>
            </a:fld>
            <a:endParaRPr lang="en-GB"/>
          </a:p>
        </p:txBody>
      </p:sp>
    </p:spTree>
    <p:extLst>
      <p:ext uri="{BB962C8B-B14F-4D97-AF65-F5344CB8AC3E}">
        <p14:creationId xmlns:p14="http://schemas.microsoft.com/office/powerpoint/2010/main" val="167318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the Assembly saying the Catholic Education Week prayer together.</a:t>
            </a:r>
            <a:endParaRPr lang="en-GB" dirty="0"/>
          </a:p>
        </p:txBody>
      </p:sp>
      <p:sp>
        <p:nvSpPr>
          <p:cNvPr id="4" name="Slide Number Placeholder 3"/>
          <p:cNvSpPr>
            <a:spLocks noGrp="1"/>
          </p:cNvSpPr>
          <p:nvPr>
            <p:ph type="sldNum" sz="quarter" idx="5"/>
          </p:nvPr>
        </p:nvSpPr>
        <p:spPr/>
        <p:txBody>
          <a:bodyPr/>
          <a:lstStyle/>
          <a:p>
            <a:fld id="{452634DE-B4B7-4CAB-A3E9-84B952C888F8}" type="slidenum">
              <a:rPr lang="en-GB" smtClean="0"/>
              <a:t>2</a:t>
            </a:fld>
            <a:endParaRPr lang="en-GB"/>
          </a:p>
        </p:txBody>
      </p:sp>
    </p:spTree>
    <p:extLst>
      <p:ext uri="{BB962C8B-B14F-4D97-AF65-F5344CB8AC3E}">
        <p14:creationId xmlns:p14="http://schemas.microsoft.com/office/powerpoint/2010/main" val="3258723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2634DE-B4B7-4CAB-A3E9-84B952C888F8}" type="slidenum">
              <a:rPr lang="en-GB" smtClean="0"/>
              <a:t>14</a:t>
            </a:fld>
            <a:endParaRPr lang="en-GB"/>
          </a:p>
        </p:txBody>
      </p:sp>
    </p:spTree>
    <p:extLst>
      <p:ext uri="{BB962C8B-B14F-4D97-AF65-F5344CB8AC3E}">
        <p14:creationId xmlns:p14="http://schemas.microsoft.com/office/powerpoint/2010/main" val="1604991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 on these questions as you watch this clip – do small things with love and you can bring hope and make a difference to many people.</a:t>
            </a:r>
            <a:endParaRPr lang="en-GB" dirty="0"/>
          </a:p>
        </p:txBody>
      </p:sp>
      <p:sp>
        <p:nvSpPr>
          <p:cNvPr id="4" name="Slide Number Placeholder 3"/>
          <p:cNvSpPr>
            <a:spLocks noGrp="1"/>
          </p:cNvSpPr>
          <p:nvPr>
            <p:ph type="sldNum" sz="quarter" idx="5"/>
          </p:nvPr>
        </p:nvSpPr>
        <p:spPr/>
        <p:txBody>
          <a:bodyPr/>
          <a:lstStyle/>
          <a:p>
            <a:fld id="{452634DE-B4B7-4CAB-A3E9-84B952C888F8}" type="slidenum">
              <a:rPr lang="en-GB" smtClean="0"/>
              <a:t>15</a:t>
            </a:fld>
            <a:endParaRPr lang="en-GB"/>
          </a:p>
        </p:txBody>
      </p:sp>
    </p:spTree>
    <p:extLst>
      <p:ext uri="{BB962C8B-B14F-4D97-AF65-F5344CB8AC3E}">
        <p14:creationId xmlns:p14="http://schemas.microsoft.com/office/powerpoint/2010/main" val="2558873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you respond to the Summons of the Lord and bring hope to others?</a:t>
            </a:r>
            <a:endParaRPr lang="en-GB" dirty="0"/>
          </a:p>
        </p:txBody>
      </p:sp>
      <p:sp>
        <p:nvSpPr>
          <p:cNvPr id="4" name="Slide Number Placeholder 3"/>
          <p:cNvSpPr>
            <a:spLocks noGrp="1"/>
          </p:cNvSpPr>
          <p:nvPr>
            <p:ph type="sldNum" sz="quarter" idx="5"/>
          </p:nvPr>
        </p:nvSpPr>
        <p:spPr/>
        <p:txBody>
          <a:bodyPr/>
          <a:lstStyle/>
          <a:p>
            <a:fld id="{452634DE-B4B7-4CAB-A3E9-84B952C888F8}" type="slidenum">
              <a:rPr lang="en-GB" smtClean="0"/>
              <a:t>16</a:t>
            </a:fld>
            <a:endParaRPr lang="en-GB"/>
          </a:p>
        </p:txBody>
      </p:sp>
    </p:spTree>
    <p:extLst>
      <p:ext uri="{BB962C8B-B14F-4D97-AF65-F5344CB8AC3E}">
        <p14:creationId xmlns:p14="http://schemas.microsoft.com/office/powerpoint/2010/main" val="128112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the final prayer together.</a:t>
            </a:r>
            <a:endParaRPr lang="en-GB" dirty="0"/>
          </a:p>
        </p:txBody>
      </p:sp>
      <p:sp>
        <p:nvSpPr>
          <p:cNvPr id="4" name="Slide Number Placeholder 3"/>
          <p:cNvSpPr>
            <a:spLocks noGrp="1"/>
          </p:cNvSpPr>
          <p:nvPr>
            <p:ph type="sldNum" sz="quarter" idx="5"/>
          </p:nvPr>
        </p:nvSpPr>
        <p:spPr/>
        <p:txBody>
          <a:bodyPr/>
          <a:lstStyle/>
          <a:p>
            <a:fld id="{452634DE-B4B7-4CAB-A3E9-84B952C888F8}" type="slidenum">
              <a:rPr lang="en-GB" smtClean="0"/>
              <a:t>17</a:t>
            </a:fld>
            <a:endParaRPr lang="en-GB"/>
          </a:p>
        </p:txBody>
      </p:sp>
    </p:spTree>
    <p:extLst>
      <p:ext uri="{BB962C8B-B14F-4D97-AF65-F5344CB8AC3E}">
        <p14:creationId xmlns:p14="http://schemas.microsoft.com/office/powerpoint/2010/main" val="119951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clip. Then ask the students to reflect on what is meant by a Jubilee Year.</a:t>
            </a:r>
            <a:endParaRPr lang="en-GB" dirty="0"/>
          </a:p>
        </p:txBody>
      </p:sp>
      <p:sp>
        <p:nvSpPr>
          <p:cNvPr id="4" name="Slide Number Placeholder 3"/>
          <p:cNvSpPr>
            <a:spLocks noGrp="1"/>
          </p:cNvSpPr>
          <p:nvPr>
            <p:ph type="sldNum" sz="quarter" idx="5"/>
          </p:nvPr>
        </p:nvSpPr>
        <p:spPr/>
        <p:txBody>
          <a:bodyPr/>
          <a:lstStyle/>
          <a:p>
            <a:fld id="{452634DE-B4B7-4CAB-A3E9-84B952C888F8}" type="slidenum">
              <a:rPr lang="en-GB" smtClean="0"/>
              <a:t>4</a:t>
            </a:fld>
            <a:endParaRPr lang="en-GB"/>
          </a:p>
        </p:txBody>
      </p:sp>
    </p:spTree>
    <p:extLst>
      <p:ext uri="{BB962C8B-B14F-4D97-AF65-F5344CB8AC3E}">
        <p14:creationId xmlns:p14="http://schemas.microsoft.com/office/powerpoint/2010/main" val="106660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a few minutes for the students to reflect on the Jubilee logo. </a:t>
            </a:r>
            <a:endParaRPr lang="en-GB" dirty="0"/>
          </a:p>
        </p:txBody>
      </p:sp>
      <p:sp>
        <p:nvSpPr>
          <p:cNvPr id="4" name="Slide Number Placeholder 3"/>
          <p:cNvSpPr>
            <a:spLocks noGrp="1"/>
          </p:cNvSpPr>
          <p:nvPr>
            <p:ph type="sldNum" sz="quarter" idx="5"/>
          </p:nvPr>
        </p:nvSpPr>
        <p:spPr/>
        <p:txBody>
          <a:bodyPr/>
          <a:lstStyle/>
          <a:p>
            <a:fld id="{452634DE-B4B7-4CAB-A3E9-84B952C888F8}" type="slidenum">
              <a:rPr lang="en-GB" smtClean="0"/>
              <a:t>5</a:t>
            </a:fld>
            <a:endParaRPr lang="en-GB"/>
          </a:p>
        </p:txBody>
      </p:sp>
    </p:spTree>
    <p:extLst>
      <p:ext uri="{BB962C8B-B14F-4D97-AF65-F5344CB8AC3E}">
        <p14:creationId xmlns:p14="http://schemas.microsoft.com/office/powerpoint/2010/main" val="23078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 the logo:</a:t>
            </a:r>
          </a:p>
          <a:p>
            <a:pPr marL="228600" indent="-228600">
              <a:buAutoNum type="arabicPeriod"/>
            </a:pPr>
            <a:r>
              <a:rPr lang="en-US" dirty="0"/>
              <a:t>All humanity - </a:t>
            </a:r>
            <a:r>
              <a:rPr lang="en-US" b="0" i="0" dirty="0">
                <a:solidFill>
                  <a:srgbClr val="373737"/>
                </a:solidFill>
                <a:effectLst/>
                <a:highlight>
                  <a:srgbClr val="FFFFFF"/>
                </a:highlight>
                <a:latin typeface="Museo Sans Cyrl"/>
              </a:rPr>
              <a:t>The Logo shows four stylized figures to indicate all of humanity from the four corners of the earth. They each embrace one another, indicating the solidarity and fraternity that must unite peoples.</a:t>
            </a:r>
          </a:p>
          <a:p>
            <a:pPr marL="228600" indent="-228600">
              <a:buAutoNum type="arabicPeriod"/>
            </a:pPr>
            <a:r>
              <a:rPr lang="en-US" b="0" i="0" dirty="0">
                <a:solidFill>
                  <a:srgbClr val="373737"/>
                </a:solidFill>
                <a:effectLst/>
                <a:highlight>
                  <a:srgbClr val="FFFFFF"/>
                </a:highlight>
                <a:latin typeface="Museo Sans Cyrl"/>
              </a:rPr>
              <a:t>Holding the Cross - The first figure clings to the cross. </a:t>
            </a:r>
            <a:r>
              <a:rPr lang="en-US" b="0" i="0" dirty="0">
                <a:solidFill>
                  <a:srgbClr val="000000"/>
                </a:solidFill>
                <a:effectLst/>
                <a:highlight>
                  <a:srgbClr val="FFFFFF"/>
                </a:highlight>
                <a:latin typeface="Barlow" panose="00000500000000000000" pitchFamily="2" charset="0"/>
              </a:rPr>
              <a:t>It is not only the sign of the faith which this lead figure embraces, but also of hope, which can never be abandoned, because we are always in need of hope, especially in our moments of greatest need.</a:t>
            </a:r>
            <a:endParaRPr lang="en-US" b="0" i="0" dirty="0">
              <a:solidFill>
                <a:srgbClr val="373737"/>
              </a:solidFill>
              <a:effectLst/>
              <a:highlight>
                <a:srgbClr val="FFFFFF"/>
              </a:highlight>
              <a:latin typeface="Museo Sans Cyrl"/>
            </a:endParaRPr>
          </a:p>
          <a:p>
            <a:pPr marL="228600" indent="-228600">
              <a:buAutoNum type="arabicPeriod"/>
            </a:pPr>
            <a:r>
              <a:rPr lang="en-US" b="0" i="0" dirty="0">
                <a:solidFill>
                  <a:srgbClr val="373737"/>
                </a:solidFill>
                <a:effectLst/>
                <a:highlight>
                  <a:srgbClr val="FFFFFF"/>
                </a:highlight>
                <a:latin typeface="Museo Sans Cyrl"/>
              </a:rPr>
              <a:t>Choppy Waters - The underlying waves are choppy to indicate that the pilgrimage of life is not always lived on calm waters.</a:t>
            </a:r>
          </a:p>
          <a:p>
            <a:pPr marL="228600" indent="-228600">
              <a:buAutoNum type="arabicPeriod"/>
            </a:pPr>
            <a:r>
              <a:rPr lang="en-US" b="0" i="0" dirty="0">
                <a:solidFill>
                  <a:srgbClr val="373737"/>
                </a:solidFill>
                <a:effectLst/>
                <a:highlight>
                  <a:srgbClr val="FFFFFF"/>
                </a:highlight>
                <a:latin typeface="Museo Sans Cyrl"/>
              </a:rPr>
              <a:t>The Cross is an Anchor - Because often personal circumstances and world events call for a greater sense of hope, the lower part of the Cross is elongated turning into an anchor, which dominates the movement of the waves. Anchors often have been used as metaphors for hope.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The Cross – the reassurance of hope </a:t>
            </a:r>
            <a:r>
              <a:rPr lang="en-US" b="1" dirty="0"/>
              <a:t>- </a:t>
            </a:r>
            <a:r>
              <a:rPr lang="en-US" b="0" i="0" dirty="0">
                <a:solidFill>
                  <a:srgbClr val="373737"/>
                </a:solidFill>
                <a:effectLst/>
                <a:highlight>
                  <a:srgbClr val="FFFFFF"/>
                </a:highlight>
                <a:latin typeface="Museo Sans Cyrl"/>
              </a:rPr>
              <a:t>The Cross is not static, but dynamic, bending toward and meeting humanity as if not to leave it alone. The cross is offering the certainty of its presence and the reassurance of hope.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solidFill>
                  <a:srgbClr val="000000"/>
                </a:solidFill>
                <a:effectLst/>
                <a:highlight>
                  <a:srgbClr val="FFFFFF"/>
                </a:highlight>
                <a:latin typeface="Barlow" panose="00000500000000000000" pitchFamily="2" charset="0"/>
              </a:rPr>
              <a:t>At the bottom of the logo is the motto of the 2025 Jubilee Year: </a:t>
            </a:r>
            <a:r>
              <a:rPr lang="en-US" b="0" i="1" dirty="0">
                <a:solidFill>
                  <a:srgbClr val="000000"/>
                </a:solidFill>
                <a:effectLst/>
                <a:highlight>
                  <a:srgbClr val="FFFFFF"/>
                </a:highlight>
                <a:latin typeface="Barlow" panose="00000500000000000000" pitchFamily="2" charset="0"/>
              </a:rPr>
              <a:t>Peregrinantes in Spem </a:t>
            </a:r>
            <a:r>
              <a:rPr lang="en-US" b="0" i="0" dirty="0">
                <a:solidFill>
                  <a:srgbClr val="000000"/>
                </a:solidFill>
                <a:effectLst/>
                <a:highlight>
                  <a:srgbClr val="FFFFFF"/>
                </a:highlight>
                <a:latin typeface="Barlow" panose="00000500000000000000" pitchFamily="2" charset="0"/>
              </a:rPr>
              <a:t>(Pilgrims in hope), represented in green letters.</a:t>
            </a:r>
            <a:endParaRPr lang="en-US" b="0" i="0" dirty="0">
              <a:solidFill>
                <a:srgbClr val="373737"/>
              </a:solidFill>
              <a:effectLst/>
              <a:highlight>
                <a:srgbClr val="FFFFFF"/>
              </a:highlight>
              <a:latin typeface="Museo Sans Cyrl"/>
            </a:endParaRPr>
          </a:p>
          <a:p>
            <a:pPr marL="0" indent="0">
              <a:buNone/>
            </a:pPr>
            <a:endParaRPr lang="en-US" b="0" i="0" dirty="0">
              <a:solidFill>
                <a:srgbClr val="373737"/>
              </a:solidFill>
              <a:effectLst/>
              <a:highlight>
                <a:srgbClr val="FFFFFF"/>
              </a:highlight>
              <a:latin typeface="Museo Sans Cyrl"/>
            </a:endParaRPr>
          </a:p>
          <a:p>
            <a:pPr marL="0" indent="0">
              <a:buNone/>
            </a:pPr>
            <a:r>
              <a:rPr lang="en-US" b="0" i="0" dirty="0">
                <a:solidFill>
                  <a:srgbClr val="373737"/>
                </a:solidFill>
                <a:effectLst/>
                <a:highlight>
                  <a:srgbClr val="FFFFFF"/>
                </a:highlight>
                <a:latin typeface="Museo Sans Cyrl"/>
              </a:rPr>
              <a:t>Overall, the image shows how the pilgrim's journey is not individual, but rather communal, with the signs of a growing dynamism that moves more and more toward the Cross of hope.</a:t>
            </a:r>
          </a:p>
          <a:p>
            <a:pPr marL="0" indent="0">
              <a:buNone/>
            </a:pPr>
            <a:endParaRPr lang="en-US" b="0" i="0" dirty="0">
              <a:solidFill>
                <a:srgbClr val="373737"/>
              </a:solidFill>
              <a:effectLst/>
              <a:highlight>
                <a:srgbClr val="FFFFFF"/>
              </a:highlight>
              <a:latin typeface="Museo Sans Cyrl"/>
            </a:endParaRPr>
          </a:p>
          <a:p>
            <a:pPr marL="0" indent="0">
              <a:buNone/>
            </a:pPr>
            <a:r>
              <a:rPr lang="en-US" b="1" i="0" dirty="0">
                <a:solidFill>
                  <a:srgbClr val="373737"/>
                </a:solidFill>
                <a:effectLst/>
                <a:highlight>
                  <a:srgbClr val="FFFFFF"/>
                </a:highlight>
                <a:latin typeface="Museo Sans Cyrl"/>
              </a:rPr>
              <a:t>Ask the students to look again at the Logo and reflect on what it is saying about being a Pilgrim of Hope.</a:t>
            </a:r>
          </a:p>
          <a:p>
            <a:pPr marL="228600" indent="-228600">
              <a:buAutoNum type="arabicPeriod"/>
            </a:pPr>
            <a:endParaRPr lang="en-US" b="0" i="0" dirty="0">
              <a:solidFill>
                <a:srgbClr val="373737"/>
              </a:solidFill>
              <a:effectLst/>
              <a:highlight>
                <a:srgbClr val="FFFFFF"/>
              </a:highlight>
              <a:latin typeface="Museo Sans Cyrl"/>
            </a:endParaRP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452634DE-B4B7-4CAB-A3E9-84B952C888F8}" type="slidenum">
              <a:rPr lang="en-GB" smtClean="0"/>
              <a:t>6</a:t>
            </a:fld>
            <a:endParaRPr lang="en-GB"/>
          </a:p>
        </p:txBody>
      </p:sp>
    </p:spTree>
    <p:extLst>
      <p:ext uri="{BB962C8B-B14F-4D97-AF65-F5344CB8AC3E}">
        <p14:creationId xmlns:p14="http://schemas.microsoft.com/office/powerpoint/2010/main" val="294768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definition of hope taken from a dictionary.  Does this reflect what the Jubilee logo is trying to tell us about hope?  No.  While this is very positive about hope, it is a definition which does not reflect the richness and spiritual dimension of life as a Pilgrim of Hope.</a:t>
            </a:r>
            <a:endParaRPr lang="en-GB" dirty="0"/>
          </a:p>
        </p:txBody>
      </p:sp>
      <p:sp>
        <p:nvSpPr>
          <p:cNvPr id="4" name="Slide Number Placeholder 3"/>
          <p:cNvSpPr>
            <a:spLocks noGrp="1"/>
          </p:cNvSpPr>
          <p:nvPr>
            <p:ph type="sldNum" sz="quarter" idx="5"/>
          </p:nvPr>
        </p:nvSpPr>
        <p:spPr/>
        <p:txBody>
          <a:bodyPr/>
          <a:lstStyle/>
          <a:p>
            <a:fld id="{452634DE-B4B7-4CAB-A3E9-84B952C888F8}" type="slidenum">
              <a:rPr lang="en-GB" smtClean="0"/>
              <a:t>7</a:t>
            </a:fld>
            <a:endParaRPr lang="en-GB"/>
          </a:p>
        </p:txBody>
      </p:sp>
    </p:spTree>
    <p:extLst>
      <p:ext uri="{BB962C8B-B14F-4D97-AF65-F5344CB8AC3E}">
        <p14:creationId xmlns:p14="http://schemas.microsoft.com/office/powerpoint/2010/main" val="3759717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reading to ‘…promises will come true.’ : Read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hope in God does not necessarily mean that our current circumstances will immediately change, but that </a:t>
            </a:r>
            <a:r>
              <a:rPr lang="en-US" b="1" dirty="0"/>
              <a:t>God will support us throughout them </a:t>
            </a:r>
            <a:r>
              <a:rPr lang="en-US" dirty="0"/>
              <a:t>and that we will one day experience eternal happiness.  </a:t>
            </a:r>
          </a:p>
          <a:p>
            <a:endParaRPr lang="en-US" dirty="0"/>
          </a:p>
          <a:p>
            <a:r>
              <a:rPr lang="en-US" dirty="0"/>
              <a:t>Then display ‘Hope =…’</a:t>
            </a:r>
            <a:endParaRPr lang="en-GB" dirty="0"/>
          </a:p>
        </p:txBody>
      </p:sp>
      <p:sp>
        <p:nvSpPr>
          <p:cNvPr id="4" name="Slide Number Placeholder 3"/>
          <p:cNvSpPr>
            <a:spLocks noGrp="1"/>
          </p:cNvSpPr>
          <p:nvPr>
            <p:ph type="sldNum" sz="quarter" idx="5"/>
          </p:nvPr>
        </p:nvSpPr>
        <p:spPr/>
        <p:txBody>
          <a:bodyPr/>
          <a:lstStyle/>
          <a:p>
            <a:fld id="{452634DE-B4B7-4CAB-A3E9-84B952C888F8}" type="slidenum">
              <a:rPr lang="en-GB" smtClean="0"/>
              <a:t>8</a:t>
            </a:fld>
            <a:endParaRPr lang="en-GB"/>
          </a:p>
        </p:txBody>
      </p:sp>
    </p:spTree>
    <p:extLst>
      <p:ext uri="{BB962C8B-B14F-4D97-AF65-F5344CB8AC3E}">
        <p14:creationId xmlns:p14="http://schemas.microsoft.com/office/powerpoint/2010/main" val="172565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 on these statements about hope – what are they saying about the importance of hope?</a:t>
            </a:r>
            <a:endParaRPr lang="en-GB" dirty="0"/>
          </a:p>
        </p:txBody>
      </p:sp>
      <p:sp>
        <p:nvSpPr>
          <p:cNvPr id="4" name="Slide Number Placeholder 3"/>
          <p:cNvSpPr>
            <a:spLocks noGrp="1"/>
          </p:cNvSpPr>
          <p:nvPr>
            <p:ph type="sldNum" sz="quarter" idx="5"/>
          </p:nvPr>
        </p:nvSpPr>
        <p:spPr/>
        <p:txBody>
          <a:bodyPr/>
          <a:lstStyle/>
          <a:p>
            <a:fld id="{452634DE-B4B7-4CAB-A3E9-84B952C888F8}" type="slidenum">
              <a:rPr lang="en-GB" smtClean="0"/>
              <a:t>9</a:t>
            </a:fld>
            <a:endParaRPr lang="en-GB"/>
          </a:p>
        </p:txBody>
      </p:sp>
    </p:spTree>
    <p:extLst>
      <p:ext uri="{BB962C8B-B14F-4D97-AF65-F5344CB8AC3E}">
        <p14:creationId xmlns:p14="http://schemas.microsoft.com/office/powerpoint/2010/main" val="42359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2634DE-B4B7-4CAB-A3E9-84B952C888F8}" type="slidenum">
              <a:rPr lang="en-GB" smtClean="0"/>
              <a:t>11</a:t>
            </a:fld>
            <a:endParaRPr lang="en-GB"/>
          </a:p>
        </p:txBody>
      </p:sp>
    </p:spTree>
    <p:extLst>
      <p:ext uri="{BB962C8B-B14F-4D97-AF65-F5344CB8AC3E}">
        <p14:creationId xmlns:p14="http://schemas.microsoft.com/office/powerpoint/2010/main" val="2126518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statements.  Let the students read them again.</a:t>
            </a:r>
          </a:p>
          <a:p>
            <a:r>
              <a:rPr lang="en-US" dirty="0"/>
              <a:t>Let them reflect on the question, ‘How can you be a Pilgrim of Hope’? </a:t>
            </a:r>
            <a:endParaRPr lang="en-GB" dirty="0"/>
          </a:p>
        </p:txBody>
      </p:sp>
      <p:sp>
        <p:nvSpPr>
          <p:cNvPr id="4" name="Slide Number Placeholder 3"/>
          <p:cNvSpPr>
            <a:spLocks noGrp="1"/>
          </p:cNvSpPr>
          <p:nvPr>
            <p:ph type="sldNum" sz="quarter" idx="5"/>
          </p:nvPr>
        </p:nvSpPr>
        <p:spPr/>
        <p:txBody>
          <a:bodyPr/>
          <a:lstStyle/>
          <a:p>
            <a:fld id="{452634DE-B4B7-4CAB-A3E9-84B952C888F8}" type="slidenum">
              <a:rPr lang="en-GB" smtClean="0"/>
              <a:t>13</a:t>
            </a:fld>
            <a:endParaRPr lang="en-GB"/>
          </a:p>
        </p:txBody>
      </p:sp>
    </p:spTree>
    <p:extLst>
      <p:ext uri="{BB962C8B-B14F-4D97-AF65-F5344CB8AC3E}">
        <p14:creationId xmlns:p14="http://schemas.microsoft.com/office/powerpoint/2010/main" val="404420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5B7B-8B4B-E97F-FE0D-BCB9A4C8D6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1F3EEA-AF8C-423A-78AA-8061C5FFF9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54E6AB-EBBC-5AE1-3CBF-2B1BEE6C5BAF}"/>
              </a:ext>
            </a:extLst>
          </p:cNvPr>
          <p:cNvSpPr>
            <a:spLocks noGrp="1"/>
          </p:cNvSpPr>
          <p:nvPr>
            <p:ph type="dt" sz="half" idx="10"/>
          </p:nvPr>
        </p:nvSpPr>
        <p:spPr/>
        <p:txBody>
          <a:bodyPr/>
          <a:lstStyle/>
          <a:p>
            <a:fld id="{041CFF31-451B-4B0F-9943-5440643C43EA}" type="datetimeFigureOut">
              <a:rPr lang="en-GB" smtClean="0"/>
              <a:t>30/07/2024</a:t>
            </a:fld>
            <a:endParaRPr lang="en-GB"/>
          </a:p>
        </p:txBody>
      </p:sp>
      <p:sp>
        <p:nvSpPr>
          <p:cNvPr id="5" name="Footer Placeholder 4">
            <a:extLst>
              <a:ext uri="{FF2B5EF4-FFF2-40B4-BE49-F238E27FC236}">
                <a16:creationId xmlns:a16="http://schemas.microsoft.com/office/drawing/2014/main" id="{86007B33-A575-9A88-6410-135DF25118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38568-F6B1-2DDF-3F3E-59FF167F3496}"/>
              </a:ext>
            </a:extLst>
          </p:cNvPr>
          <p:cNvSpPr>
            <a:spLocks noGrp="1"/>
          </p:cNvSpPr>
          <p:nvPr>
            <p:ph type="sldNum" sz="quarter" idx="12"/>
          </p:nvPr>
        </p:nvSpPr>
        <p:spPr/>
        <p:txBody>
          <a:bodyPr/>
          <a:lstStyle/>
          <a:p>
            <a:fld id="{4762DD50-5FB2-46B8-9AB8-B8878565BB39}" type="slidenum">
              <a:rPr lang="en-GB" smtClean="0"/>
              <a:t>‹#›</a:t>
            </a:fld>
            <a:endParaRPr lang="en-GB"/>
          </a:p>
        </p:txBody>
      </p:sp>
    </p:spTree>
    <p:extLst>
      <p:ext uri="{BB962C8B-B14F-4D97-AF65-F5344CB8AC3E}">
        <p14:creationId xmlns:p14="http://schemas.microsoft.com/office/powerpoint/2010/main" val="3681175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DCF35-0358-8F9A-207F-7F412AB865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385F72-44D5-1636-71A6-905C6B0AE8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328454-DA4E-E01E-FDA8-2C4686483F81}"/>
              </a:ext>
            </a:extLst>
          </p:cNvPr>
          <p:cNvSpPr>
            <a:spLocks noGrp="1"/>
          </p:cNvSpPr>
          <p:nvPr>
            <p:ph type="dt" sz="half" idx="10"/>
          </p:nvPr>
        </p:nvSpPr>
        <p:spPr/>
        <p:txBody>
          <a:bodyPr/>
          <a:lstStyle/>
          <a:p>
            <a:fld id="{041CFF31-451B-4B0F-9943-5440643C43EA}" type="datetimeFigureOut">
              <a:rPr lang="en-GB" smtClean="0"/>
              <a:t>30/07/2024</a:t>
            </a:fld>
            <a:endParaRPr lang="en-GB"/>
          </a:p>
        </p:txBody>
      </p:sp>
      <p:sp>
        <p:nvSpPr>
          <p:cNvPr id="5" name="Footer Placeholder 4">
            <a:extLst>
              <a:ext uri="{FF2B5EF4-FFF2-40B4-BE49-F238E27FC236}">
                <a16:creationId xmlns:a16="http://schemas.microsoft.com/office/drawing/2014/main" id="{A648A3B8-EFA7-0F99-395D-D78738A9E9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0D31B8-BF89-98BC-3DA6-2876325AC69C}"/>
              </a:ext>
            </a:extLst>
          </p:cNvPr>
          <p:cNvSpPr>
            <a:spLocks noGrp="1"/>
          </p:cNvSpPr>
          <p:nvPr>
            <p:ph type="sldNum" sz="quarter" idx="12"/>
          </p:nvPr>
        </p:nvSpPr>
        <p:spPr/>
        <p:txBody>
          <a:bodyPr/>
          <a:lstStyle/>
          <a:p>
            <a:fld id="{4762DD50-5FB2-46B8-9AB8-B8878565BB39}" type="slidenum">
              <a:rPr lang="en-GB" smtClean="0"/>
              <a:t>‹#›</a:t>
            </a:fld>
            <a:endParaRPr lang="en-GB"/>
          </a:p>
        </p:txBody>
      </p:sp>
    </p:spTree>
    <p:extLst>
      <p:ext uri="{BB962C8B-B14F-4D97-AF65-F5344CB8AC3E}">
        <p14:creationId xmlns:p14="http://schemas.microsoft.com/office/powerpoint/2010/main" val="133123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4134D-7DE5-B1F2-4B22-8C3D2FE1DD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3F5164-BE45-9A9C-FEC6-0C7B6E4AD2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BCB674-E8C1-E779-E638-31FFE468AEEF}"/>
              </a:ext>
            </a:extLst>
          </p:cNvPr>
          <p:cNvSpPr>
            <a:spLocks noGrp="1"/>
          </p:cNvSpPr>
          <p:nvPr>
            <p:ph type="dt" sz="half" idx="10"/>
          </p:nvPr>
        </p:nvSpPr>
        <p:spPr/>
        <p:txBody>
          <a:bodyPr/>
          <a:lstStyle/>
          <a:p>
            <a:fld id="{041CFF31-451B-4B0F-9943-5440643C43EA}" type="datetimeFigureOut">
              <a:rPr lang="en-GB" smtClean="0"/>
              <a:t>30/07/2024</a:t>
            </a:fld>
            <a:endParaRPr lang="en-GB"/>
          </a:p>
        </p:txBody>
      </p:sp>
      <p:sp>
        <p:nvSpPr>
          <p:cNvPr id="5" name="Footer Placeholder 4">
            <a:extLst>
              <a:ext uri="{FF2B5EF4-FFF2-40B4-BE49-F238E27FC236}">
                <a16:creationId xmlns:a16="http://schemas.microsoft.com/office/drawing/2014/main" id="{921E9461-8E2E-0093-601B-D0FAEE162C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7260A8-2C75-AA88-6E95-5A4DEBD0EB2A}"/>
              </a:ext>
            </a:extLst>
          </p:cNvPr>
          <p:cNvSpPr>
            <a:spLocks noGrp="1"/>
          </p:cNvSpPr>
          <p:nvPr>
            <p:ph type="sldNum" sz="quarter" idx="12"/>
          </p:nvPr>
        </p:nvSpPr>
        <p:spPr/>
        <p:txBody>
          <a:bodyPr/>
          <a:lstStyle/>
          <a:p>
            <a:fld id="{4762DD50-5FB2-46B8-9AB8-B8878565BB39}" type="slidenum">
              <a:rPr lang="en-GB" smtClean="0"/>
              <a:t>‹#›</a:t>
            </a:fld>
            <a:endParaRPr lang="en-GB"/>
          </a:p>
        </p:txBody>
      </p:sp>
    </p:spTree>
    <p:extLst>
      <p:ext uri="{BB962C8B-B14F-4D97-AF65-F5344CB8AC3E}">
        <p14:creationId xmlns:p14="http://schemas.microsoft.com/office/powerpoint/2010/main" val="378172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FDD7-7CF0-4AD7-302E-FC3396F952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E8E1BD-8D54-5667-A98E-E3E984D068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646A7A-B5D2-0424-4610-7E08114FD18D}"/>
              </a:ext>
            </a:extLst>
          </p:cNvPr>
          <p:cNvSpPr>
            <a:spLocks noGrp="1"/>
          </p:cNvSpPr>
          <p:nvPr>
            <p:ph type="dt" sz="half" idx="10"/>
          </p:nvPr>
        </p:nvSpPr>
        <p:spPr/>
        <p:txBody>
          <a:bodyPr/>
          <a:lstStyle/>
          <a:p>
            <a:fld id="{041CFF31-451B-4B0F-9943-5440643C43EA}" type="datetimeFigureOut">
              <a:rPr lang="en-GB" smtClean="0"/>
              <a:t>30/07/2024</a:t>
            </a:fld>
            <a:endParaRPr lang="en-GB"/>
          </a:p>
        </p:txBody>
      </p:sp>
      <p:sp>
        <p:nvSpPr>
          <p:cNvPr id="5" name="Footer Placeholder 4">
            <a:extLst>
              <a:ext uri="{FF2B5EF4-FFF2-40B4-BE49-F238E27FC236}">
                <a16:creationId xmlns:a16="http://schemas.microsoft.com/office/drawing/2014/main" id="{5312A5EE-FD7D-3FF2-2439-9A66A569CB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399235-328A-2321-019E-D5FCF11861C3}"/>
              </a:ext>
            </a:extLst>
          </p:cNvPr>
          <p:cNvSpPr>
            <a:spLocks noGrp="1"/>
          </p:cNvSpPr>
          <p:nvPr>
            <p:ph type="sldNum" sz="quarter" idx="12"/>
          </p:nvPr>
        </p:nvSpPr>
        <p:spPr/>
        <p:txBody>
          <a:bodyPr/>
          <a:lstStyle/>
          <a:p>
            <a:fld id="{4762DD50-5FB2-46B8-9AB8-B8878565BB39}" type="slidenum">
              <a:rPr lang="en-GB" smtClean="0"/>
              <a:t>‹#›</a:t>
            </a:fld>
            <a:endParaRPr lang="en-GB"/>
          </a:p>
        </p:txBody>
      </p:sp>
    </p:spTree>
    <p:extLst>
      <p:ext uri="{BB962C8B-B14F-4D97-AF65-F5344CB8AC3E}">
        <p14:creationId xmlns:p14="http://schemas.microsoft.com/office/powerpoint/2010/main" val="398297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96E27-6E7D-60F8-B6C5-88221026E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42DB4C-7745-06AB-01B7-DA14E66E50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A3C072-34AF-839C-9BBD-1999F7138EBB}"/>
              </a:ext>
            </a:extLst>
          </p:cNvPr>
          <p:cNvSpPr>
            <a:spLocks noGrp="1"/>
          </p:cNvSpPr>
          <p:nvPr>
            <p:ph type="dt" sz="half" idx="10"/>
          </p:nvPr>
        </p:nvSpPr>
        <p:spPr/>
        <p:txBody>
          <a:bodyPr/>
          <a:lstStyle/>
          <a:p>
            <a:fld id="{041CFF31-451B-4B0F-9943-5440643C43EA}" type="datetimeFigureOut">
              <a:rPr lang="en-GB" smtClean="0"/>
              <a:t>30/07/2024</a:t>
            </a:fld>
            <a:endParaRPr lang="en-GB"/>
          </a:p>
        </p:txBody>
      </p:sp>
      <p:sp>
        <p:nvSpPr>
          <p:cNvPr id="5" name="Footer Placeholder 4">
            <a:extLst>
              <a:ext uri="{FF2B5EF4-FFF2-40B4-BE49-F238E27FC236}">
                <a16:creationId xmlns:a16="http://schemas.microsoft.com/office/drawing/2014/main" id="{22D938D7-00FB-4FA8-C289-D3C3411460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991EE8-E226-6699-63B7-2A4341E730D2}"/>
              </a:ext>
            </a:extLst>
          </p:cNvPr>
          <p:cNvSpPr>
            <a:spLocks noGrp="1"/>
          </p:cNvSpPr>
          <p:nvPr>
            <p:ph type="sldNum" sz="quarter" idx="12"/>
          </p:nvPr>
        </p:nvSpPr>
        <p:spPr/>
        <p:txBody>
          <a:bodyPr/>
          <a:lstStyle/>
          <a:p>
            <a:fld id="{4762DD50-5FB2-46B8-9AB8-B8878565BB39}" type="slidenum">
              <a:rPr lang="en-GB" smtClean="0"/>
              <a:t>‹#›</a:t>
            </a:fld>
            <a:endParaRPr lang="en-GB"/>
          </a:p>
        </p:txBody>
      </p:sp>
    </p:spTree>
    <p:extLst>
      <p:ext uri="{BB962C8B-B14F-4D97-AF65-F5344CB8AC3E}">
        <p14:creationId xmlns:p14="http://schemas.microsoft.com/office/powerpoint/2010/main" val="101585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D785-43B8-2F92-D872-A95966D54B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A6DCBC-0902-61C8-456B-D01B3DE889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B5A9F0-3F0E-724E-59CF-9B691C6CD3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D63A75-31F7-6C2B-B858-82DBC7F2B43A}"/>
              </a:ext>
            </a:extLst>
          </p:cNvPr>
          <p:cNvSpPr>
            <a:spLocks noGrp="1"/>
          </p:cNvSpPr>
          <p:nvPr>
            <p:ph type="dt" sz="half" idx="10"/>
          </p:nvPr>
        </p:nvSpPr>
        <p:spPr/>
        <p:txBody>
          <a:bodyPr/>
          <a:lstStyle/>
          <a:p>
            <a:fld id="{041CFF31-451B-4B0F-9943-5440643C43EA}" type="datetimeFigureOut">
              <a:rPr lang="en-GB" smtClean="0"/>
              <a:t>30/07/2024</a:t>
            </a:fld>
            <a:endParaRPr lang="en-GB"/>
          </a:p>
        </p:txBody>
      </p:sp>
      <p:sp>
        <p:nvSpPr>
          <p:cNvPr id="6" name="Footer Placeholder 5">
            <a:extLst>
              <a:ext uri="{FF2B5EF4-FFF2-40B4-BE49-F238E27FC236}">
                <a16:creationId xmlns:a16="http://schemas.microsoft.com/office/drawing/2014/main" id="{2BCCA7CB-209E-7E1D-944B-65C2DD434E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F1448A-03A9-947F-B0A5-2FF26D2A408F}"/>
              </a:ext>
            </a:extLst>
          </p:cNvPr>
          <p:cNvSpPr>
            <a:spLocks noGrp="1"/>
          </p:cNvSpPr>
          <p:nvPr>
            <p:ph type="sldNum" sz="quarter" idx="12"/>
          </p:nvPr>
        </p:nvSpPr>
        <p:spPr/>
        <p:txBody>
          <a:bodyPr/>
          <a:lstStyle/>
          <a:p>
            <a:fld id="{4762DD50-5FB2-46B8-9AB8-B8878565BB39}" type="slidenum">
              <a:rPr lang="en-GB" smtClean="0"/>
              <a:t>‹#›</a:t>
            </a:fld>
            <a:endParaRPr lang="en-GB"/>
          </a:p>
        </p:txBody>
      </p:sp>
    </p:spTree>
    <p:extLst>
      <p:ext uri="{BB962C8B-B14F-4D97-AF65-F5344CB8AC3E}">
        <p14:creationId xmlns:p14="http://schemas.microsoft.com/office/powerpoint/2010/main" val="233037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6BAA6-289E-930E-DEDE-A675EEB41D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12EAA5-D1F3-78AA-DFE9-FB54880CCB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6AFD8-E306-3FAB-1117-4CA6E23EF7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3A219D-8DBC-563D-A173-B7DF4F90E2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7BEA29-D256-254A-2B5A-D0EB3EDBEB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CD31B2-BC19-1A71-4DEB-964196FD9E87}"/>
              </a:ext>
            </a:extLst>
          </p:cNvPr>
          <p:cNvSpPr>
            <a:spLocks noGrp="1"/>
          </p:cNvSpPr>
          <p:nvPr>
            <p:ph type="dt" sz="half" idx="10"/>
          </p:nvPr>
        </p:nvSpPr>
        <p:spPr/>
        <p:txBody>
          <a:bodyPr/>
          <a:lstStyle/>
          <a:p>
            <a:fld id="{041CFF31-451B-4B0F-9943-5440643C43EA}" type="datetimeFigureOut">
              <a:rPr lang="en-GB" smtClean="0"/>
              <a:t>30/07/2024</a:t>
            </a:fld>
            <a:endParaRPr lang="en-GB"/>
          </a:p>
        </p:txBody>
      </p:sp>
      <p:sp>
        <p:nvSpPr>
          <p:cNvPr id="8" name="Footer Placeholder 7">
            <a:extLst>
              <a:ext uri="{FF2B5EF4-FFF2-40B4-BE49-F238E27FC236}">
                <a16:creationId xmlns:a16="http://schemas.microsoft.com/office/drawing/2014/main" id="{C582B042-A5F3-5BA5-9453-930850AF8A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D94E92-9308-A3B5-A67D-A466CD759044}"/>
              </a:ext>
            </a:extLst>
          </p:cNvPr>
          <p:cNvSpPr>
            <a:spLocks noGrp="1"/>
          </p:cNvSpPr>
          <p:nvPr>
            <p:ph type="sldNum" sz="quarter" idx="12"/>
          </p:nvPr>
        </p:nvSpPr>
        <p:spPr/>
        <p:txBody>
          <a:bodyPr/>
          <a:lstStyle/>
          <a:p>
            <a:fld id="{4762DD50-5FB2-46B8-9AB8-B8878565BB39}" type="slidenum">
              <a:rPr lang="en-GB" smtClean="0"/>
              <a:t>‹#›</a:t>
            </a:fld>
            <a:endParaRPr lang="en-GB"/>
          </a:p>
        </p:txBody>
      </p:sp>
    </p:spTree>
    <p:extLst>
      <p:ext uri="{BB962C8B-B14F-4D97-AF65-F5344CB8AC3E}">
        <p14:creationId xmlns:p14="http://schemas.microsoft.com/office/powerpoint/2010/main" val="152387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B9F06-1FDD-1988-304C-24EAF7F7F0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FB16D7-796E-9BA3-2540-FAA20B3E81A0}"/>
              </a:ext>
            </a:extLst>
          </p:cNvPr>
          <p:cNvSpPr>
            <a:spLocks noGrp="1"/>
          </p:cNvSpPr>
          <p:nvPr>
            <p:ph type="dt" sz="half" idx="10"/>
          </p:nvPr>
        </p:nvSpPr>
        <p:spPr/>
        <p:txBody>
          <a:bodyPr/>
          <a:lstStyle/>
          <a:p>
            <a:fld id="{041CFF31-451B-4B0F-9943-5440643C43EA}" type="datetimeFigureOut">
              <a:rPr lang="en-GB" smtClean="0"/>
              <a:t>30/07/2024</a:t>
            </a:fld>
            <a:endParaRPr lang="en-GB"/>
          </a:p>
        </p:txBody>
      </p:sp>
      <p:sp>
        <p:nvSpPr>
          <p:cNvPr id="4" name="Footer Placeholder 3">
            <a:extLst>
              <a:ext uri="{FF2B5EF4-FFF2-40B4-BE49-F238E27FC236}">
                <a16:creationId xmlns:a16="http://schemas.microsoft.com/office/drawing/2014/main" id="{E92BAF9C-7100-72DD-B1A3-7A8EA7D927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EE8030-CC5D-9BCA-1A5B-384DCCB4CD51}"/>
              </a:ext>
            </a:extLst>
          </p:cNvPr>
          <p:cNvSpPr>
            <a:spLocks noGrp="1"/>
          </p:cNvSpPr>
          <p:nvPr>
            <p:ph type="sldNum" sz="quarter" idx="12"/>
          </p:nvPr>
        </p:nvSpPr>
        <p:spPr/>
        <p:txBody>
          <a:bodyPr/>
          <a:lstStyle/>
          <a:p>
            <a:fld id="{4762DD50-5FB2-46B8-9AB8-B8878565BB39}" type="slidenum">
              <a:rPr lang="en-GB" smtClean="0"/>
              <a:t>‹#›</a:t>
            </a:fld>
            <a:endParaRPr lang="en-GB"/>
          </a:p>
        </p:txBody>
      </p:sp>
    </p:spTree>
    <p:extLst>
      <p:ext uri="{BB962C8B-B14F-4D97-AF65-F5344CB8AC3E}">
        <p14:creationId xmlns:p14="http://schemas.microsoft.com/office/powerpoint/2010/main" val="17598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3933E-40A1-1EBD-2AED-C27C48A80146}"/>
              </a:ext>
            </a:extLst>
          </p:cNvPr>
          <p:cNvSpPr>
            <a:spLocks noGrp="1"/>
          </p:cNvSpPr>
          <p:nvPr>
            <p:ph type="dt" sz="half" idx="10"/>
          </p:nvPr>
        </p:nvSpPr>
        <p:spPr/>
        <p:txBody>
          <a:bodyPr/>
          <a:lstStyle/>
          <a:p>
            <a:fld id="{041CFF31-451B-4B0F-9943-5440643C43EA}" type="datetimeFigureOut">
              <a:rPr lang="en-GB" smtClean="0"/>
              <a:t>30/07/2024</a:t>
            </a:fld>
            <a:endParaRPr lang="en-GB"/>
          </a:p>
        </p:txBody>
      </p:sp>
      <p:sp>
        <p:nvSpPr>
          <p:cNvPr id="3" name="Footer Placeholder 2">
            <a:extLst>
              <a:ext uri="{FF2B5EF4-FFF2-40B4-BE49-F238E27FC236}">
                <a16:creationId xmlns:a16="http://schemas.microsoft.com/office/drawing/2014/main" id="{26FC2065-405B-496E-589C-5883866EBC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DF855E-E3E6-6A14-F34B-D0E604FBCD75}"/>
              </a:ext>
            </a:extLst>
          </p:cNvPr>
          <p:cNvSpPr>
            <a:spLocks noGrp="1"/>
          </p:cNvSpPr>
          <p:nvPr>
            <p:ph type="sldNum" sz="quarter" idx="12"/>
          </p:nvPr>
        </p:nvSpPr>
        <p:spPr/>
        <p:txBody>
          <a:bodyPr/>
          <a:lstStyle/>
          <a:p>
            <a:fld id="{4762DD50-5FB2-46B8-9AB8-B8878565BB39}" type="slidenum">
              <a:rPr lang="en-GB" smtClean="0"/>
              <a:t>‹#›</a:t>
            </a:fld>
            <a:endParaRPr lang="en-GB"/>
          </a:p>
        </p:txBody>
      </p:sp>
    </p:spTree>
    <p:extLst>
      <p:ext uri="{BB962C8B-B14F-4D97-AF65-F5344CB8AC3E}">
        <p14:creationId xmlns:p14="http://schemas.microsoft.com/office/powerpoint/2010/main" val="50512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7A63-6698-45A9-6813-3536424A9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F8E820-E9AA-7F46-F9E7-E0BFA7485C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5B5F12-80A6-F4CB-C504-A4C0E6300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21324F-89D5-CB41-FC1B-8EEF80A8671F}"/>
              </a:ext>
            </a:extLst>
          </p:cNvPr>
          <p:cNvSpPr>
            <a:spLocks noGrp="1"/>
          </p:cNvSpPr>
          <p:nvPr>
            <p:ph type="dt" sz="half" idx="10"/>
          </p:nvPr>
        </p:nvSpPr>
        <p:spPr/>
        <p:txBody>
          <a:bodyPr/>
          <a:lstStyle/>
          <a:p>
            <a:fld id="{041CFF31-451B-4B0F-9943-5440643C43EA}" type="datetimeFigureOut">
              <a:rPr lang="en-GB" smtClean="0"/>
              <a:t>30/07/2024</a:t>
            </a:fld>
            <a:endParaRPr lang="en-GB"/>
          </a:p>
        </p:txBody>
      </p:sp>
      <p:sp>
        <p:nvSpPr>
          <p:cNvPr id="6" name="Footer Placeholder 5">
            <a:extLst>
              <a:ext uri="{FF2B5EF4-FFF2-40B4-BE49-F238E27FC236}">
                <a16:creationId xmlns:a16="http://schemas.microsoft.com/office/drawing/2014/main" id="{16C92236-EE3E-EFA5-45DC-DF87390716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D3A4DA-5E39-90A3-CA03-FAA69062BC9B}"/>
              </a:ext>
            </a:extLst>
          </p:cNvPr>
          <p:cNvSpPr>
            <a:spLocks noGrp="1"/>
          </p:cNvSpPr>
          <p:nvPr>
            <p:ph type="sldNum" sz="quarter" idx="12"/>
          </p:nvPr>
        </p:nvSpPr>
        <p:spPr/>
        <p:txBody>
          <a:bodyPr/>
          <a:lstStyle/>
          <a:p>
            <a:fld id="{4762DD50-5FB2-46B8-9AB8-B8878565BB39}" type="slidenum">
              <a:rPr lang="en-GB" smtClean="0"/>
              <a:t>‹#›</a:t>
            </a:fld>
            <a:endParaRPr lang="en-GB"/>
          </a:p>
        </p:txBody>
      </p:sp>
    </p:spTree>
    <p:extLst>
      <p:ext uri="{BB962C8B-B14F-4D97-AF65-F5344CB8AC3E}">
        <p14:creationId xmlns:p14="http://schemas.microsoft.com/office/powerpoint/2010/main" val="341682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537DB-A8EC-7AAE-F6A0-D5A7B61403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54A915-634B-7DCE-7B1C-6BB35DC46E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C94832-68B8-8107-E67F-EF5D3CD4F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1AEAFB-024D-08AD-4FE6-27CEE2A86672}"/>
              </a:ext>
            </a:extLst>
          </p:cNvPr>
          <p:cNvSpPr>
            <a:spLocks noGrp="1"/>
          </p:cNvSpPr>
          <p:nvPr>
            <p:ph type="dt" sz="half" idx="10"/>
          </p:nvPr>
        </p:nvSpPr>
        <p:spPr/>
        <p:txBody>
          <a:bodyPr/>
          <a:lstStyle/>
          <a:p>
            <a:fld id="{041CFF31-451B-4B0F-9943-5440643C43EA}" type="datetimeFigureOut">
              <a:rPr lang="en-GB" smtClean="0"/>
              <a:t>30/07/2024</a:t>
            </a:fld>
            <a:endParaRPr lang="en-GB"/>
          </a:p>
        </p:txBody>
      </p:sp>
      <p:sp>
        <p:nvSpPr>
          <p:cNvPr id="6" name="Footer Placeholder 5">
            <a:extLst>
              <a:ext uri="{FF2B5EF4-FFF2-40B4-BE49-F238E27FC236}">
                <a16:creationId xmlns:a16="http://schemas.microsoft.com/office/drawing/2014/main" id="{86352271-A483-19F7-004B-71C27C46F6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0F0AC9-075A-EB57-9DCE-6F28EA75F132}"/>
              </a:ext>
            </a:extLst>
          </p:cNvPr>
          <p:cNvSpPr>
            <a:spLocks noGrp="1"/>
          </p:cNvSpPr>
          <p:nvPr>
            <p:ph type="sldNum" sz="quarter" idx="12"/>
          </p:nvPr>
        </p:nvSpPr>
        <p:spPr/>
        <p:txBody>
          <a:bodyPr/>
          <a:lstStyle/>
          <a:p>
            <a:fld id="{4762DD50-5FB2-46B8-9AB8-B8878565BB39}" type="slidenum">
              <a:rPr lang="en-GB" smtClean="0"/>
              <a:t>‹#›</a:t>
            </a:fld>
            <a:endParaRPr lang="en-GB"/>
          </a:p>
        </p:txBody>
      </p:sp>
    </p:spTree>
    <p:extLst>
      <p:ext uri="{BB962C8B-B14F-4D97-AF65-F5344CB8AC3E}">
        <p14:creationId xmlns:p14="http://schemas.microsoft.com/office/powerpoint/2010/main" val="34426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2E22D-B542-4759-7EF0-11F1CECCD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0DE8CF-394E-0101-6C98-4AB6314687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526FA8-5150-F956-8893-93FF6B586F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1CFF31-451B-4B0F-9943-5440643C43EA}" type="datetimeFigureOut">
              <a:rPr lang="en-GB" smtClean="0"/>
              <a:t>30/07/2024</a:t>
            </a:fld>
            <a:endParaRPr lang="en-GB"/>
          </a:p>
        </p:txBody>
      </p:sp>
      <p:sp>
        <p:nvSpPr>
          <p:cNvPr id="5" name="Footer Placeholder 4">
            <a:extLst>
              <a:ext uri="{FF2B5EF4-FFF2-40B4-BE49-F238E27FC236}">
                <a16:creationId xmlns:a16="http://schemas.microsoft.com/office/drawing/2014/main" id="{78CED03E-90D7-EDE7-247E-B471A8947A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6F6BAD3-3960-EE8C-EA0D-C084BFD36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62DD50-5FB2-46B8-9AB8-B8878565BB39}" type="slidenum">
              <a:rPr lang="en-GB" smtClean="0"/>
              <a:t>‹#›</a:t>
            </a:fld>
            <a:endParaRPr lang="en-GB"/>
          </a:p>
        </p:txBody>
      </p:sp>
    </p:spTree>
    <p:extLst>
      <p:ext uri="{BB962C8B-B14F-4D97-AF65-F5344CB8AC3E}">
        <p14:creationId xmlns:p14="http://schemas.microsoft.com/office/powerpoint/2010/main" val="2416932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fif"/></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https://www.youtube.com/embed/VbHkLki24vY?list=PLCqV6mKXfbD_3hySaE7OrCoch3dDPkM2o" TargetMode="Externa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LKkpNbuVDfw?feature=oembed"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8kvFtXphmMU?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IqKvZPhNrHE?feature=oembed"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fif"/></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B51681-52D2-F665-4727-BA89716CF953}"/>
              </a:ext>
            </a:extLst>
          </p:cNvPr>
          <p:cNvPicPr>
            <a:picLocks noChangeAspect="1"/>
          </p:cNvPicPr>
          <p:nvPr/>
        </p:nvPicPr>
        <p:blipFill rotWithShape="1">
          <a:blip r:embed="rId2">
            <a:alphaModFix amt="50000"/>
          </a:blip>
          <a:srcRect t="3430" b="10032"/>
          <a:stretch/>
        </p:blipFill>
        <p:spPr>
          <a:xfrm>
            <a:off x="20" y="1"/>
            <a:ext cx="12191980" cy="6857999"/>
          </a:xfrm>
          <a:prstGeom prst="rect">
            <a:avLst/>
          </a:prstGeom>
        </p:spPr>
      </p:pic>
      <p:sp>
        <p:nvSpPr>
          <p:cNvPr id="2" name="Title 1">
            <a:extLst>
              <a:ext uri="{FF2B5EF4-FFF2-40B4-BE49-F238E27FC236}">
                <a16:creationId xmlns:a16="http://schemas.microsoft.com/office/drawing/2014/main" id="{DFC0B273-7EB1-3D4D-9FD3-83C56D75D11A}"/>
              </a:ext>
            </a:extLst>
          </p:cNvPr>
          <p:cNvSpPr>
            <a:spLocks noGrp="1"/>
          </p:cNvSpPr>
          <p:nvPr>
            <p:ph type="ctrTitle"/>
          </p:nvPr>
        </p:nvSpPr>
        <p:spPr>
          <a:xfrm>
            <a:off x="1524000" y="1122362"/>
            <a:ext cx="9144000" cy="2900518"/>
          </a:xfrm>
        </p:spPr>
        <p:txBody>
          <a:bodyPr>
            <a:normAutofit/>
          </a:bodyPr>
          <a:lstStyle/>
          <a:p>
            <a:r>
              <a:rPr lang="en-GB" b="1" dirty="0">
                <a:solidFill>
                  <a:srgbClr val="FFFFFF"/>
                </a:solidFill>
                <a:latin typeface="Comic Sans MS" panose="030F0702030302020204" pitchFamily="66" charset="0"/>
              </a:rPr>
              <a:t>Pilgrims of Hope</a:t>
            </a:r>
          </a:p>
        </p:txBody>
      </p:sp>
      <p:sp>
        <p:nvSpPr>
          <p:cNvPr id="3" name="Subtitle 2">
            <a:extLst>
              <a:ext uri="{FF2B5EF4-FFF2-40B4-BE49-F238E27FC236}">
                <a16:creationId xmlns:a16="http://schemas.microsoft.com/office/drawing/2014/main" id="{3D08FF11-839A-FC46-CE53-57BFAE28E7EF}"/>
              </a:ext>
            </a:extLst>
          </p:cNvPr>
          <p:cNvSpPr>
            <a:spLocks noGrp="1"/>
          </p:cNvSpPr>
          <p:nvPr>
            <p:ph type="subTitle" idx="1"/>
          </p:nvPr>
        </p:nvSpPr>
        <p:spPr>
          <a:xfrm>
            <a:off x="1524000" y="4159404"/>
            <a:ext cx="9144000" cy="1098395"/>
          </a:xfrm>
        </p:spPr>
        <p:txBody>
          <a:bodyPr>
            <a:normAutofit fontScale="92500" lnSpcReduction="20000"/>
          </a:bodyPr>
          <a:lstStyle/>
          <a:p>
            <a:r>
              <a:rPr lang="en-GB" b="1" dirty="0">
                <a:solidFill>
                  <a:srgbClr val="FFFFFF"/>
                </a:solidFill>
                <a:latin typeface="Comic Sans MS" panose="030F0702030302020204" pitchFamily="66" charset="0"/>
              </a:rPr>
              <a:t>Catholic Education Week 2024</a:t>
            </a:r>
          </a:p>
          <a:p>
            <a:endParaRPr lang="en-GB" b="1" dirty="0">
              <a:solidFill>
                <a:srgbClr val="FFFFFF"/>
              </a:solidFill>
              <a:latin typeface="Comic Sans MS" panose="030F0702030302020204" pitchFamily="66" charset="0"/>
            </a:endParaRPr>
          </a:p>
          <a:p>
            <a:r>
              <a:rPr lang="en-GB" b="1" dirty="0">
                <a:solidFill>
                  <a:srgbClr val="FFFFFF"/>
                </a:solidFill>
                <a:latin typeface="Comic Sans MS" panose="030F0702030302020204" pitchFamily="66" charset="0"/>
              </a:rPr>
              <a:t>BGE Assembly  </a:t>
            </a:r>
          </a:p>
        </p:txBody>
      </p:sp>
      <p:pic>
        <p:nvPicPr>
          <p:cNvPr id="5" name="Picture 4">
            <a:extLst>
              <a:ext uri="{FF2B5EF4-FFF2-40B4-BE49-F238E27FC236}">
                <a16:creationId xmlns:a16="http://schemas.microsoft.com/office/drawing/2014/main" id="{90B625F0-6FCF-B149-E9BD-055636665501}"/>
              </a:ext>
            </a:extLst>
          </p:cNvPr>
          <p:cNvPicPr>
            <a:picLocks noChangeAspect="1"/>
          </p:cNvPicPr>
          <p:nvPr/>
        </p:nvPicPr>
        <p:blipFill>
          <a:blip r:embed="rId3"/>
          <a:stretch>
            <a:fillRect/>
          </a:stretch>
        </p:blipFill>
        <p:spPr>
          <a:xfrm>
            <a:off x="9274301" y="5952744"/>
            <a:ext cx="2914650" cy="790575"/>
          </a:xfrm>
          <a:prstGeom prst="rect">
            <a:avLst/>
          </a:prstGeom>
        </p:spPr>
      </p:pic>
    </p:spTree>
    <p:extLst>
      <p:ext uri="{BB962C8B-B14F-4D97-AF65-F5344CB8AC3E}">
        <p14:creationId xmlns:p14="http://schemas.microsoft.com/office/powerpoint/2010/main" val="2691206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841C-7378-5CA2-C49E-D18C9561A729}"/>
              </a:ext>
            </a:extLst>
          </p:cNvPr>
          <p:cNvSpPr>
            <a:spLocks noGrp="1"/>
          </p:cNvSpPr>
          <p:nvPr>
            <p:ph type="title"/>
          </p:nvPr>
        </p:nvSpPr>
        <p:spPr>
          <a:xfrm>
            <a:off x="1524000" y="4914855"/>
            <a:ext cx="9144000" cy="786703"/>
          </a:xfrm>
        </p:spPr>
        <p:txBody>
          <a:bodyPr vert="horz" lIns="91440" tIns="45720" rIns="91440" bIns="45720" rtlCol="0" anchor="b">
            <a:normAutofit/>
          </a:bodyPr>
          <a:lstStyle/>
          <a:p>
            <a:pPr algn="ctr"/>
            <a:r>
              <a:rPr lang="en-US" sz="3600" kern="1200">
                <a:solidFill>
                  <a:schemeClr val="tx1"/>
                </a:solidFill>
                <a:latin typeface="+mj-lt"/>
                <a:ea typeface="+mj-ea"/>
                <a:cs typeface="+mj-cs"/>
              </a:rPr>
              <a:t>Reflect on Christian hope</a:t>
            </a:r>
          </a:p>
        </p:txBody>
      </p:sp>
      <p:pic>
        <p:nvPicPr>
          <p:cNvPr id="6" name="Content Placeholder 5" descr="A yellow flower growing through a crack in the ground&#10;&#10;Description automatically generated">
            <a:extLst>
              <a:ext uri="{FF2B5EF4-FFF2-40B4-BE49-F238E27FC236}">
                <a16:creationId xmlns:a16="http://schemas.microsoft.com/office/drawing/2014/main" id="{CFEC352F-479D-290B-77F8-6774E5FA372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7840" r="6294" b="1"/>
          <a:stretch/>
        </p:blipFill>
        <p:spPr>
          <a:xfrm>
            <a:off x="20" y="10"/>
            <a:ext cx="6095980" cy="4605671"/>
          </a:xfrm>
          <a:prstGeom prst="rect">
            <a:avLst/>
          </a:prstGeom>
        </p:spPr>
      </p:pic>
      <p:pic>
        <p:nvPicPr>
          <p:cNvPr id="8" name="Content Placeholder 7" descr="A beach with waves and a anchor&#10;&#10;Description automatically generated">
            <a:extLst>
              <a:ext uri="{FF2B5EF4-FFF2-40B4-BE49-F238E27FC236}">
                <a16:creationId xmlns:a16="http://schemas.microsoft.com/office/drawing/2014/main" id="{058ED0A9-6A99-F85A-BF3E-72281C5807E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b="24448"/>
          <a:stretch/>
        </p:blipFill>
        <p:spPr>
          <a:xfrm>
            <a:off x="6095998" y="10"/>
            <a:ext cx="6096000" cy="4605671"/>
          </a:xfrm>
          <a:prstGeom prst="rect">
            <a:avLst/>
          </a:prstGeom>
        </p:spPr>
      </p:pic>
      <p:grpSp>
        <p:nvGrpSpPr>
          <p:cNvPr id="13" name="Group 12">
            <a:extLst>
              <a:ext uri="{FF2B5EF4-FFF2-40B4-BE49-F238E27FC236}">
                <a16:creationId xmlns:a16="http://schemas.microsoft.com/office/drawing/2014/main" id="{A2A4F5A4-1409-1D21-0242-3FD06D0E87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4543999"/>
            <a:ext cx="12192000" cy="123364"/>
            <a:chOff x="1" y="6737460"/>
            <a:chExt cx="12192000" cy="123364"/>
          </a:xfrm>
        </p:grpSpPr>
        <p:sp>
          <p:nvSpPr>
            <p:cNvPr id="14" name="Rectangle 13">
              <a:extLst>
                <a:ext uri="{FF2B5EF4-FFF2-40B4-BE49-F238E27FC236}">
                  <a16:creationId xmlns:a16="http://schemas.microsoft.com/office/drawing/2014/main" id="{21B05FAC-21CF-D544-5CD5-C4FB6577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93E6EB2-0E8D-3B8D-C520-219B1D4F0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060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190C02-5BF8-E377-EE81-456A5F7691B8}"/>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Reflect on Christian hope</a:t>
            </a:r>
          </a:p>
        </p:txBody>
      </p:sp>
      <p:sp>
        <p:nvSpPr>
          <p:cNvPr id="2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A person standing on a hill with a sunset behind them&#10;&#10;Description automatically generated">
            <a:extLst>
              <a:ext uri="{FF2B5EF4-FFF2-40B4-BE49-F238E27FC236}">
                <a16:creationId xmlns:a16="http://schemas.microsoft.com/office/drawing/2014/main" id="{830EB86B-4843-B394-D1DA-48152664083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0161" r="3841"/>
          <a:stretch/>
        </p:blipFill>
        <p:spPr>
          <a:xfrm>
            <a:off x="2006938" y="2642616"/>
            <a:ext cx="2240620" cy="3605784"/>
          </a:xfrm>
          <a:prstGeom prst="rect">
            <a:avLst/>
          </a:prstGeom>
        </p:spPr>
      </p:pic>
      <p:pic>
        <p:nvPicPr>
          <p:cNvPr id="6" name="Content Placeholder 5" descr="A blue sky with white text&#10;&#10;Description automatically generated">
            <a:extLst>
              <a:ext uri="{FF2B5EF4-FFF2-40B4-BE49-F238E27FC236}">
                <a16:creationId xmlns:a16="http://schemas.microsoft.com/office/drawing/2014/main" id="{6C9F81CF-60A0-DC2E-3B0B-F952C669938A}"/>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r="275" b="9028"/>
          <a:stretch/>
        </p:blipFill>
        <p:spPr>
          <a:xfrm>
            <a:off x="7085344" y="2642616"/>
            <a:ext cx="3952720" cy="3605784"/>
          </a:xfrm>
          <a:prstGeom prst="rect">
            <a:avLst/>
          </a:prstGeom>
        </p:spPr>
      </p:pic>
    </p:spTree>
    <p:extLst>
      <p:ext uri="{BB962C8B-B14F-4D97-AF65-F5344CB8AC3E}">
        <p14:creationId xmlns:p14="http://schemas.microsoft.com/office/powerpoint/2010/main" val="66122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C7E0D3-1E14-1C17-33F0-49864324D829}"/>
              </a:ext>
            </a:extLst>
          </p:cNvPr>
          <p:cNvSpPr txBox="1"/>
          <p:nvPr/>
        </p:nvSpPr>
        <p:spPr>
          <a:xfrm>
            <a:off x="876693" y="1371600"/>
            <a:ext cx="4597746" cy="460970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800" dirty="0"/>
          </a:p>
          <a:p>
            <a:pPr>
              <a:lnSpc>
                <a:spcPct val="90000"/>
              </a:lnSpc>
              <a:spcAft>
                <a:spcPts val="600"/>
              </a:spcAft>
            </a:pPr>
            <a:r>
              <a:rPr lang="en-US" sz="2800" dirty="0"/>
              <a:t>Hope is trusting in what God has promised us in creation, in the prophets, but especially in Jesus Christ, even though we do not yet see it.  God’s Holy Spirit is given to us so that we can patiently hope for the truth.</a:t>
            </a:r>
          </a:p>
          <a:p>
            <a:pPr indent="-228600">
              <a:lnSpc>
                <a:spcPct val="90000"/>
              </a:lnSpc>
              <a:spcAft>
                <a:spcPts val="600"/>
              </a:spcAft>
              <a:buFont typeface="Arial" panose="020B0604020202020204" pitchFamily="34" charset="0"/>
              <a:buChar char="•"/>
            </a:pPr>
            <a:endParaRPr lang="en-US" sz="2800" dirty="0"/>
          </a:p>
          <a:p>
            <a:pPr>
              <a:lnSpc>
                <a:spcPct val="90000"/>
              </a:lnSpc>
              <a:spcAft>
                <a:spcPts val="600"/>
              </a:spcAft>
            </a:pPr>
            <a:r>
              <a:rPr lang="en-US" sz="2800" i="1" dirty="0"/>
              <a:t>YOUCAT 308</a:t>
            </a:r>
          </a:p>
        </p:txBody>
      </p:sp>
      <p:pic>
        <p:nvPicPr>
          <p:cNvPr id="4" name="Picture 3" descr="A yellow book with white text&#10;&#10;Description automatically generated">
            <a:extLst>
              <a:ext uri="{FF2B5EF4-FFF2-40B4-BE49-F238E27FC236}">
                <a16:creationId xmlns:a16="http://schemas.microsoft.com/office/drawing/2014/main" id="{3AB95359-4041-50E0-E78A-52AE5A600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137" y="867064"/>
            <a:ext cx="5048790" cy="5048790"/>
          </a:xfrm>
          <a:prstGeom prst="rect">
            <a:avLst/>
          </a:prstGeom>
        </p:spPr>
      </p:pic>
      <p:grpSp>
        <p:nvGrpSpPr>
          <p:cNvPr id="23" name="Group 2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 name="Rectangle 1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281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in a robe reading a book&#10;&#10;Description automatically generated">
            <a:extLst>
              <a:ext uri="{FF2B5EF4-FFF2-40B4-BE49-F238E27FC236}">
                <a16:creationId xmlns:a16="http://schemas.microsoft.com/office/drawing/2014/main" id="{41FA2007-972E-4934-B97A-720F312EC44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1" y="1"/>
            <a:ext cx="12192000" cy="6857999"/>
          </a:xfrm>
          <a:prstGeom prst="rect">
            <a:avLst/>
          </a:prstGeom>
        </p:spPr>
      </p:pic>
      <p:sp useBgFill="1">
        <p:nvSpPr>
          <p:cNvPr id="13" name="Freeform: Shape 12">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D0D366F-455D-4298-97E9-89785ADA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B03569A9-8265-AAB0-F51D-D327F95F01F0}"/>
              </a:ext>
            </a:extLst>
          </p:cNvPr>
          <p:cNvSpPr>
            <a:spLocks noGrp="1"/>
          </p:cNvSpPr>
          <p:nvPr>
            <p:ph sz="half" idx="1"/>
          </p:nvPr>
        </p:nvSpPr>
        <p:spPr>
          <a:xfrm>
            <a:off x="6651086" y="1903227"/>
            <a:ext cx="4458446" cy="4220139"/>
          </a:xfrm>
        </p:spPr>
        <p:txBody>
          <a:bodyPr vert="horz" lIns="91440" tIns="45720" rIns="91440" bIns="45720" rtlCol="0" anchor="ctr">
            <a:normAutofit/>
          </a:bodyPr>
          <a:lstStyle/>
          <a:p>
            <a:r>
              <a:rPr lang="en-US" sz="1400" dirty="0"/>
              <a:t>W</a:t>
            </a:r>
            <a:r>
              <a:rPr lang="en-US" sz="1400" b="0" i="0" dirty="0">
                <a:effectLst/>
              </a:rPr>
              <a:t>elcome our God-given vocation to serve Him </a:t>
            </a:r>
          </a:p>
          <a:p>
            <a:r>
              <a:rPr lang="en-US" sz="1400" dirty="0"/>
              <a:t>M</a:t>
            </a:r>
            <a:r>
              <a:rPr lang="en-US" sz="1400" b="0" i="0" dirty="0">
                <a:effectLst/>
              </a:rPr>
              <a:t>ake room for God, so that you might find happiness in His call</a:t>
            </a:r>
          </a:p>
          <a:p>
            <a:r>
              <a:rPr lang="en-US" sz="1400" b="0" i="0" dirty="0">
                <a:effectLst/>
              </a:rPr>
              <a:t>Let Jesus draw you to Himself and guide you</a:t>
            </a:r>
          </a:p>
          <a:p>
            <a:r>
              <a:rPr lang="en-US" sz="1400" dirty="0"/>
              <a:t>Read and reflect on the Gospels</a:t>
            </a:r>
          </a:p>
          <a:p>
            <a:r>
              <a:rPr lang="en-US" sz="1400" b="0" i="0" dirty="0">
                <a:effectLst/>
              </a:rPr>
              <a:t>Be guided by the Holy Spirit</a:t>
            </a:r>
          </a:p>
          <a:p>
            <a:r>
              <a:rPr lang="en-US" sz="1400" dirty="0"/>
              <a:t>L</a:t>
            </a:r>
            <a:r>
              <a:rPr lang="en-US" sz="1400" b="0" i="0" dirty="0">
                <a:effectLst/>
              </a:rPr>
              <a:t>isten to one another and journey together</a:t>
            </a:r>
          </a:p>
          <a:p>
            <a:r>
              <a:rPr lang="en-US" sz="1400" dirty="0"/>
              <a:t>E</a:t>
            </a:r>
            <a:r>
              <a:rPr lang="en-US" sz="1400" b="0" i="0" dirty="0">
                <a:effectLst/>
              </a:rPr>
              <a:t>ngage daily in prayer that listens for the voice of God and helps us become “pilgrims of hope and builders of peace”</a:t>
            </a:r>
          </a:p>
          <a:p>
            <a:r>
              <a:rPr lang="en-US" sz="1400" b="0" i="0" dirty="0">
                <a:effectLst/>
              </a:rPr>
              <a:t>Be on Christian pilgrimage  which means keeping our eyes, minds, and hearts fixed on our goal —</a:t>
            </a:r>
            <a:r>
              <a:rPr lang="en-US" sz="1400" dirty="0"/>
              <a:t> </a:t>
            </a:r>
            <a:r>
              <a:rPr lang="en-US" sz="1400" b="0" i="0" dirty="0">
                <a:effectLst/>
              </a:rPr>
              <a:t>Christ</a:t>
            </a:r>
          </a:p>
          <a:p>
            <a:r>
              <a:rPr lang="en-US" sz="1400" dirty="0"/>
              <a:t>B</a:t>
            </a:r>
            <a:r>
              <a:rPr lang="en-US" sz="1400" b="0" i="0" dirty="0">
                <a:effectLst/>
              </a:rPr>
              <a:t>ecome “men and women of hope,” bearing the Gospel message of hope</a:t>
            </a:r>
          </a:p>
          <a:p>
            <a:pPr marL="0"/>
            <a:endParaRPr lang="en-US" sz="1100" dirty="0"/>
          </a:p>
        </p:txBody>
      </p:sp>
      <p:sp>
        <p:nvSpPr>
          <p:cNvPr id="2" name="Title 1">
            <a:extLst>
              <a:ext uri="{FF2B5EF4-FFF2-40B4-BE49-F238E27FC236}">
                <a16:creationId xmlns:a16="http://schemas.microsoft.com/office/drawing/2014/main" id="{976E25C6-AFBB-5F96-B3C4-3ACE44D3A40B}"/>
              </a:ext>
            </a:extLst>
          </p:cNvPr>
          <p:cNvSpPr>
            <a:spLocks noGrp="1"/>
          </p:cNvSpPr>
          <p:nvPr>
            <p:ph type="title"/>
          </p:nvPr>
        </p:nvSpPr>
        <p:spPr>
          <a:xfrm>
            <a:off x="6492728" y="1071350"/>
            <a:ext cx="4775162" cy="831878"/>
          </a:xfrm>
        </p:spPr>
        <p:txBody>
          <a:bodyPr vert="horz" lIns="91440" tIns="45720" rIns="91440" bIns="45720" rtlCol="0" anchor="ctr">
            <a:noAutofit/>
          </a:bodyPr>
          <a:lstStyle/>
          <a:p>
            <a:pPr algn="ctr"/>
            <a:r>
              <a:rPr lang="en-US" sz="2800" dirty="0"/>
              <a:t>Pope Francis says Pilgrims of Hope should:</a:t>
            </a:r>
          </a:p>
        </p:txBody>
      </p:sp>
      <p:sp>
        <p:nvSpPr>
          <p:cNvPr id="17"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6434"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A75916-F0C3-1EE3-7181-598D9B520E35}"/>
              </a:ext>
            </a:extLst>
          </p:cNvPr>
          <p:cNvSpPr txBox="1"/>
          <p:nvPr/>
        </p:nvSpPr>
        <p:spPr>
          <a:xfrm>
            <a:off x="435935" y="5773478"/>
            <a:ext cx="5758323" cy="1200329"/>
          </a:xfrm>
          <a:prstGeom prst="rect">
            <a:avLst/>
          </a:prstGeom>
          <a:noFill/>
        </p:spPr>
        <p:txBody>
          <a:bodyPr wrap="square" rtlCol="0">
            <a:spAutoFit/>
          </a:bodyPr>
          <a:lstStyle/>
          <a:p>
            <a:r>
              <a:rPr lang="en-US" sz="3600" b="1" dirty="0">
                <a:solidFill>
                  <a:srgbClr val="FFC000"/>
                </a:solidFill>
              </a:rPr>
              <a:t>		 How can you be a     		 Pilgrim of Hope?</a:t>
            </a:r>
            <a:endParaRPr lang="en-GB" sz="3600" b="1" dirty="0">
              <a:solidFill>
                <a:srgbClr val="FFC000"/>
              </a:solidFill>
            </a:endParaRPr>
          </a:p>
        </p:txBody>
      </p:sp>
    </p:spTree>
    <p:extLst>
      <p:ext uri="{BB962C8B-B14F-4D97-AF65-F5344CB8AC3E}">
        <p14:creationId xmlns:p14="http://schemas.microsoft.com/office/powerpoint/2010/main" val="42222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A3E61-36FF-4C0C-E45A-FF51EC70B1C1}"/>
              </a:ext>
            </a:extLst>
          </p:cNvPr>
          <p:cNvSpPr>
            <a:spLocks noGrp="1"/>
          </p:cNvSpPr>
          <p:nvPr>
            <p:ph type="title"/>
          </p:nvPr>
        </p:nvSpPr>
        <p:spPr/>
        <p:txBody>
          <a:bodyPr/>
          <a:lstStyle/>
          <a:p>
            <a:r>
              <a:rPr lang="en-US" dirty="0"/>
              <a:t>Pope Francis said:</a:t>
            </a:r>
            <a:endParaRPr lang="en-GB" dirty="0"/>
          </a:p>
        </p:txBody>
      </p:sp>
      <p:sp>
        <p:nvSpPr>
          <p:cNvPr id="3" name="Content Placeholder 2">
            <a:extLst>
              <a:ext uri="{FF2B5EF4-FFF2-40B4-BE49-F238E27FC236}">
                <a16:creationId xmlns:a16="http://schemas.microsoft.com/office/drawing/2014/main" id="{45343E62-D912-47B3-292A-7BBAAC723492}"/>
              </a:ext>
            </a:extLst>
          </p:cNvPr>
          <p:cNvSpPr>
            <a:spLocks noGrp="1"/>
          </p:cNvSpPr>
          <p:nvPr>
            <p:ph sz="half" idx="1"/>
          </p:nvPr>
        </p:nvSpPr>
        <p:spPr/>
        <p:txBody>
          <a:bodyPr/>
          <a:lstStyle/>
          <a:p>
            <a:pPr marL="0" indent="0">
              <a:buNone/>
            </a:pPr>
            <a:r>
              <a:rPr lang="en-US" b="1" dirty="0">
                <a:solidFill>
                  <a:srgbClr val="C00000"/>
                </a:solidFill>
                <a:latin typeface="Museo Sans Cyrl"/>
              </a:rPr>
              <a:t>T</a:t>
            </a:r>
            <a:r>
              <a:rPr lang="en-US" b="1" i="0" dirty="0">
                <a:solidFill>
                  <a:srgbClr val="C00000"/>
                </a:solidFill>
                <a:effectLst/>
                <a:latin typeface="Museo Sans Cyrl"/>
              </a:rPr>
              <a:t>hat in the Jubilee year, hope be offered to those in prison, the sick, to the young and to the elderly – especially grandparents, to migrants and to the poor.</a:t>
            </a:r>
            <a:endParaRPr lang="en-GB" dirty="0"/>
          </a:p>
        </p:txBody>
      </p:sp>
      <p:sp>
        <p:nvSpPr>
          <p:cNvPr id="4" name="Content Placeholder 3">
            <a:extLst>
              <a:ext uri="{FF2B5EF4-FFF2-40B4-BE49-F238E27FC236}">
                <a16:creationId xmlns:a16="http://schemas.microsoft.com/office/drawing/2014/main" id="{CAED0DAD-69FA-0EE4-61F9-53050B988CDD}"/>
              </a:ext>
            </a:extLst>
          </p:cNvPr>
          <p:cNvSpPr>
            <a:spLocks noGrp="1"/>
          </p:cNvSpPr>
          <p:nvPr>
            <p:ph sz="half" idx="2"/>
          </p:nvPr>
        </p:nvSpPr>
        <p:spPr/>
        <p:txBody>
          <a:bodyPr/>
          <a:lstStyle/>
          <a:p>
            <a:pPr marL="0" indent="0">
              <a:buNone/>
            </a:pPr>
            <a:r>
              <a:rPr lang="en-US" b="1" dirty="0">
                <a:solidFill>
                  <a:srgbClr val="002060"/>
                </a:solidFill>
                <a:latin typeface="Museo Sans Cyrl"/>
              </a:rPr>
              <a:t>T</a:t>
            </a:r>
            <a:r>
              <a:rPr lang="en-US" b="1" i="0" dirty="0">
                <a:solidFill>
                  <a:srgbClr val="002060"/>
                </a:solidFill>
                <a:effectLst/>
                <a:latin typeface="Museo Sans Cyrl"/>
              </a:rPr>
              <a:t>hat during the Holy Year, “the light of Christian hope might illumine every man and woman, as a message of God’s love addressed to all,” and that “the Church might bear faithful witness to this message in every part of the world.”</a:t>
            </a:r>
            <a:endParaRPr lang="en-GB" dirty="0"/>
          </a:p>
        </p:txBody>
      </p:sp>
      <p:sp>
        <p:nvSpPr>
          <p:cNvPr id="5" name="TextBox 4">
            <a:extLst>
              <a:ext uri="{FF2B5EF4-FFF2-40B4-BE49-F238E27FC236}">
                <a16:creationId xmlns:a16="http://schemas.microsoft.com/office/drawing/2014/main" id="{AB60DC50-C2FF-BEAD-FC5A-5992AF37615B}"/>
              </a:ext>
            </a:extLst>
          </p:cNvPr>
          <p:cNvSpPr txBox="1"/>
          <p:nvPr/>
        </p:nvSpPr>
        <p:spPr>
          <a:xfrm>
            <a:off x="329609" y="5807631"/>
            <a:ext cx="11632019" cy="400110"/>
          </a:xfrm>
          <a:prstGeom prst="rect">
            <a:avLst/>
          </a:prstGeom>
          <a:noFill/>
        </p:spPr>
        <p:txBody>
          <a:bodyPr wrap="square" rtlCol="0">
            <a:spAutoFit/>
          </a:bodyPr>
          <a:lstStyle/>
          <a:p>
            <a:r>
              <a:rPr lang="en-US" sz="2000" b="1" i="1" dirty="0">
                <a:solidFill>
                  <a:srgbClr val="C00000"/>
                </a:solidFill>
              </a:rPr>
              <a:t>How can we offer this hope to others in need?</a:t>
            </a:r>
            <a:r>
              <a:rPr lang="en-US" dirty="0"/>
              <a:t>	 </a:t>
            </a:r>
            <a:r>
              <a:rPr lang="en-US" sz="2000" b="1" i="1" dirty="0">
                <a:solidFill>
                  <a:srgbClr val="002060"/>
                </a:solidFill>
              </a:rPr>
              <a:t>How can we bear witness to this message of hope?</a:t>
            </a:r>
            <a:endParaRPr lang="en-GB" sz="2000" b="1" i="1" dirty="0">
              <a:solidFill>
                <a:srgbClr val="002060"/>
              </a:solidFill>
            </a:endParaRPr>
          </a:p>
        </p:txBody>
      </p:sp>
      <p:pic>
        <p:nvPicPr>
          <p:cNvPr id="7" name="Picture 6" descr="A person holding a rock&#10;&#10;Description automatically generated">
            <a:extLst>
              <a:ext uri="{FF2B5EF4-FFF2-40B4-BE49-F238E27FC236}">
                <a16:creationId xmlns:a16="http://schemas.microsoft.com/office/drawing/2014/main" id="{A7ADA24E-4F4D-BDEF-BDA9-C624DD609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823" y="176213"/>
            <a:ext cx="3028950" cy="1514475"/>
          </a:xfrm>
          <a:prstGeom prst="rect">
            <a:avLst/>
          </a:prstGeom>
        </p:spPr>
      </p:pic>
    </p:spTree>
    <p:extLst>
      <p:ext uri="{BB962C8B-B14F-4D97-AF65-F5344CB8AC3E}">
        <p14:creationId xmlns:p14="http://schemas.microsoft.com/office/powerpoint/2010/main" val="250081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84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Faith in Action Award | Love Never Fails: Get Connected | CAFOD">
            <a:hlinkClick r:id="" action="ppaction://media"/>
            <a:extLst>
              <a:ext uri="{FF2B5EF4-FFF2-40B4-BE49-F238E27FC236}">
                <a16:creationId xmlns:a16="http://schemas.microsoft.com/office/drawing/2014/main" id="{BB9B5BC5-44F8-A6CB-5EFC-0E41597A16CF}"/>
              </a:ext>
            </a:extLst>
          </p:cNvPr>
          <p:cNvPicPr>
            <a:picLocks noRot="1" noChangeAspect="1"/>
          </p:cNvPicPr>
          <p:nvPr>
            <a:videoFile r:link="rId1"/>
          </p:nvPr>
        </p:nvPicPr>
        <p:blipFill>
          <a:blip r:embed="rId4"/>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229802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Summons (Lyrics) || Holy Lyrics">
            <a:hlinkClick r:id="" action="ppaction://media"/>
            <a:extLst>
              <a:ext uri="{FF2B5EF4-FFF2-40B4-BE49-F238E27FC236}">
                <a16:creationId xmlns:a16="http://schemas.microsoft.com/office/drawing/2014/main" id="{0BA88590-79B7-A848-00E7-CB57CEE9DF96}"/>
              </a:ext>
            </a:extLst>
          </p:cNvPr>
          <p:cNvPicPr>
            <a:picLocks noRot="1" noChangeAspect="1"/>
          </p:cNvPicPr>
          <p:nvPr>
            <a:videoFile r:link="rId1"/>
          </p:nvPr>
        </p:nvPicPr>
        <p:blipFill>
          <a:blip r:embed="rId4"/>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4989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94470C1-6B8A-2C9A-1F68-296170261BA2}"/>
              </a:ext>
            </a:extLst>
          </p:cNvPr>
          <p:cNvSpPr txBox="1"/>
          <p:nvPr/>
        </p:nvSpPr>
        <p:spPr>
          <a:xfrm>
            <a:off x="572492" y="2071316"/>
            <a:ext cx="7199907" cy="4470684"/>
          </a:xfrm>
          <a:prstGeom prst="rect">
            <a:avLst/>
          </a:prstGeom>
        </p:spPr>
        <p:txBody>
          <a:bodyPr vert="horz" lIns="91440" tIns="45720" rIns="91440" bIns="45720" rtlCol="0" anchor="t">
            <a:normAutofit/>
          </a:bodyPr>
          <a:lstStyle/>
          <a:p>
            <a:pPr>
              <a:lnSpc>
                <a:spcPct val="90000"/>
              </a:lnSpc>
              <a:spcAft>
                <a:spcPts val="600"/>
              </a:spcAft>
            </a:pPr>
            <a:r>
              <a:rPr lang="en-US" sz="2000" i="0" dirty="0">
                <a:effectLst/>
              </a:rPr>
              <a:t>Father in heaven, may the </a:t>
            </a:r>
            <a:r>
              <a:rPr lang="en-US" sz="2000" dirty="0">
                <a:effectLst/>
              </a:rPr>
              <a:t>faith</a:t>
            </a:r>
            <a:r>
              <a:rPr lang="en-US" sz="2000" i="1" dirty="0">
                <a:effectLst/>
              </a:rPr>
              <a:t> </a:t>
            </a:r>
            <a:r>
              <a:rPr lang="en-US" sz="2000" i="0" dirty="0">
                <a:effectLst/>
              </a:rPr>
              <a:t>you have given us in your son, Jesus Christ, and the flame of </a:t>
            </a:r>
            <a:r>
              <a:rPr lang="en-US" sz="2000" dirty="0">
                <a:effectLst/>
              </a:rPr>
              <a:t>charity</a:t>
            </a:r>
            <a:r>
              <a:rPr lang="en-US" sz="2000" i="1" dirty="0">
                <a:effectLst/>
              </a:rPr>
              <a:t> </a:t>
            </a:r>
            <a:r>
              <a:rPr lang="en-US" sz="2000" i="0" dirty="0">
                <a:effectLst/>
              </a:rPr>
              <a:t>enkindled in our hearts by the Holy Spirit,</a:t>
            </a:r>
            <a:r>
              <a:rPr lang="en-US" sz="2000" dirty="0"/>
              <a:t> </a:t>
            </a:r>
            <a:r>
              <a:rPr lang="en-US" sz="2000" i="0" dirty="0">
                <a:effectLst/>
              </a:rPr>
              <a:t>reawaken in us the blessed </a:t>
            </a:r>
            <a:r>
              <a:rPr lang="en-US" sz="2000" dirty="0">
                <a:effectLst/>
              </a:rPr>
              <a:t>hope</a:t>
            </a:r>
            <a:r>
              <a:rPr lang="en-US" sz="2000" i="1" dirty="0">
                <a:effectLst/>
              </a:rPr>
              <a:t> f</a:t>
            </a:r>
            <a:r>
              <a:rPr lang="en-US" sz="2000" i="0" dirty="0">
                <a:effectLst/>
              </a:rPr>
              <a:t>or the coming of your Kingdom. </a:t>
            </a:r>
          </a:p>
          <a:p>
            <a:pPr marL="0" indent="-228600">
              <a:lnSpc>
                <a:spcPct val="90000"/>
              </a:lnSpc>
              <a:spcAft>
                <a:spcPts val="600"/>
              </a:spcAft>
              <a:buFont typeface="Arial" panose="020B0604020202020204" pitchFamily="34" charset="0"/>
              <a:buChar char="•"/>
            </a:pPr>
            <a:endParaRPr lang="en-US" sz="2000" i="0" dirty="0">
              <a:effectLst/>
            </a:endParaRPr>
          </a:p>
          <a:p>
            <a:pPr>
              <a:lnSpc>
                <a:spcPct val="90000"/>
              </a:lnSpc>
              <a:spcAft>
                <a:spcPts val="600"/>
              </a:spcAft>
            </a:pPr>
            <a:r>
              <a:rPr lang="en-US" sz="2000" i="0" dirty="0">
                <a:effectLst/>
              </a:rPr>
              <a:t>May your grace transform us </a:t>
            </a:r>
            <a:r>
              <a:rPr lang="en-US" sz="2000" dirty="0"/>
              <a:t>i</a:t>
            </a:r>
            <a:r>
              <a:rPr lang="en-US" sz="2000" i="0" dirty="0">
                <a:effectLst/>
              </a:rPr>
              <a:t>nto </a:t>
            </a:r>
            <a:r>
              <a:rPr lang="en-US" sz="2000" dirty="0"/>
              <a:t>Pilgrims of Hope, walking a path focused</a:t>
            </a:r>
            <a:r>
              <a:rPr lang="en-US" sz="2000" i="0" dirty="0">
                <a:effectLst/>
              </a:rPr>
              <a:t> on Gospel values. </a:t>
            </a:r>
          </a:p>
          <a:p>
            <a:pPr indent="-228600">
              <a:lnSpc>
                <a:spcPct val="90000"/>
              </a:lnSpc>
              <a:spcAft>
                <a:spcPts val="600"/>
              </a:spcAft>
              <a:buFont typeface="Arial" panose="020B0604020202020204" pitchFamily="34" charset="0"/>
              <a:buChar char="•"/>
            </a:pPr>
            <a:endParaRPr lang="en-US" sz="2000" i="0" dirty="0">
              <a:effectLst/>
            </a:endParaRPr>
          </a:p>
          <a:p>
            <a:pPr>
              <a:lnSpc>
                <a:spcPct val="90000"/>
              </a:lnSpc>
              <a:spcAft>
                <a:spcPts val="600"/>
              </a:spcAft>
            </a:pPr>
            <a:r>
              <a:rPr lang="en-US" sz="2000" i="0" dirty="0">
                <a:effectLst/>
              </a:rPr>
              <a:t>May the grace of the Jubilee</a:t>
            </a:r>
            <a:r>
              <a:rPr lang="en-US" sz="2000" dirty="0"/>
              <a:t> </a:t>
            </a:r>
            <a:r>
              <a:rPr lang="en-US" sz="2000" i="0" dirty="0">
                <a:effectLst/>
              </a:rPr>
              <a:t>reawaken in us,</a:t>
            </a:r>
            <a:r>
              <a:rPr lang="en-US" sz="2000" i="1" dirty="0">
                <a:effectLst/>
              </a:rPr>
              <a:t> </a:t>
            </a:r>
            <a:r>
              <a:rPr lang="en-US" sz="2000" dirty="0">
                <a:effectLst/>
              </a:rPr>
              <a:t>Pilgrims of Hope</a:t>
            </a:r>
            <a:r>
              <a:rPr lang="en-US" sz="2000" i="0" dirty="0">
                <a:effectLst/>
              </a:rPr>
              <a:t>, a yearning for the treasures of heaven. May that same grace spread the joy and peace of our Redeemer throughout the earth.</a:t>
            </a:r>
          </a:p>
          <a:p>
            <a:pPr marL="0" indent="-228600">
              <a:lnSpc>
                <a:spcPct val="90000"/>
              </a:lnSpc>
              <a:spcAft>
                <a:spcPts val="600"/>
              </a:spcAft>
              <a:buFont typeface="Arial" panose="020B0604020202020204" pitchFamily="34" charset="0"/>
              <a:buChar char="•"/>
            </a:pPr>
            <a:endParaRPr lang="en-US" sz="2000" i="0" dirty="0">
              <a:effectLst/>
            </a:endParaRPr>
          </a:p>
          <a:p>
            <a:pPr>
              <a:lnSpc>
                <a:spcPct val="90000"/>
              </a:lnSpc>
              <a:spcAft>
                <a:spcPts val="600"/>
              </a:spcAft>
            </a:pPr>
            <a:r>
              <a:rPr lang="en-US" sz="2000" i="0" dirty="0">
                <a:effectLst/>
              </a:rPr>
              <a:t>To you our God, eternally blessed, be glory and praise for ever.</a:t>
            </a:r>
            <a:r>
              <a:rPr lang="en-US" sz="2000" dirty="0"/>
              <a:t> </a:t>
            </a:r>
            <a:r>
              <a:rPr lang="en-US" sz="2000" i="1" dirty="0">
                <a:effectLst/>
              </a:rPr>
              <a:t>Amen.</a:t>
            </a:r>
          </a:p>
          <a:p>
            <a:pPr indent="-228600">
              <a:lnSpc>
                <a:spcPct val="90000"/>
              </a:lnSpc>
              <a:spcAft>
                <a:spcPts val="600"/>
              </a:spcAft>
              <a:buFont typeface="Arial" panose="020B0604020202020204" pitchFamily="34" charset="0"/>
              <a:buChar char="•"/>
            </a:pPr>
            <a:endParaRPr lang="en-US" sz="1700" dirty="0"/>
          </a:p>
        </p:txBody>
      </p:sp>
      <p:pic>
        <p:nvPicPr>
          <p:cNvPr id="4" name="Picture 3" descr="A logo with a cross and people&#10;&#10;Description automatically generated">
            <a:extLst>
              <a:ext uri="{FF2B5EF4-FFF2-40B4-BE49-F238E27FC236}">
                <a16:creationId xmlns:a16="http://schemas.microsoft.com/office/drawing/2014/main" id="{64430A22-7789-A8BD-0037-AD82FB01CF7B}"/>
              </a:ext>
            </a:extLst>
          </p:cNvPr>
          <p:cNvPicPr>
            <a:picLocks noChangeAspect="1"/>
          </p:cNvPicPr>
          <p:nvPr/>
        </p:nvPicPr>
        <p:blipFill>
          <a:blip r:embed="rId3">
            <a:extLst>
              <a:ext uri="{28A0092B-C50C-407E-A947-70E740481C1C}">
                <a14:useLocalDpi xmlns:a14="http://schemas.microsoft.com/office/drawing/2010/main" val="0"/>
              </a:ext>
            </a:extLst>
          </a:blip>
          <a:srcRect l="20587" r="15624" b="-1"/>
          <a:stretch/>
        </p:blipFill>
        <p:spPr>
          <a:xfrm>
            <a:off x="7675658" y="2093976"/>
            <a:ext cx="3941064" cy="4096512"/>
          </a:xfrm>
          <a:prstGeom prst="rect">
            <a:avLst/>
          </a:prstGeom>
        </p:spPr>
      </p:pic>
    </p:spTree>
    <p:extLst>
      <p:ext uri="{BB962C8B-B14F-4D97-AF65-F5344CB8AC3E}">
        <p14:creationId xmlns:p14="http://schemas.microsoft.com/office/powerpoint/2010/main" val="3476789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n Christ Alone | Celtic Worship ft. Steph Macleod">
            <a:hlinkClick r:id="" action="ppaction://media"/>
            <a:extLst>
              <a:ext uri="{FF2B5EF4-FFF2-40B4-BE49-F238E27FC236}">
                <a16:creationId xmlns:a16="http://schemas.microsoft.com/office/drawing/2014/main" id="{30D61B72-D09B-5F18-6117-620AD4B47697}"/>
              </a:ext>
            </a:extLst>
          </p:cNvPr>
          <p:cNvPicPr>
            <a:picLocks noRot="1" noChangeAspect="1"/>
          </p:cNvPicPr>
          <p:nvPr>
            <a:videoFile r:link="rId1"/>
          </p:nvPr>
        </p:nvPicPr>
        <p:blipFill>
          <a:blip r:embed="rId3"/>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64682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6502EA49-4482-396A-0690-432800C66A8D}"/>
              </a:ext>
            </a:extLst>
          </p:cNvPr>
          <p:cNvSpPr txBox="1"/>
          <p:nvPr/>
        </p:nvSpPr>
        <p:spPr>
          <a:xfrm>
            <a:off x="457200" y="467833"/>
            <a:ext cx="4795284" cy="5634855"/>
          </a:xfrm>
          <a:prstGeom prst="rect">
            <a:avLst/>
          </a:prstGeom>
        </p:spPr>
        <p:txBody>
          <a:bodyPr vert="horz" lIns="91440" tIns="45720" rIns="91440" bIns="45720" rtlCol="0">
            <a:noAutofit/>
          </a:bodyPr>
          <a:lstStyle/>
          <a:p>
            <a:pPr marR="0" lvl="0" fontAlgn="base">
              <a:lnSpc>
                <a:spcPct val="90000"/>
              </a:lnSpc>
              <a:spcBef>
                <a:spcPct val="20000"/>
              </a:spcBef>
              <a:spcAft>
                <a:spcPts val="600"/>
              </a:spcAft>
              <a:buClr>
                <a:schemeClr val="accent1"/>
              </a:buClr>
              <a:buSzPct val="92000"/>
              <a:tabLst/>
            </a:pPr>
            <a:r>
              <a:rPr kumimoji="0" lang="en-US" altLang="en-US" sz="2400" b="0" i="0" u="none" strike="noStrike" cap="none" normalizeH="0" baseline="0" dirty="0">
                <a:ln>
                  <a:noFill/>
                </a:ln>
                <a:effectLst/>
              </a:rPr>
              <a:t>Jesus our Teacher, </a:t>
            </a:r>
            <a:r>
              <a:rPr lang="en-US" altLang="en-US" sz="2400" dirty="0"/>
              <a:t>i</a:t>
            </a:r>
            <a:r>
              <a:rPr kumimoji="0" lang="en-US" altLang="en-US" sz="2400" b="0" i="0" u="none" strike="noStrike" cap="none" normalizeH="0" baseline="0" dirty="0">
                <a:ln>
                  <a:noFill/>
                </a:ln>
                <a:effectLst/>
              </a:rPr>
              <a:t>n your love for us, help us to develop our own talents so that we may become like you and lead lives of goodness.</a:t>
            </a:r>
          </a:p>
          <a:p>
            <a:pPr marR="0" lvl="0" fontAlgn="base">
              <a:lnSpc>
                <a:spcPct val="90000"/>
              </a:lnSpc>
              <a:spcBef>
                <a:spcPct val="20000"/>
              </a:spcBef>
              <a:spcAft>
                <a:spcPts val="600"/>
              </a:spcAft>
              <a:buClr>
                <a:schemeClr val="accent1"/>
              </a:buClr>
              <a:buSzPct val="92000"/>
              <a:tabLst/>
            </a:pPr>
            <a:r>
              <a:rPr kumimoji="0" lang="en-US" altLang="en-US" sz="2400" b="0" i="0" u="none" strike="noStrike" cap="none" normalizeH="0" baseline="0" dirty="0">
                <a:ln>
                  <a:noFill/>
                </a:ln>
                <a:effectLst/>
              </a:rPr>
              <a:t>Bless all learners and all teachers. May our Catholic schools continue to serve our families, our communities and our country.</a:t>
            </a:r>
          </a:p>
          <a:p>
            <a:pPr marR="0" lvl="0" fontAlgn="base">
              <a:lnSpc>
                <a:spcPct val="90000"/>
              </a:lnSpc>
              <a:spcBef>
                <a:spcPct val="20000"/>
              </a:spcBef>
              <a:spcAft>
                <a:spcPts val="600"/>
              </a:spcAft>
              <a:buClr>
                <a:schemeClr val="accent1"/>
              </a:buClr>
              <a:buSzPct val="92000"/>
              <a:tabLst/>
            </a:pPr>
            <a:r>
              <a:rPr kumimoji="0" lang="en-US" altLang="en-US" sz="2400" b="0" i="0" u="none" strike="noStrike" cap="none" normalizeH="0" baseline="0" dirty="0">
                <a:ln>
                  <a:noFill/>
                </a:ln>
                <a:effectLst/>
              </a:rPr>
              <a:t>Help us, through our learning, to believe in you and to celebrate the life of your Church.</a:t>
            </a:r>
            <a:r>
              <a:rPr lang="en-US" altLang="en-US" sz="2400" dirty="0"/>
              <a:t> </a:t>
            </a:r>
            <a:r>
              <a:rPr kumimoji="0" lang="en-US" altLang="en-US" sz="2400" b="0" i="0" u="none" strike="noStrike" cap="none" normalizeH="0" baseline="0" dirty="0">
                <a:ln>
                  <a:noFill/>
                </a:ln>
                <a:effectLst/>
              </a:rPr>
              <a:t>Help us to grow in holiness as we grow in friendship with you and try to become saints.</a:t>
            </a:r>
          </a:p>
          <a:p>
            <a:pPr marR="0" lvl="0" fontAlgn="base">
              <a:lnSpc>
                <a:spcPct val="90000"/>
              </a:lnSpc>
              <a:spcBef>
                <a:spcPct val="20000"/>
              </a:spcBef>
              <a:spcAft>
                <a:spcPts val="600"/>
              </a:spcAft>
              <a:buClr>
                <a:schemeClr val="accent1"/>
              </a:buClr>
              <a:buSzPct val="92000"/>
              <a:tabLst/>
            </a:pPr>
            <a:br>
              <a:rPr kumimoji="0" lang="en-US" altLang="en-US" sz="2400" b="0" i="0" u="none" strike="noStrike" cap="none" normalizeH="0" baseline="0" dirty="0">
                <a:ln>
                  <a:noFill/>
                </a:ln>
                <a:effectLst/>
              </a:rPr>
            </a:br>
            <a:r>
              <a:rPr kumimoji="0" lang="en-US" altLang="en-US" sz="2400" b="0" i="0" u="none" strike="noStrike" cap="none" normalizeH="0" baseline="0" dirty="0">
                <a:ln>
                  <a:noFill/>
                </a:ln>
                <a:effectLst/>
              </a:rPr>
              <a:t>We make this prayer in the name of Jesus, our Lord. </a:t>
            </a:r>
            <a:r>
              <a:rPr kumimoji="0" lang="en-US" altLang="en-US" sz="2400" b="0" i="1" u="none" strike="noStrike" cap="none" normalizeH="0" baseline="0" dirty="0">
                <a:ln>
                  <a:noFill/>
                </a:ln>
                <a:effectLst/>
              </a:rPr>
              <a:t>Amen</a:t>
            </a:r>
          </a:p>
        </p:txBody>
      </p:sp>
      <p:pic>
        <p:nvPicPr>
          <p:cNvPr id="4" name="Picture 3" descr="A blue and white logo&#10;&#10;Description automatically generated">
            <a:extLst>
              <a:ext uri="{FF2B5EF4-FFF2-40B4-BE49-F238E27FC236}">
                <a16:creationId xmlns:a16="http://schemas.microsoft.com/office/drawing/2014/main" id="{1BBC307A-A7E6-B6DD-66F1-11909E2BE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693" y="661916"/>
            <a:ext cx="5912669" cy="5557909"/>
          </a:xfrm>
          <a:prstGeom prst="rect">
            <a:avLst/>
          </a:prstGeom>
        </p:spPr>
      </p:pic>
      <p:sp>
        <p:nvSpPr>
          <p:cNvPr id="3" name="TextBox 2">
            <a:extLst>
              <a:ext uri="{FF2B5EF4-FFF2-40B4-BE49-F238E27FC236}">
                <a16:creationId xmlns:a16="http://schemas.microsoft.com/office/drawing/2014/main" id="{0B95A732-8C69-7C1C-63BE-150095097DB9}"/>
              </a:ext>
            </a:extLst>
          </p:cNvPr>
          <p:cNvSpPr txBox="1"/>
          <p:nvPr/>
        </p:nvSpPr>
        <p:spPr>
          <a:xfrm>
            <a:off x="5826642" y="574158"/>
            <a:ext cx="5231218" cy="461665"/>
          </a:xfrm>
          <a:prstGeom prst="rect">
            <a:avLst/>
          </a:prstGeom>
          <a:noFill/>
        </p:spPr>
        <p:txBody>
          <a:bodyPr wrap="square" rtlCol="0">
            <a:spAutoFit/>
          </a:bodyPr>
          <a:lstStyle/>
          <a:p>
            <a:pPr algn="ctr"/>
            <a:r>
              <a:rPr lang="en-US" sz="2400" b="1" dirty="0"/>
              <a:t> </a:t>
            </a:r>
            <a:r>
              <a:rPr lang="en-US" sz="2400" b="1" dirty="0">
                <a:solidFill>
                  <a:srgbClr val="0070C0"/>
                </a:solidFill>
              </a:rPr>
              <a:t>Prayer for Catholic Education Week</a:t>
            </a:r>
            <a:endParaRPr lang="en-GB" sz="2400" b="1" dirty="0">
              <a:solidFill>
                <a:srgbClr val="0070C0"/>
              </a:solidFill>
            </a:endParaRPr>
          </a:p>
        </p:txBody>
      </p:sp>
    </p:spTree>
    <p:extLst>
      <p:ext uri="{BB962C8B-B14F-4D97-AF65-F5344CB8AC3E}">
        <p14:creationId xmlns:p14="http://schemas.microsoft.com/office/powerpoint/2010/main" val="283966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32F58E-9A8E-B8B1-A83C-6E3394A5663E}"/>
              </a:ext>
            </a:extLst>
          </p:cNvPr>
          <p:cNvSpPr>
            <a:spLocks noGrp="1"/>
          </p:cNvSpPr>
          <p:nvPr>
            <p:ph type="title"/>
          </p:nvPr>
        </p:nvSpPr>
        <p:spPr>
          <a:xfrm>
            <a:off x="838200" y="609600"/>
            <a:ext cx="4116572" cy="1330839"/>
          </a:xfrm>
        </p:spPr>
        <p:txBody>
          <a:bodyPr vert="horz" lIns="91440" tIns="45720" rIns="91440" bIns="45720" rtlCol="0" anchor="ctr">
            <a:normAutofit/>
          </a:bodyPr>
          <a:lstStyle/>
          <a:p>
            <a:r>
              <a:rPr lang="en-US" sz="4400" kern="1200" dirty="0">
                <a:solidFill>
                  <a:srgbClr val="0070C0"/>
                </a:solidFill>
                <a:latin typeface="+mj-lt"/>
                <a:ea typeface="+mj-ea"/>
                <a:cs typeface="+mj-cs"/>
              </a:rPr>
              <a:t>Pilgrims of Hope</a:t>
            </a:r>
          </a:p>
        </p:txBody>
      </p:sp>
      <p:sp>
        <p:nvSpPr>
          <p:cNvPr id="4" name="Text Placeholder 3">
            <a:extLst>
              <a:ext uri="{FF2B5EF4-FFF2-40B4-BE49-F238E27FC236}">
                <a16:creationId xmlns:a16="http://schemas.microsoft.com/office/drawing/2014/main" id="{BF1B80AA-2012-5CD4-53AB-07B6328C32D8}"/>
              </a:ext>
            </a:extLst>
          </p:cNvPr>
          <p:cNvSpPr>
            <a:spLocks noGrp="1"/>
          </p:cNvSpPr>
          <p:nvPr>
            <p:ph type="body" sz="half" idx="2"/>
          </p:nvPr>
        </p:nvSpPr>
        <p:spPr>
          <a:xfrm>
            <a:off x="862366" y="2194102"/>
            <a:ext cx="3427001" cy="3908586"/>
          </a:xfrm>
        </p:spPr>
        <p:txBody>
          <a:bodyPr vert="horz" lIns="91440" tIns="45720" rIns="91440" bIns="45720" rtlCol="0">
            <a:noAutofit/>
          </a:bodyPr>
          <a:lstStyle/>
          <a:p>
            <a:r>
              <a:rPr lang="en-US" sz="3600" dirty="0"/>
              <a:t>This is the theme of the Jubilee Year in 2025.</a:t>
            </a:r>
          </a:p>
          <a:p>
            <a:r>
              <a:rPr lang="en-US" sz="3600" dirty="0"/>
              <a:t>In the Church, a Jubilee, or Holy Year, is a great religious event.</a:t>
            </a:r>
          </a:p>
        </p:txBody>
      </p:sp>
      <p:pic>
        <p:nvPicPr>
          <p:cNvPr id="6" name="Picture Placeholder 5" descr="A logo with a cross and people&#10;&#10;Description automatically generated">
            <a:extLst>
              <a:ext uri="{FF2B5EF4-FFF2-40B4-BE49-F238E27FC236}">
                <a16:creationId xmlns:a16="http://schemas.microsoft.com/office/drawing/2014/main" id="{1C0425BB-1811-33AD-2D1A-3ECDCF70AA7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8014" r="8014"/>
          <a:stretch>
            <a:fillRect/>
          </a:stretch>
        </p:blipFill>
        <p:spPr>
          <a:xfrm>
            <a:off x="5445457" y="1010818"/>
            <a:ext cx="6155141" cy="4860105"/>
          </a:xfrm>
          <a:prstGeom prst="rect">
            <a:avLst/>
          </a:prstGeom>
        </p:spPr>
      </p:pic>
    </p:spTree>
    <p:extLst>
      <p:ext uri="{BB962C8B-B14F-4D97-AF65-F5344CB8AC3E}">
        <p14:creationId xmlns:p14="http://schemas.microsoft.com/office/powerpoint/2010/main" val="26000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The Year of the Jubilee 2025: Pilgrims of Hope">
            <a:hlinkClick r:id="" action="ppaction://media"/>
            <a:extLst>
              <a:ext uri="{FF2B5EF4-FFF2-40B4-BE49-F238E27FC236}">
                <a16:creationId xmlns:a16="http://schemas.microsoft.com/office/drawing/2014/main" id="{59D14C8B-3BB9-69C4-E8E3-80FB0C3D2AA3}"/>
              </a:ext>
            </a:extLst>
          </p:cNvPr>
          <p:cNvPicPr>
            <a:picLocks noRot="1" noChangeAspect="1"/>
          </p:cNvPicPr>
          <p:nvPr>
            <a:videoFile r:link="rId1"/>
          </p:nvPr>
        </p:nvPicPr>
        <p:blipFill>
          <a:blip r:embed="rId4"/>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213833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B9C69-11D4-8113-C0EF-526967595565}"/>
              </a:ext>
            </a:extLst>
          </p:cNvPr>
          <p:cNvSpPr txBox="1"/>
          <p:nvPr/>
        </p:nvSpPr>
        <p:spPr>
          <a:xfrm>
            <a:off x="5640572" y="2971800"/>
            <a:ext cx="914400" cy="914400"/>
          </a:xfrm>
          <a:prstGeom prst="rect">
            <a:avLst/>
          </a:prstGeom>
          <a:noFill/>
        </p:spPr>
        <p:txBody>
          <a:bodyPr wrap="square" rtlCol="0">
            <a:spAutoFit/>
          </a:bodyPr>
          <a:lstStyle/>
          <a:p>
            <a:endParaRPr lang="en-GB" dirty="0"/>
          </a:p>
        </p:txBody>
      </p:sp>
      <p:sp>
        <p:nvSpPr>
          <p:cNvPr id="3" name="TextBox 2">
            <a:extLst>
              <a:ext uri="{FF2B5EF4-FFF2-40B4-BE49-F238E27FC236}">
                <a16:creationId xmlns:a16="http://schemas.microsoft.com/office/drawing/2014/main" id="{B5A2F82F-A935-CD4B-0D9D-D9968EF69C6B}"/>
              </a:ext>
            </a:extLst>
          </p:cNvPr>
          <p:cNvSpPr txBox="1"/>
          <p:nvPr/>
        </p:nvSpPr>
        <p:spPr>
          <a:xfrm>
            <a:off x="1456660" y="946298"/>
            <a:ext cx="9278680" cy="4848446"/>
          </a:xfrm>
          <a:prstGeom prst="rect">
            <a:avLst/>
          </a:prstGeom>
          <a:noFill/>
        </p:spPr>
        <p:txBody>
          <a:bodyPr wrap="square" rtlCol="0">
            <a:spAutoFit/>
          </a:bodyPr>
          <a:lstStyle/>
          <a:p>
            <a:endParaRPr lang="en-GB" dirty="0"/>
          </a:p>
        </p:txBody>
      </p:sp>
      <p:pic>
        <p:nvPicPr>
          <p:cNvPr id="5" name="Picture 4" descr="A logo with a cross and people&#10;&#10;Description automatically generated">
            <a:extLst>
              <a:ext uri="{FF2B5EF4-FFF2-40B4-BE49-F238E27FC236}">
                <a16:creationId xmlns:a16="http://schemas.microsoft.com/office/drawing/2014/main" id="{11EAEDE8-C6A1-1F26-34D3-754704BBF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548" y="1573618"/>
            <a:ext cx="5339867" cy="2899303"/>
          </a:xfrm>
          <a:prstGeom prst="rect">
            <a:avLst/>
          </a:prstGeom>
          <a:ln w="38100">
            <a:solidFill>
              <a:srgbClr val="00B050"/>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0AB072EF-85BB-206A-680D-06F819B2BEAC}"/>
              </a:ext>
            </a:extLst>
          </p:cNvPr>
          <p:cNvSpPr txBox="1"/>
          <p:nvPr/>
        </p:nvSpPr>
        <p:spPr>
          <a:xfrm>
            <a:off x="1371600" y="1424763"/>
            <a:ext cx="3444948" cy="3170099"/>
          </a:xfrm>
          <a:prstGeom prst="rect">
            <a:avLst/>
          </a:prstGeom>
          <a:noFill/>
        </p:spPr>
        <p:txBody>
          <a:bodyPr wrap="square" rtlCol="0">
            <a:spAutoFit/>
          </a:bodyPr>
          <a:lstStyle/>
          <a:p>
            <a:r>
              <a:rPr lang="en-US" sz="4000" dirty="0"/>
              <a:t>What do you see when you look at the logo for the Jubilee Year?</a:t>
            </a:r>
            <a:endParaRPr lang="en-GB" sz="4000" dirty="0"/>
          </a:p>
        </p:txBody>
      </p:sp>
    </p:spTree>
    <p:extLst>
      <p:ext uri="{BB962C8B-B14F-4D97-AF65-F5344CB8AC3E}">
        <p14:creationId xmlns:p14="http://schemas.microsoft.com/office/powerpoint/2010/main" val="183181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CFB124C-4B0C-4A81-8633-17257B151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006" y="569844"/>
            <a:ext cx="8427988" cy="5649981"/>
          </a:xfrm>
          <a:prstGeom prst="rect">
            <a:avLst/>
          </a:prstGeom>
          <a:ln>
            <a:noFill/>
          </a:ln>
          <a:effectLst>
            <a:outerShdw blurRad="317500" dist="317500" dir="714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logo with a cross and people&#10;&#10;Description automatically generated">
            <a:extLst>
              <a:ext uri="{FF2B5EF4-FFF2-40B4-BE49-F238E27FC236}">
                <a16:creationId xmlns:a16="http://schemas.microsoft.com/office/drawing/2014/main" id="{11490701-8870-C623-0703-7EFABC401B18}"/>
              </a:ext>
            </a:extLst>
          </p:cNvPr>
          <p:cNvPicPr>
            <a:picLocks noChangeAspect="1"/>
          </p:cNvPicPr>
          <p:nvPr/>
        </p:nvPicPr>
        <p:blipFill>
          <a:blip r:embed="rId3">
            <a:extLst>
              <a:ext uri="{28A0092B-C50C-407E-A947-70E740481C1C}">
                <a14:useLocalDpi xmlns:a14="http://schemas.microsoft.com/office/drawing/2010/main" val="0"/>
              </a:ext>
            </a:extLst>
          </a:blip>
          <a:srcRect l="828" r="-1" b="-1"/>
          <a:stretch/>
        </p:blipFill>
        <p:spPr>
          <a:xfrm>
            <a:off x="1870643" y="604009"/>
            <a:ext cx="8450714" cy="5649981"/>
          </a:xfrm>
          <a:prstGeom prst="rect">
            <a:avLst/>
          </a:prstGeom>
        </p:spPr>
      </p:pic>
      <p:cxnSp>
        <p:nvCxnSpPr>
          <p:cNvPr id="5" name="Straight Arrow Connector 4">
            <a:extLst>
              <a:ext uri="{FF2B5EF4-FFF2-40B4-BE49-F238E27FC236}">
                <a16:creationId xmlns:a16="http://schemas.microsoft.com/office/drawing/2014/main" id="{E4EA08F5-AD4D-4208-CC79-91D7F5789F37}"/>
              </a:ext>
            </a:extLst>
          </p:cNvPr>
          <p:cNvCxnSpPr>
            <a:cxnSpLocks/>
          </p:cNvCxnSpPr>
          <p:nvPr/>
        </p:nvCxnSpPr>
        <p:spPr>
          <a:xfrm flipV="1">
            <a:off x="5869172" y="1169581"/>
            <a:ext cx="3381154" cy="22594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8E8B3DD-145D-0B32-6852-67F1BF4BDCD8}"/>
              </a:ext>
            </a:extLst>
          </p:cNvPr>
          <p:cNvSpPr txBox="1"/>
          <p:nvPr/>
        </p:nvSpPr>
        <p:spPr>
          <a:xfrm>
            <a:off x="9346019" y="850605"/>
            <a:ext cx="1754372" cy="369332"/>
          </a:xfrm>
          <a:prstGeom prst="rect">
            <a:avLst/>
          </a:prstGeom>
          <a:noFill/>
        </p:spPr>
        <p:txBody>
          <a:bodyPr wrap="square" rtlCol="0">
            <a:spAutoFit/>
          </a:bodyPr>
          <a:lstStyle/>
          <a:p>
            <a:r>
              <a:rPr lang="en-US" b="1" dirty="0"/>
              <a:t>All humanity</a:t>
            </a:r>
            <a:endParaRPr lang="en-GB" b="1" dirty="0"/>
          </a:p>
        </p:txBody>
      </p:sp>
      <p:cxnSp>
        <p:nvCxnSpPr>
          <p:cNvPr id="11" name="Straight Arrow Connector 10">
            <a:extLst>
              <a:ext uri="{FF2B5EF4-FFF2-40B4-BE49-F238E27FC236}">
                <a16:creationId xmlns:a16="http://schemas.microsoft.com/office/drawing/2014/main" id="{65642FD6-8752-F6EE-CBAA-B4CABACFD01C}"/>
              </a:ext>
            </a:extLst>
          </p:cNvPr>
          <p:cNvCxnSpPr>
            <a:cxnSpLocks/>
          </p:cNvCxnSpPr>
          <p:nvPr/>
        </p:nvCxnSpPr>
        <p:spPr>
          <a:xfrm>
            <a:off x="6741042" y="2775098"/>
            <a:ext cx="2030818" cy="4997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4B21E52-D56F-CB27-47B7-5DF9F7B6D864}"/>
              </a:ext>
            </a:extLst>
          </p:cNvPr>
          <p:cNvSpPr txBox="1"/>
          <p:nvPr/>
        </p:nvSpPr>
        <p:spPr>
          <a:xfrm>
            <a:off x="8878186" y="3072809"/>
            <a:ext cx="3009014" cy="369332"/>
          </a:xfrm>
          <a:prstGeom prst="rect">
            <a:avLst/>
          </a:prstGeom>
          <a:noFill/>
        </p:spPr>
        <p:txBody>
          <a:bodyPr wrap="square" rtlCol="0">
            <a:spAutoFit/>
          </a:bodyPr>
          <a:lstStyle/>
          <a:p>
            <a:r>
              <a:rPr lang="en-US" b="1" dirty="0"/>
              <a:t>Holding the Cross</a:t>
            </a:r>
            <a:endParaRPr lang="en-GB" b="1" dirty="0"/>
          </a:p>
        </p:txBody>
      </p:sp>
      <p:cxnSp>
        <p:nvCxnSpPr>
          <p:cNvPr id="15" name="Straight Arrow Connector 14">
            <a:extLst>
              <a:ext uri="{FF2B5EF4-FFF2-40B4-BE49-F238E27FC236}">
                <a16:creationId xmlns:a16="http://schemas.microsoft.com/office/drawing/2014/main" id="{4C0F944F-E3FD-52AE-EC5F-466606B04ADC}"/>
              </a:ext>
            </a:extLst>
          </p:cNvPr>
          <p:cNvCxnSpPr/>
          <p:nvPr/>
        </p:nvCxnSpPr>
        <p:spPr>
          <a:xfrm flipH="1">
            <a:off x="3330824" y="4190251"/>
            <a:ext cx="903768" cy="6911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3A1A5E2C-5366-2C78-65B4-BAB9291B2016}"/>
              </a:ext>
            </a:extLst>
          </p:cNvPr>
          <p:cNvSpPr txBox="1"/>
          <p:nvPr/>
        </p:nvSpPr>
        <p:spPr>
          <a:xfrm>
            <a:off x="2424223" y="4805916"/>
            <a:ext cx="1105786" cy="646331"/>
          </a:xfrm>
          <a:prstGeom prst="rect">
            <a:avLst/>
          </a:prstGeom>
          <a:noFill/>
        </p:spPr>
        <p:txBody>
          <a:bodyPr wrap="square" rtlCol="0">
            <a:spAutoFit/>
          </a:bodyPr>
          <a:lstStyle/>
          <a:p>
            <a:r>
              <a:rPr lang="en-US" b="1" dirty="0"/>
              <a:t>Choppy waters</a:t>
            </a:r>
            <a:endParaRPr lang="en-GB" b="1" dirty="0"/>
          </a:p>
        </p:txBody>
      </p:sp>
      <p:cxnSp>
        <p:nvCxnSpPr>
          <p:cNvPr id="21" name="Straight Arrow Connector 20">
            <a:extLst>
              <a:ext uri="{FF2B5EF4-FFF2-40B4-BE49-F238E27FC236}">
                <a16:creationId xmlns:a16="http://schemas.microsoft.com/office/drawing/2014/main" id="{5B3B9C83-0296-2BAF-85A6-3E0F8A291229}"/>
              </a:ext>
            </a:extLst>
          </p:cNvPr>
          <p:cNvCxnSpPr>
            <a:cxnSpLocks/>
          </p:cNvCxnSpPr>
          <p:nvPr/>
        </p:nvCxnSpPr>
        <p:spPr>
          <a:xfrm>
            <a:off x="6666614" y="4338084"/>
            <a:ext cx="1392865" cy="552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272711D8-2AB8-6B99-2F80-63A4DBE994C2}"/>
              </a:ext>
            </a:extLst>
          </p:cNvPr>
          <p:cNvSpPr txBox="1"/>
          <p:nvPr/>
        </p:nvSpPr>
        <p:spPr>
          <a:xfrm>
            <a:off x="7953153" y="4699591"/>
            <a:ext cx="1477926" cy="646331"/>
          </a:xfrm>
          <a:prstGeom prst="rect">
            <a:avLst/>
          </a:prstGeom>
          <a:noFill/>
        </p:spPr>
        <p:txBody>
          <a:bodyPr wrap="square" rtlCol="0">
            <a:spAutoFit/>
          </a:bodyPr>
          <a:lstStyle/>
          <a:p>
            <a:r>
              <a:rPr lang="en-US" b="1" dirty="0"/>
              <a:t>The Cross is an anchor</a:t>
            </a:r>
            <a:endParaRPr lang="en-GB" b="1" dirty="0"/>
          </a:p>
        </p:txBody>
      </p:sp>
      <p:cxnSp>
        <p:nvCxnSpPr>
          <p:cNvPr id="24" name="Straight Arrow Connector 23">
            <a:extLst>
              <a:ext uri="{FF2B5EF4-FFF2-40B4-BE49-F238E27FC236}">
                <a16:creationId xmlns:a16="http://schemas.microsoft.com/office/drawing/2014/main" id="{0157F94E-116A-1574-0A28-BA47CFDDD5A9}"/>
              </a:ext>
            </a:extLst>
          </p:cNvPr>
          <p:cNvCxnSpPr/>
          <p:nvPr/>
        </p:nvCxnSpPr>
        <p:spPr>
          <a:xfrm flipH="1" flipV="1">
            <a:off x="3742660" y="1052623"/>
            <a:ext cx="2700670" cy="7761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570EAE52-9205-440E-E0E2-FE9941588C11}"/>
              </a:ext>
            </a:extLst>
          </p:cNvPr>
          <p:cNvSpPr txBox="1"/>
          <p:nvPr/>
        </p:nvSpPr>
        <p:spPr>
          <a:xfrm>
            <a:off x="2176817" y="850605"/>
            <a:ext cx="1554480" cy="1200329"/>
          </a:xfrm>
          <a:prstGeom prst="rect">
            <a:avLst/>
          </a:prstGeom>
          <a:noFill/>
        </p:spPr>
        <p:txBody>
          <a:bodyPr wrap="square" rtlCol="0">
            <a:spAutoFit/>
          </a:bodyPr>
          <a:lstStyle/>
          <a:p>
            <a:r>
              <a:rPr lang="en-US" b="1" dirty="0"/>
              <a:t>The Cross – the reassurance of hope</a:t>
            </a:r>
            <a:endParaRPr lang="en-GB" b="1" dirty="0"/>
          </a:p>
        </p:txBody>
      </p:sp>
      <p:cxnSp>
        <p:nvCxnSpPr>
          <p:cNvPr id="27" name="Straight Arrow Connector 26">
            <a:extLst>
              <a:ext uri="{FF2B5EF4-FFF2-40B4-BE49-F238E27FC236}">
                <a16:creationId xmlns:a16="http://schemas.microsoft.com/office/drawing/2014/main" id="{8964BE66-2FA2-C6C7-BF10-5E5438F15302}"/>
              </a:ext>
            </a:extLst>
          </p:cNvPr>
          <p:cNvCxnSpPr>
            <a:cxnSpLocks/>
          </p:cNvCxnSpPr>
          <p:nvPr/>
        </p:nvCxnSpPr>
        <p:spPr>
          <a:xfrm flipH="1">
            <a:off x="4976037" y="4976037"/>
            <a:ext cx="542261" cy="4762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521D1F7E-C5E7-82BB-7858-935922DD7C6E}"/>
              </a:ext>
            </a:extLst>
          </p:cNvPr>
          <p:cNvSpPr txBox="1"/>
          <p:nvPr/>
        </p:nvSpPr>
        <p:spPr>
          <a:xfrm>
            <a:off x="4433777" y="5452247"/>
            <a:ext cx="2594344" cy="369332"/>
          </a:xfrm>
          <a:prstGeom prst="rect">
            <a:avLst/>
          </a:prstGeom>
          <a:noFill/>
        </p:spPr>
        <p:txBody>
          <a:bodyPr wrap="square" rtlCol="0">
            <a:spAutoFit/>
          </a:bodyPr>
          <a:lstStyle/>
          <a:p>
            <a:r>
              <a:rPr lang="en-GB" b="1" dirty="0">
                <a:solidFill>
                  <a:srgbClr val="000000"/>
                </a:solidFill>
                <a:effectLst/>
                <a:highlight>
                  <a:srgbClr val="FFFFFF"/>
                </a:highlight>
                <a:latin typeface="Barlow" panose="00000500000000000000" pitchFamily="2" charset="0"/>
              </a:rPr>
              <a:t>Peregrinantes in Spem</a:t>
            </a:r>
            <a:endParaRPr lang="en-GB" b="1" dirty="0"/>
          </a:p>
        </p:txBody>
      </p:sp>
    </p:spTree>
    <p:extLst>
      <p:ext uri="{BB962C8B-B14F-4D97-AF65-F5344CB8AC3E}">
        <p14:creationId xmlns:p14="http://schemas.microsoft.com/office/powerpoint/2010/main" val="129748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fade">
                                      <p:cBhvr>
                                        <p:cTn id="21" dur="1000"/>
                                        <p:tgtEl>
                                          <p:spTgt spid="16">
                                            <p:txEl>
                                              <p:pRg st="0" end="0"/>
                                            </p:txEl>
                                          </p:spTgt>
                                        </p:tgtEl>
                                      </p:cBhvr>
                                    </p:animEffect>
                                    <p:anim calcmode="lin" valueType="num">
                                      <p:cBhvr>
                                        <p:cTn id="22"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1000"/>
                                        <p:tgtEl>
                                          <p:spTgt spid="22">
                                            <p:txEl>
                                              <p:pRg st="0" end="0"/>
                                            </p:txEl>
                                          </p:spTgt>
                                        </p:tgtEl>
                                      </p:cBhvr>
                                    </p:animEffect>
                                    <p:anim calcmode="lin" valueType="num">
                                      <p:cBhvr>
                                        <p:cTn id="2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1000"/>
                                        <p:tgtEl>
                                          <p:spTgt spid="25">
                                            <p:txEl>
                                              <p:pRg st="0" end="0"/>
                                            </p:txEl>
                                          </p:spTgt>
                                        </p:tgtEl>
                                      </p:cBhvr>
                                    </p:animEffect>
                                    <p:anim calcmode="lin" valueType="num">
                                      <p:cBhvr>
                                        <p:cTn id="36"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touching a small plant">
            <a:extLst>
              <a:ext uri="{FF2B5EF4-FFF2-40B4-BE49-F238E27FC236}">
                <a16:creationId xmlns:a16="http://schemas.microsoft.com/office/drawing/2014/main" id="{9F56BF38-02D8-0447-81C2-61C0B700F23C}"/>
              </a:ext>
            </a:extLst>
          </p:cNvPr>
          <p:cNvPicPr>
            <a:picLocks noChangeAspect="1"/>
          </p:cNvPicPr>
          <p:nvPr/>
        </p:nvPicPr>
        <p:blipFill>
          <a:blip r:embed="rId3"/>
          <a:srcRect t="9823" b="5908"/>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5711D09-B19C-5609-AB46-D3E6D59C39E3}"/>
              </a:ext>
            </a:extLst>
          </p:cNvPr>
          <p:cNvSpPr>
            <a:spLocks noGrp="1"/>
          </p:cNvSpPr>
          <p:nvPr>
            <p:ph type="title"/>
          </p:nvPr>
        </p:nvSpPr>
        <p:spPr>
          <a:xfrm>
            <a:off x="1037809" y="1071350"/>
            <a:ext cx="4775162" cy="1339382"/>
          </a:xfrm>
        </p:spPr>
        <p:txBody>
          <a:bodyPr vert="horz" lIns="91440" tIns="45720" rIns="91440" bIns="45720" rtlCol="0" anchor="ctr">
            <a:normAutofit/>
          </a:bodyPr>
          <a:lstStyle/>
          <a:p>
            <a:pPr algn="ctr"/>
            <a:r>
              <a:rPr lang="en-US" sz="3600"/>
              <a:t>So, is hope…</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948A767-3225-45E1-0735-74A3364F46FC}"/>
              </a:ext>
            </a:extLst>
          </p:cNvPr>
          <p:cNvSpPr txBox="1"/>
          <p:nvPr/>
        </p:nvSpPr>
        <p:spPr>
          <a:xfrm>
            <a:off x="1189319" y="2547257"/>
            <a:ext cx="4458446" cy="3109740"/>
          </a:xfrm>
          <a:prstGeom prst="rect">
            <a:avLst/>
          </a:prstGeom>
        </p:spPr>
        <p:txBody>
          <a:bodyPr vert="horz" lIns="91440" tIns="45720" rIns="91440" bIns="45720" rtlCol="0" anchor="ctr">
            <a:normAutofit/>
          </a:bodyPr>
          <a:lstStyle/>
          <a:p>
            <a:pPr>
              <a:lnSpc>
                <a:spcPct val="90000"/>
              </a:lnSpc>
              <a:spcAft>
                <a:spcPts val="600"/>
              </a:spcAft>
            </a:pPr>
            <a:r>
              <a:rPr lang="en-US" sz="1900" dirty="0"/>
              <a:t>An optimistic state of mind that is based on the expectation of positive outcomes or the belief that things will get better in the future.  It is the feeling of desire and anticipation  for something good to happen, even when the odds may seem unfavourable.   Hope may provide motivation, comfort and resilience during difficult times and can inspire people to take action to achieve their goals.</a:t>
            </a:r>
          </a:p>
        </p:txBody>
      </p:sp>
    </p:spTree>
    <p:extLst>
      <p:ext uri="{BB962C8B-B14F-4D97-AF65-F5344CB8AC3E}">
        <p14:creationId xmlns:p14="http://schemas.microsoft.com/office/powerpoint/2010/main" val="1403977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DDE571-E57F-4AB5-83C7-30EB5DDC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AD0E47-6BCF-3E12-E9C0-96574F0A85A7}"/>
              </a:ext>
            </a:extLst>
          </p:cNvPr>
          <p:cNvSpPr txBox="1"/>
          <p:nvPr/>
        </p:nvSpPr>
        <p:spPr>
          <a:xfrm>
            <a:off x="584792" y="318977"/>
            <a:ext cx="4520608" cy="6326372"/>
          </a:xfrm>
          <a:prstGeom prst="rect">
            <a:avLst/>
          </a:prstGeom>
        </p:spPr>
        <p:txBody>
          <a:bodyPr vert="horz" lIns="91440" tIns="45720" rIns="91440" bIns="45720" rtlCol="0">
            <a:normAutofit fontScale="92500" lnSpcReduction="10000"/>
          </a:bodyPr>
          <a:lstStyle/>
          <a:p>
            <a:pPr algn="ctr">
              <a:lnSpc>
                <a:spcPct val="90000"/>
              </a:lnSpc>
              <a:spcAft>
                <a:spcPts val="600"/>
              </a:spcAft>
            </a:pPr>
            <a:r>
              <a:rPr lang="en-US" sz="2400" b="1" i="1" dirty="0">
                <a:solidFill>
                  <a:schemeClr val="tx1">
                    <a:lumMod val="85000"/>
                    <a:lumOff val="15000"/>
                  </a:schemeClr>
                </a:solidFill>
              </a:rPr>
              <a:t>For Christians, hope is greater and more powerful than this definition. </a:t>
            </a:r>
          </a:p>
          <a:p>
            <a:pPr>
              <a:lnSpc>
                <a:spcPct val="90000"/>
              </a:lnSpc>
              <a:spcAft>
                <a:spcPts val="600"/>
              </a:spcAft>
            </a:pPr>
            <a:endParaRPr lang="en-US" sz="2400" dirty="0">
              <a:solidFill>
                <a:schemeClr val="tx1">
                  <a:lumMod val="85000"/>
                  <a:lumOff val="15000"/>
                </a:schemeClr>
              </a:solidFill>
            </a:endParaRPr>
          </a:p>
          <a:p>
            <a:pPr algn="just">
              <a:lnSpc>
                <a:spcPct val="90000"/>
              </a:lnSpc>
              <a:spcAft>
                <a:spcPts val="600"/>
              </a:spcAft>
            </a:pPr>
            <a:r>
              <a:rPr lang="en-US" sz="2400" dirty="0">
                <a:solidFill>
                  <a:schemeClr val="tx1">
                    <a:lumMod val="85000"/>
                    <a:lumOff val="15000"/>
                  </a:schemeClr>
                </a:solidFill>
              </a:rPr>
              <a:t>It is an unshakable trust and assurance that the promises of God will be fulfilled. </a:t>
            </a:r>
          </a:p>
          <a:p>
            <a:pPr algn="just">
              <a:lnSpc>
                <a:spcPct val="90000"/>
              </a:lnSpc>
              <a:spcAft>
                <a:spcPts val="600"/>
              </a:spcAft>
            </a:pPr>
            <a:r>
              <a:rPr lang="en-US" sz="2400" dirty="0">
                <a:solidFill>
                  <a:schemeClr val="tx1">
                    <a:lumMod val="85000"/>
                    <a:lumOff val="15000"/>
                  </a:schemeClr>
                </a:solidFill>
              </a:rPr>
              <a:t>It is placing our trust in God, based on what He has already done for us in the life, death, and resurrection of Jesus. </a:t>
            </a:r>
          </a:p>
          <a:p>
            <a:pPr>
              <a:lnSpc>
                <a:spcPct val="90000"/>
              </a:lnSpc>
              <a:spcAft>
                <a:spcPts val="600"/>
              </a:spcAft>
            </a:pPr>
            <a:endParaRPr lang="en-US" sz="2400" dirty="0">
              <a:solidFill>
                <a:schemeClr val="tx1">
                  <a:lumMod val="85000"/>
                  <a:lumOff val="15000"/>
                </a:schemeClr>
              </a:solidFill>
            </a:endParaRPr>
          </a:p>
          <a:p>
            <a:pPr algn="ctr">
              <a:lnSpc>
                <a:spcPct val="90000"/>
              </a:lnSpc>
              <a:spcAft>
                <a:spcPts val="600"/>
              </a:spcAft>
            </a:pPr>
            <a:r>
              <a:rPr lang="en-US" sz="2400" dirty="0">
                <a:solidFill>
                  <a:schemeClr val="tx1">
                    <a:lumMod val="85000"/>
                    <a:lumOff val="15000"/>
                  </a:schemeClr>
                </a:solidFill>
              </a:rPr>
              <a:t>Hope is an </a:t>
            </a:r>
            <a:r>
              <a:rPr lang="en-US" sz="2400" b="1" dirty="0">
                <a:solidFill>
                  <a:schemeClr val="tx1">
                    <a:lumMod val="85000"/>
                    <a:lumOff val="15000"/>
                  </a:schemeClr>
                </a:solidFill>
              </a:rPr>
              <a:t>absolute certainty </a:t>
            </a:r>
            <a:r>
              <a:rPr lang="en-US" sz="2400" dirty="0">
                <a:solidFill>
                  <a:schemeClr val="tx1">
                    <a:lumMod val="85000"/>
                    <a:lumOff val="15000"/>
                  </a:schemeClr>
                </a:solidFill>
              </a:rPr>
              <a:t>that </a:t>
            </a:r>
            <a:r>
              <a:rPr lang="en-US" sz="2400" b="1" dirty="0">
                <a:solidFill>
                  <a:schemeClr val="tx1">
                    <a:lumMod val="85000"/>
                    <a:lumOff val="15000"/>
                  </a:schemeClr>
                </a:solidFill>
              </a:rPr>
              <a:t>God’s promises will come true</a:t>
            </a:r>
            <a:r>
              <a:rPr lang="en-US" sz="2400" dirty="0">
                <a:solidFill>
                  <a:schemeClr val="tx1">
                    <a:lumMod val="85000"/>
                    <a:lumOff val="15000"/>
                  </a:schemeClr>
                </a:solidFill>
              </a:rPr>
              <a:t>. </a:t>
            </a:r>
          </a:p>
          <a:p>
            <a:pPr indent="-228600">
              <a:lnSpc>
                <a:spcPct val="90000"/>
              </a:lnSpc>
              <a:spcAft>
                <a:spcPts val="600"/>
              </a:spcAft>
              <a:buFont typeface="Arial" panose="020B0604020202020204" pitchFamily="34" charset="0"/>
              <a:buChar char="•"/>
            </a:pPr>
            <a:endParaRPr lang="en-US" sz="2000" dirty="0">
              <a:solidFill>
                <a:schemeClr val="tx1">
                  <a:lumMod val="85000"/>
                  <a:lumOff val="15000"/>
                </a:schemeClr>
              </a:solidFill>
            </a:endParaRPr>
          </a:p>
          <a:p>
            <a:pPr algn="ctr">
              <a:lnSpc>
                <a:spcPct val="90000"/>
              </a:lnSpc>
              <a:spcAft>
                <a:spcPts val="600"/>
              </a:spcAft>
            </a:pPr>
            <a:r>
              <a:rPr lang="en-US" sz="4400" b="1" i="1" dirty="0">
                <a:solidFill>
                  <a:srgbClr val="7030A0"/>
                </a:solidFill>
              </a:rPr>
              <a:t>Hope = </a:t>
            </a:r>
          </a:p>
          <a:p>
            <a:pPr algn="ctr">
              <a:lnSpc>
                <a:spcPct val="90000"/>
              </a:lnSpc>
              <a:spcAft>
                <a:spcPts val="600"/>
              </a:spcAft>
            </a:pPr>
            <a:r>
              <a:rPr lang="en-US" sz="4400" b="1" i="1" dirty="0">
                <a:solidFill>
                  <a:srgbClr val="7030A0"/>
                </a:solidFill>
              </a:rPr>
              <a:t>Trust in God </a:t>
            </a:r>
          </a:p>
          <a:p>
            <a:pPr indent="-228600">
              <a:lnSpc>
                <a:spcPct val="90000"/>
              </a:lnSpc>
              <a:spcAft>
                <a:spcPts val="600"/>
              </a:spcAft>
              <a:buFont typeface="Arial" panose="020B0604020202020204" pitchFamily="34" charset="0"/>
              <a:buChar char="•"/>
            </a:pPr>
            <a:endParaRPr lang="en-US" sz="1400" dirty="0">
              <a:solidFill>
                <a:schemeClr val="tx1">
                  <a:lumMod val="85000"/>
                  <a:lumOff val="15000"/>
                </a:schemeClr>
              </a:solidFill>
            </a:endParaRPr>
          </a:p>
          <a:p>
            <a:pPr indent="-228600">
              <a:lnSpc>
                <a:spcPct val="90000"/>
              </a:lnSpc>
              <a:spcAft>
                <a:spcPts val="600"/>
              </a:spcAft>
              <a:buFont typeface="Arial" panose="020B0604020202020204" pitchFamily="34" charset="0"/>
              <a:buChar char="•"/>
            </a:pPr>
            <a:endParaRPr lang="en-US" sz="1400" dirty="0">
              <a:solidFill>
                <a:schemeClr val="tx1">
                  <a:lumMod val="85000"/>
                  <a:lumOff val="15000"/>
                </a:schemeClr>
              </a:solidFill>
            </a:endParaRPr>
          </a:p>
        </p:txBody>
      </p:sp>
      <p:pic>
        <p:nvPicPr>
          <p:cNvPr id="6" name="Picture 5" descr="A person holding a rock&#10;&#10;Description automatically generated">
            <a:extLst>
              <a:ext uri="{FF2B5EF4-FFF2-40B4-BE49-F238E27FC236}">
                <a16:creationId xmlns:a16="http://schemas.microsoft.com/office/drawing/2014/main" id="{37BCE0AC-FF45-C8DB-15D3-E5471A7CB762}"/>
              </a:ext>
            </a:extLst>
          </p:cNvPr>
          <p:cNvPicPr>
            <a:picLocks noChangeAspect="1"/>
          </p:cNvPicPr>
          <p:nvPr/>
        </p:nvPicPr>
        <p:blipFill>
          <a:blip r:embed="rId3">
            <a:extLst>
              <a:ext uri="{28A0092B-C50C-407E-A947-70E740481C1C}">
                <a14:useLocalDpi xmlns:a14="http://schemas.microsoft.com/office/drawing/2010/main" val="0"/>
              </a:ext>
            </a:extLst>
          </a:blip>
          <a:srcRect l="2760" r="2609"/>
          <a:stretch/>
        </p:blipFill>
        <p:spPr>
          <a:xfrm>
            <a:off x="5702185" y="1"/>
            <a:ext cx="6489823" cy="3429002"/>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p:spPr>
      </p:pic>
      <p:pic>
        <p:nvPicPr>
          <p:cNvPr id="8" name="Picture 7" descr="A white text with yellow text&#10;&#10;Description automatically generated">
            <a:extLst>
              <a:ext uri="{FF2B5EF4-FFF2-40B4-BE49-F238E27FC236}">
                <a16:creationId xmlns:a16="http://schemas.microsoft.com/office/drawing/2014/main" id="{06876CFF-D025-B6CF-C0E0-E675D45FD8A2}"/>
              </a:ext>
            </a:extLst>
          </p:cNvPr>
          <p:cNvPicPr>
            <a:picLocks noChangeAspect="1"/>
          </p:cNvPicPr>
          <p:nvPr/>
        </p:nvPicPr>
        <p:blipFill>
          <a:blip r:embed="rId4">
            <a:extLst>
              <a:ext uri="{28A0092B-C50C-407E-A947-70E740481C1C}">
                <a14:useLocalDpi xmlns:a14="http://schemas.microsoft.com/office/drawing/2010/main" val="0"/>
              </a:ext>
            </a:extLst>
          </a:blip>
          <a:srcRect t="6595" r="1" b="1"/>
          <a:stretch/>
        </p:blipFill>
        <p:spPr>
          <a:xfrm>
            <a:off x="5419420" y="3429000"/>
            <a:ext cx="6772580" cy="3429000"/>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p:spPr>
      </p:pic>
    </p:spTree>
    <p:extLst>
      <p:ext uri="{BB962C8B-B14F-4D97-AF65-F5344CB8AC3E}">
        <p14:creationId xmlns:p14="http://schemas.microsoft.com/office/powerpoint/2010/main" val="70761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1000"/>
                                        <p:tgtEl>
                                          <p:spTgt spid="2">
                                            <p:txEl>
                                              <p:pRg st="7" end="7"/>
                                            </p:txEl>
                                          </p:spTgt>
                                        </p:tgtEl>
                                      </p:cBhvr>
                                    </p:animEffect>
                                    <p:anim calcmode="lin" valueType="num">
                                      <p:cBhvr>
                                        <p:cTn id="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8" end="8"/>
                                            </p:txEl>
                                          </p:spTgt>
                                        </p:tgtEl>
                                        <p:attrNameLst>
                                          <p:attrName>style.visibility</p:attrName>
                                        </p:attrNameLst>
                                      </p:cBhvr>
                                      <p:to>
                                        <p:strVal val="visible"/>
                                      </p:to>
                                    </p:set>
                                    <p:animEffect transition="in" filter="fade">
                                      <p:cBhvr>
                                        <p:cTn id="14" dur="1000"/>
                                        <p:tgtEl>
                                          <p:spTgt spid="2">
                                            <p:txEl>
                                              <p:pRg st="8" end="8"/>
                                            </p:txEl>
                                          </p:spTgt>
                                        </p:tgtEl>
                                      </p:cBhvr>
                                    </p:animEffect>
                                    <p:anim calcmode="lin" valueType="num">
                                      <p:cBhvr>
                                        <p:cTn id="1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BE444-22D9-9B93-8AEB-BE0D97EFFC8E}"/>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5100" dirty="0"/>
              <a:t>Reflect on Christian hope</a:t>
            </a:r>
          </a:p>
        </p:txBody>
      </p:sp>
      <p:pic>
        <p:nvPicPr>
          <p:cNvPr id="8" name="Content Placeholder 7" descr="A blue and white background with white text&#10;&#10;Description automatically generated">
            <a:extLst>
              <a:ext uri="{FF2B5EF4-FFF2-40B4-BE49-F238E27FC236}">
                <a16:creationId xmlns:a16="http://schemas.microsoft.com/office/drawing/2014/main" id="{21C4646D-1D54-137A-7CC1-FC700FD213D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79576" y="320040"/>
            <a:ext cx="3895344" cy="3895344"/>
          </a:xfrm>
          <a:prstGeom prst="rect">
            <a:avLst/>
          </a:prstGeom>
        </p:spPr>
      </p:pic>
      <p:pic>
        <p:nvPicPr>
          <p:cNvPr id="6" name="Content Placeholder 5" descr="A mountain in the distance&#10;&#10;Description automatically generated">
            <a:extLst>
              <a:ext uri="{FF2B5EF4-FFF2-40B4-BE49-F238E27FC236}">
                <a16:creationId xmlns:a16="http://schemas.microsoft.com/office/drawing/2014/main" id="{BC284AA1-1475-3031-36E2-9D132C3A345D}"/>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114032" y="320040"/>
            <a:ext cx="3895344" cy="3895344"/>
          </a:xfrm>
          <a:prstGeom prst="rect">
            <a:avLst/>
          </a:prstGeom>
        </p:spPr>
      </p:pic>
      <p:sp>
        <p:nvSpPr>
          <p:cNvPr id="1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81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540</TotalTime>
  <Words>1326</Words>
  <Application>Microsoft Office PowerPoint</Application>
  <PresentationFormat>Widescreen</PresentationFormat>
  <Paragraphs>97</Paragraphs>
  <Slides>18</Slides>
  <Notes>13</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Aptos Display</vt:lpstr>
      <vt:lpstr>Arial</vt:lpstr>
      <vt:lpstr>Barlow</vt:lpstr>
      <vt:lpstr>Comic Sans MS</vt:lpstr>
      <vt:lpstr>Museo Sans Cyrl</vt:lpstr>
      <vt:lpstr>Office Theme</vt:lpstr>
      <vt:lpstr>Pilgrims of Hope</vt:lpstr>
      <vt:lpstr>PowerPoint Presentation</vt:lpstr>
      <vt:lpstr>Pilgrims of Hope</vt:lpstr>
      <vt:lpstr>PowerPoint Presentation</vt:lpstr>
      <vt:lpstr>PowerPoint Presentation</vt:lpstr>
      <vt:lpstr>PowerPoint Presentation</vt:lpstr>
      <vt:lpstr>So, is hope…</vt:lpstr>
      <vt:lpstr>PowerPoint Presentation</vt:lpstr>
      <vt:lpstr>Reflect on Christian hope</vt:lpstr>
      <vt:lpstr>Reflect on Christian hope</vt:lpstr>
      <vt:lpstr>Reflect on Christian hope</vt:lpstr>
      <vt:lpstr>PowerPoint Presentation</vt:lpstr>
      <vt:lpstr>Pope Francis says Pilgrims of Hope should:</vt:lpstr>
      <vt:lpstr>Pope Francis said: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Margaret Barton</dc:creator>
  <cp:lastModifiedBy>Margaret Barton</cp:lastModifiedBy>
  <cp:revision>8</cp:revision>
  <dcterms:created xsi:type="dcterms:W3CDTF">2024-07-23T08:49:58Z</dcterms:created>
  <dcterms:modified xsi:type="dcterms:W3CDTF">2024-07-30T15:46:03Z</dcterms:modified>
</cp:coreProperties>
</file>