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1"/>
  </p:notesMasterIdLst>
  <p:sldIdLst>
    <p:sldId id="256" r:id="rId2"/>
    <p:sldId id="257" r:id="rId3"/>
    <p:sldId id="258" r:id="rId4"/>
    <p:sldId id="260" r:id="rId5"/>
    <p:sldId id="259" r:id="rId6"/>
    <p:sldId id="261" r:id="rId7"/>
    <p:sldId id="262" r:id="rId8"/>
    <p:sldId id="264" r:id="rId9"/>
    <p:sldId id="263" r:id="rId10"/>
    <p:sldId id="265" r:id="rId11"/>
    <p:sldId id="266" r:id="rId12"/>
    <p:sldId id="267" r:id="rId13"/>
    <p:sldId id="268" r:id="rId14"/>
    <p:sldId id="270" r:id="rId15"/>
    <p:sldId id="269"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9999"/>
    <a:srgbClr val="00FFFF"/>
    <a:srgbClr val="993366"/>
    <a:srgbClr val="00CC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94660"/>
  </p:normalViewPr>
  <p:slideViewPr>
    <p:cSldViewPr snapToGrid="0">
      <p:cViewPr varScale="1">
        <p:scale>
          <a:sx n="75" d="100"/>
          <a:sy n="75" d="100"/>
        </p:scale>
        <p:origin x="628" y="72"/>
      </p:cViewPr>
      <p:guideLst/>
    </p:cSldViewPr>
  </p:slideViewPr>
  <p:notesTextViewPr>
    <p:cViewPr>
      <p:scale>
        <a:sx n="1" d="1"/>
        <a:sy n="1" d="1"/>
      </p:scale>
      <p:origin x="0" y="-1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2F4F4-BF16-46CF-A741-7AC50303FE38}"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9FDEB-815B-499B-AEEB-16B32BEEBA3E}" type="slidenum">
              <a:rPr lang="en-GB" smtClean="0"/>
              <a:t>‹#›</a:t>
            </a:fld>
            <a:endParaRPr lang="en-GB"/>
          </a:p>
        </p:txBody>
      </p:sp>
    </p:spTree>
    <p:extLst>
      <p:ext uri="{BB962C8B-B14F-4D97-AF65-F5344CB8AC3E}">
        <p14:creationId xmlns:p14="http://schemas.microsoft.com/office/powerpoint/2010/main" val="85086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assembly in whatever way is usual for you and then introduce today’s theme:  </a:t>
            </a:r>
          </a:p>
          <a:p>
            <a:r>
              <a:rPr lang="en-US" dirty="0"/>
              <a:t>Welcome to our special assembly for Catholic Education Week 2022. This week is Catholic Education Week; you may remember that we celebrate this every year. During this week we remember and celebrate all that is special about our Catholic School life and this year, in particular, we think about what is going on in our local Parishes and communities as well as around the world. </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1</a:t>
            </a:fld>
            <a:endParaRPr lang="en-GB"/>
          </a:p>
        </p:txBody>
      </p:sp>
    </p:spTree>
    <p:extLst>
      <p:ext uri="{BB962C8B-B14F-4D97-AF65-F5344CB8AC3E}">
        <p14:creationId xmlns:p14="http://schemas.microsoft.com/office/powerpoint/2010/main" val="164037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word we will discuss is Participation. </a:t>
            </a:r>
          </a:p>
          <a:p>
            <a:r>
              <a:rPr lang="en-US" dirty="0"/>
              <a:t>What does this word mean to you? What can you ‘participate’ in?</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10</a:t>
            </a:fld>
            <a:endParaRPr lang="en-GB"/>
          </a:p>
        </p:txBody>
      </p:sp>
    </p:spTree>
    <p:extLst>
      <p:ext uri="{BB962C8B-B14F-4D97-AF65-F5344CB8AC3E}">
        <p14:creationId xmlns:p14="http://schemas.microsoft.com/office/powerpoint/2010/main" val="90417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slide and discuss things that we all participate in. The children might want to share clubs/groups they attend, things they participate in within their classrooms/the playground.</a:t>
            </a:r>
          </a:p>
          <a:p>
            <a:r>
              <a:rPr lang="en-US" dirty="0"/>
              <a:t>How does it feel to participate? Imagine you didn’t have anything to participate in, how would you feel then? We are very lucky to have an education, a school to come to and be part of, lessons to be involved in, clubs to be offered to us, events taking place in our communities and a Church that is open for us to go to and pray together. </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11</a:t>
            </a:fld>
            <a:endParaRPr lang="en-GB"/>
          </a:p>
        </p:txBody>
      </p:sp>
    </p:spTree>
    <p:extLst>
      <p:ext uri="{BB962C8B-B14F-4D97-AF65-F5344CB8AC3E}">
        <p14:creationId xmlns:p14="http://schemas.microsoft.com/office/powerpoint/2010/main" val="2761408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point. </a:t>
            </a:r>
          </a:p>
          <a:p>
            <a:r>
              <a:rPr lang="en-US" dirty="0"/>
              <a:t>Going to Mass – actively participating, not just being present – altar server, offertory, Children’s Liturgy, listening to the Priest</a:t>
            </a:r>
          </a:p>
          <a:p>
            <a:r>
              <a:rPr lang="en-US" dirty="0"/>
              <a:t>Listening to one another – valuing others’ opinions and doing as others ask you to</a:t>
            </a:r>
          </a:p>
          <a:p>
            <a:r>
              <a:rPr lang="en-US" dirty="0"/>
              <a:t>Being a good friend – kindness, compassion, empathy, including others</a:t>
            </a:r>
          </a:p>
          <a:p>
            <a:r>
              <a:rPr lang="en-US" dirty="0"/>
              <a:t>Loving one another – treating others with respect and care, showing kindness by sharing</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12</a:t>
            </a:fld>
            <a:endParaRPr lang="en-GB"/>
          </a:p>
        </p:txBody>
      </p:sp>
    </p:spTree>
    <p:extLst>
      <p:ext uri="{BB962C8B-B14F-4D97-AF65-F5344CB8AC3E}">
        <p14:creationId xmlns:p14="http://schemas.microsoft.com/office/powerpoint/2010/main" val="547319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this Biblical reference;</a:t>
            </a:r>
          </a:p>
          <a:p>
            <a:r>
              <a:rPr lang="en-US" dirty="0"/>
              <a:t>We have been asked, by Jesus, to go into our communities and spread God’s Word. This is how we can ‘participate’, by spreading God’s word, thinking of how Jesus lived and how we should live our lives, showing our love of God through our thoughts, words and actions in our daily lives. </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13</a:t>
            </a:fld>
            <a:endParaRPr lang="en-GB"/>
          </a:p>
        </p:txBody>
      </p:sp>
    </p:spTree>
    <p:extLst>
      <p:ext uri="{BB962C8B-B14F-4D97-AF65-F5344CB8AC3E}">
        <p14:creationId xmlns:p14="http://schemas.microsoft.com/office/powerpoint/2010/main" val="361685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third and final word from the CEW theme. Where have we heard this word before and what does it mean to us?</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14</a:t>
            </a:fld>
            <a:endParaRPr lang="en-GB"/>
          </a:p>
        </p:txBody>
      </p:sp>
    </p:spTree>
    <p:extLst>
      <p:ext uri="{BB962C8B-B14F-4D97-AF65-F5344CB8AC3E}">
        <p14:creationId xmlns:p14="http://schemas.microsoft.com/office/powerpoint/2010/main" val="110989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taking suggestions from the children about the meaning of the word, ‘mission’, explain some more definitions from this slide. </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15</a:t>
            </a:fld>
            <a:endParaRPr lang="en-GB"/>
          </a:p>
        </p:txBody>
      </p:sp>
    </p:spTree>
    <p:extLst>
      <p:ext uri="{BB962C8B-B14F-4D97-AF65-F5344CB8AC3E}">
        <p14:creationId xmlns:p14="http://schemas.microsoft.com/office/powerpoint/2010/main" val="110781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could be Scout/Brownie camp, school project, learning something new, such as swimming. </a:t>
            </a:r>
          </a:p>
          <a:p>
            <a:r>
              <a:rPr lang="en-US" dirty="0"/>
              <a:t>Encourage children to express feelings of excitement but also of difficulty - wanting to give up, becoming bored, feeling afraid but then experiencing sense of achievement in the end. Some children might not have reached their end goal and solutions could be offered for this too, such as trying again, asking for help, changing mindset. </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16</a:t>
            </a:fld>
            <a:endParaRPr lang="en-GB"/>
          </a:p>
        </p:txBody>
      </p:sp>
    </p:spTree>
    <p:extLst>
      <p:ext uri="{BB962C8B-B14F-4D97-AF65-F5344CB8AC3E}">
        <p14:creationId xmlns:p14="http://schemas.microsoft.com/office/powerpoint/2010/main" val="2301638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words from Pope Francis and suggest what we might need to make this journey easier in our school and our communities – Prayer groups, Mini Vinnies, PFFA, Rights Respecting Schools, Children’s Liturgy, Altar Serving, friendship groups, lessons in class, playground games which encourage love, joy, friendship, justice. </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17</a:t>
            </a:fld>
            <a:endParaRPr lang="en-GB"/>
          </a:p>
        </p:txBody>
      </p:sp>
    </p:spTree>
    <p:extLst>
      <p:ext uri="{BB962C8B-B14F-4D97-AF65-F5344CB8AC3E}">
        <p14:creationId xmlns:p14="http://schemas.microsoft.com/office/powerpoint/2010/main" val="3672463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week ahead, we will reflect on the three, very important words that we have discussed today, in our classes and think of how they affect our daily lives and how we can embrace the </a:t>
            </a:r>
            <a:r>
              <a:rPr lang="en-US" b="1" dirty="0"/>
              <a:t>Mission</a:t>
            </a:r>
            <a:r>
              <a:rPr lang="en-US" dirty="0"/>
              <a:t> of the Church together through </a:t>
            </a:r>
            <a:r>
              <a:rPr lang="en-US" b="1" dirty="0"/>
              <a:t>Communion</a:t>
            </a:r>
            <a:r>
              <a:rPr lang="en-US" dirty="0"/>
              <a:t> and </a:t>
            </a:r>
            <a:r>
              <a:rPr lang="en-US" b="1" dirty="0"/>
              <a:t>Participation</a:t>
            </a:r>
            <a:r>
              <a:rPr lang="en-US" dirty="0"/>
              <a:t>. We will also be exploring the logo that you can see now and discussing what is in the logo and what it means. </a:t>
            </a:r>
          </a:p>
          <a:p>
            <a:r>
              <a:rPr lang="en-US" dirty="0"/>
              <a:t>As we come to the end of our special assembly, we thank God for all that we have in our lives and for allowing us to be part of the Mission of the Church. We are thankful for our ability to </a:t>
            </a:r>
            <a:r>
              <a:rPr lang="en-US" b="1" dirty="0"/>
              <a:t>participate</a:t>
            </a:r>
            <a:r>
              <a:rPr lang="en-US" dirty="0"/>
              <a:t> in so many things each day (prayer, friendship, family, community life, education, fun, joy, play)  and we thankful for the opportunity to be </a:t>
            </a:r>
            <a:r>
              <a:rPr lang="en-US" b="1" dirty="0"/>
              <a:t>‘in Communion’ </a:t>
            </a:r>
            <a:r>
              <a:rPr lang="en-US" b="0" dirty="0"/>
              <a:t>with one another and for having one another to share our lives and experiences with. </a:t>
            </a:r>
          </a:p>
          <a:p>
            <a:endParaRPr lang="en-US" b="1" dirty="0"/>
          </a:p>
        </p:txBody>
      </p:sp>
      <p:sp>
        <p:nvSpPr>
          <p:cNvPr id="4" name="Slide Number Placeholder 3"/>
          <p:cNvSpPr>
            <a:spLocks noGrp="1"/>
          </p:cNvSpPr>
          <p:nvPr>
            <p:ph type="sldNum" sz="quarter" idx="5"/>
          </p:nvPr>
        </p:nvSpPr>
        <p:spPr/>
        <p:txBody>
          <a:bodyPr/>
          <a:lstStyle/>
          <a:p>
            <a:fld id="{1919FDEB-815B-499B-AEEB-16B32BEEBA3E}" type="slidenum">
              <a:rPr lang="en-GB" smtClean="0"/>
              <a:t>18</a:t>
            </a:fld>
            <a:endParaRPr lang="en-GB"/>
          </a:p>
        </p:txBody>
      </p:sp>
    </p:spTree>
    <p:extLst>
      <p:ext uri="{BB962C8B-B14F-4D97-AF65-F5344CB8AC3E}">
        <p14:creationId xmlns:p14="http://schemas.microsoft.com/office/powerpoint/2010/main" val="328500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end our special assembly by listening to the words of this song, giving thanks to God. </a:t>
            </a:r>
          </a:p>
          <a:p>
            <a:r>
              <a:rPr lang="en-US" dirty="0"/>
              <a:t>When you click on the link, extend it to a full screen to avoid the children reading around the page and instead they can view the words/images displayed. </a:t>
            </a:r>
          </a:p>
          <a:p>
            <a:r>
              <a:rPr lang="en-US" dirty="0"/>
              <a:t>(This may be played as the children leave or they may close their eyes and listen/reflect before leaving)</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19</a:t>
            </a:fld>
            <a:endParaRPr lang="en-GB"/>
          </a:p>
        </p:txBody>
      </p:sp>
    </p:spTree>
    <p:extLst>
      <p:ext uri="{BB962C8B-B14F-4D97-AF65-F5344CB8AC3E}">
        <p14:creationId xmlns:p14="http://schemas.microsoft.com/office/powerpoint/2010/main" val="152890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r>
              <a:rPr lang="en-US" dirty="0"/>
              <a:t>These are three very, big and tricky words. Words which you may have heard before and understand or words that you may not have heard before and don’t really understand. During this assembly, you will hear those words and hopefully by the end of it, you will know what they mean and understand them more. </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2</a:t>
            </a:fld>
            <a:endParaRPr lang="en-GB"/>
          </a:p>
        </p:txBody>
      </p:sp>
    </p:spTree>
    <p:extLst>
      <p:ext uri="{BB962C8B-B14F-4D97-AF65-F5344CB8AC3E}">
        <p14:creationId xmlns:p14="http://schemas.microsoft.com/office/powerpoint/2010/main" val="99195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reminder of what the Synod is:</a:t>
            </a:r>
          </a:p>
          <a:p>
            <a:r>
              <a:rPr lang="en-US" b="0" i="0" dirty="0">
                <a:solidFill>
                  <a:srgbClr val="333333"/>
                </a:solidFill>
                <a:effectLst/>
                <a:latin typeface="letter-for-learners"/>
              </a:rPr>
              <a:t>Pope Francis launched a 2-year worldwide Synod process on 10th October 2021 entitled: For a Synodal Church: Communion, Participation and Mission.</a:t>
            </a:r>
          </a:p>
          <a:p>
            <a:r>
              <a:rPr lang="en-US" b="0" i="0" dirty="0">
                <a:solidFill>
                  <a:srgbClr val="333333"/>
                </a:solidFill>
                <a:effectLst/>
                <a:latin typeface="letter-for-learners"/>
              </a:rPr>
              <a:t>Pope Francis wants to hear from the whole Church about what is happening in local parishes. He and the Bishops would like to know what individuals think we should all be doing to help make our parishes better. The way he has decided to do this is using a synodal process. Synod means “journeying together” and it involves listening to the Holy Spirit and to each other in order to discern the path we are called to walk together.</a:t>
            </a:r>
          </a:p>
          <a:p>
            <a:r>
              <a:rPr lang="en-US" b="0" i="0" dirty="0">
                <a:solidFill>
                  <a:srgbClr val="333333"/>
                </a:solidFill>
                <a:effectLst/>
                <a:latin typeface="letter-for-learners"/>
              </a:rPr>
              <a:t>You will see the synod logo at the corner of each slide, and we will talk about the logo at the end of this assembly before going back to class to do some work with your teacher and classmates using the logo as a stimulus. </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3</a:t>
            </a:fld>
            <a:endParaRPr lang="en-GB"/>
          </a:p>
        </p:txBody>
      </p:sp>
    </p:spTree>
    <p:extLst>
      <p:ext uri="{BB962C8B-B14F-4D97-AF65-F5344CB8AC3E}">
        <p14:creationId xmlns:p14="http://schemas.microsoft.com/office/powerpoint/2010/main" val="352693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Pope Francis gave us a special prayer to use during this time of Synod (</a:t>
            </a:r>
            <a:r>
              <a:rPr lang="en-GB" dirty="0" err="1"/>
              <a:t>Adsumus</a:t>
            </a:r>
            <a:r>
              <a:rPr lang="en-GB" dirty="0"/>
              <a:t>, </a:t>
            </a:r>
            <a:r>
              <a:rPr lang="en-GB" dirty="0" err="1"/>
              <a:t>Sancte</a:t>
            </a:r>
            <a:r>
              <a:rPr lang="en-GB" dirty="0"/>
              <a:t> Spiritus)</a:t>
            </a:r>
            <a:r>
              <a:rPr lang="en-US" dirty="0"/>
              <a:t> and this one has been adapted for your age group so that you can understand the words and pray to the Holy Spirit </a:t>
            </a:r>
            <a:r>
              <a:rPr lang="en-US"/>
              <a:t>using them. </a:t>
            </a:r>
            <a:r>
              <a:rPr lang="en-US" dirty="0"/>
              <a:t>(May be used in classrooms during regular prayer time with the children)</a:t>
            </a:r>
          </a:p>
          <a:p>
            <a:r>
              <a:rPr lang="en-US" dirty="0"/>
              <a:t>Let’s join our hands and pray together. (One line may be read by adult and repeated by the children)</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4</a:t>
            </a:fld>
            <a:endParaRPr lang="en-GB"/>
          </a:p>
        </p:txBody>
      </p:sp>
    </p:spTree>
    <p:extLst>
      <p:ext uri="{BB962C8B-B14F-4D97-AF65-F5344CB8AC3E}">
        <p14:creationId xmlns:p14="http://schemas.microsoft.com/office/powerpoint/2010/main" val="322559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kern="1200" dirty="0">
                <a:solidFill>
                  <a:srgbClr val="FF0000"/>
                </a:solidFill>
                <a:latin typeface="Arial" panose="020B0604020202020204" pitchFamily="34" charset="0"/>
                <a:ea typeface="+mn-ea"/>
                <a:cs typeface="Arial" panose="020B0604020202020204" pitchFamily="34" charset="0"/>
              </a:rPr>
              <a:t>So, let’s talk about the theme for this year. There were three big words mentioned at the beginning, can anyone remember them? Ask for suggestions.</a:t>
            </a:r>
          </a:p>
          <a:p>
            <a:endParaRPr lang="en-GB" sz="3200" kern="1200" dirty="0">
              <a:solidFill>
                <a:srgbClr val="FF0000"/>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1919FDEB-815B-499B-AEEB-16B32BEEBA3E}" type="slidenum">
              <a:rPr lang="en-GB" smtClean="0"/>
              <a:t>5</a:t>
            </a:fld>
            <a:endParaRPr lang="en-GB"/>
          </a:p>
        </p:txBody>
      </p:sp>
    </p:spTree>
    <p:extLst>
      <p:ext uri="{BB962C8B-B14F-4D97-AF65-F5344CB8AC3E}">
        <p14:creationId xmlns:p14="http://schemas.microsoft.com/office/powerpoint/2010/main" val="4057100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word was Communion. </a:t>
            </a:r>
          </a:p>
          <a:p>
            <a:r>
              <a:rPr lang="en-US" dirty="0"/>
              <a:t>Discuss the word ‘Communion’. Where have you heard this word before? (Most will suggest the Sacrament of Holy Communion) What do you think it means? (Encourage suggestions and praise right or wrong) Can you hear any words or parts of words within this word? (Come, Communal, Community)</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6</a:t>
            </a:fld>
            <a:endParaRPr lang="en-GB"/>
          </a:p>
        </p:txBody>
      </p:sp>
    </p:spTree>
    <p:extLst>
      <p:ext uri="{BB962C8B-B14F-4D97-AF65-F5344CB8AC3E}">
        <p14:creationId xmlns:p14="http://schemas.microsoft.com/office/powerpoint/2010/main" val="427739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slide and discuss. Provide examples of when we share, join together, include, are selfless and reach out. </a:t>
            </a:r>
          </a:p>
          <a:p>
            <a:r>
              <a:rPr lang="en-US" dirty="0"/>
              <a:t>You might suggest the children talk to their shoulder partner about times when they </a:t>
            </a:r>
          </a:p>
          <a:p>
            <a:endParaRPr lang="en-GB" dirty="0"/>
          </a:p>
          <a:p>
            <a:r>
              <a:rPr lang="en-GB" dirty="0"/>
              <a:t>Before turning to slide 8, ask what happens when we are ‘in Communion’ with one another?</a:t>
            </a:r>
          </a:p>
        </p:txBody>
      </p:sp>
      <p:sp>
        <p:nvSpPr>
          <p:cNvPr id="4" name="Slide Number Placeholder 3"/>
          <p:cNvSpPr>
            <a:spLocks noGrp="1"/>
          </p:cNvSpPr>
          <p:nvPr>
            <p:ph type="sldNum" sz="quarter" idx="5"/>
          </p:nvPr>
        </p:nvSpPr>
        <p:spPr/>
        <p:txBody>
          <a:bodyPr/>
          <a:lstStyle/>
          <a:p>
            <a:fld id="{1919FDEB-815B-499B-AEEB-16B32BEEBA3E}" type="slidenum">
              <a:rPr lang="en-GB" smtClean="0"/>
              <a:t>7</a:t>
            </a:fld>
            <a:endParaRPr lang="en-GB"/>
          </a:p>
        </p:txBody>
      </p:sp>
    </p:spTree>
    <p:extLst>
      <p:ext uri="{BB962C8B-B14F-4D97-AF65-F5344CB8AC3E}">
        <p14:creationId xmlns:p14="http://schemas.microsoft.com/office/powerpoint/2010/main" val="86031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answers given by the children and those on the slide. </a:t>
            </a:r>
          </a:p>
          <a:p>
            <a:r>
              <a:rPr lang="en-US" dirty="0"/>
              <a:t>Explain these things happen in our life when we are in Communion with God – we live our lives with and for Him, joining together to share His word, His joy and His love and things become easier, we feel part of something, and we can live our lives in a better way. </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8</a:t>
            </a:fld>
            <a:endParaRPr lang="en-GB"/>
          </a:p>
        </p:txBody>
      </p:sp>
    </p:spTree>
    <p:extLst>
      <p:ext uri="{BB962C8B-B14F-4D97-AF65-F5344CB8AC3E}">
        <p14:creationId xmlns:p14="http://schemas.microsoft.com/office/powerpoint/2010/main" val="177932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 last, least and lost.</a:t>
            </a:r>
          </a:p>
          <a:p>
            <a:r>
              <a:rPr lang="en-US" dirty="0"/>
              <a:t>Last – those who are never chosen to be part of a game, those who might not be the best at…Spelling, running, using manners?</a:t>
            </a:r>
          </a:p>
          <a:p>
            <a:r>
              <a:rPr lang="en-US" dirty="0"/>
              <a:t>Least – the poor, the vulnerable, those who don’t have the most (skills, collection of football cards)</a:t>
            </a:r>
          </a:p>
          <a:p>
            <a:r>
              <a:rPr lang="en-US" dirty="0"/>
              <a:t>Lost – Those who are making wrong choices, aren’t living as Jesus asked us to by being kind, showing love</a:t>
            </a:r>
          </a:p>
          <a:p>
            <a:r>
              <a:rPr lang="en-US" dirty="0"/>
              <a:t>Let’s make a conscious effort to join with the last, least and lost and reach out to them for a change. </a:t>
            </a:r>
            <a:endParaRPr lang="en-GB" dirty="0"/>
          </a:p>
        </p:txBody>
      </p:sp>
      <p:sp>
        <p:nvSpPr>
          <p:cNvPr id="4" name="Slide Number Placeholder 3"/>
          <p:cNvSpPr>
            <a:spLocks noGrp="1"/>
          </p:cNvSpPr>
          <p:nvPr>
            <p:ph type="sldNum" sz="quarter" idx="5"/>
          </p:nvPr>
        </p:nvSpPr>
        <p:spPr/>
        <p:txBody>
          <a:bodyPr/>
          <a:lstStyle/>
          <a:p>
            <a:fld id="{1919FDEB-815B-499B-AEEB-16B32BEEBA3E}" type="slidenum">
              <a:rPr lang="en-GB" smtClean="0"/>
              <a:t>9</a:t>
            </a:fld>
            <a:endParaRPr lang="en-GB"/>
          </a:p>
        </p:txBody>
      </p:sp>
    </p:spTree>
    <p:extLst>
      <p:ext uri="{BB962C8B-B14F-4D97-AF65-F5344CB8AC3E}">
        <p14:creationId xmlns:p14="http://schemas.microsoft.com/office/powerpoint/2010/main" val="327449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0306-71A7-C19A-9451-C1FD5355AA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127242-A131-DEBE-8DAC-50813F3C8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551B31-68AA-FE26-C0F8-1AD60E230632}"/>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5" name="Footer Placeholder 4">
            <a:extLst>
              <a:ext uri="{FF2B5EF4-FFF2-40B4-BE49-F238E27FC236}">
                <a16:creationId xmlns:a16="http://schemas.microsoft.com/office/drawing/2014/main" id="{04069BFE-A14F-35EC-E4A0-B4FAE4F6C4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652A57-3153-513B-9C47-915A1B5BEBC7}"/>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407119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0442E-0196-BB16-9526-6C57228479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8850FB-1F7C-A7F1-A04C-596C0829BA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1D4E5D-626B-7F7F-684F-57BDFE0008AF}"/>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5" name="Footer Placeholder 4">
            <a:extLst>
              <a:ext uri="{FF2B5EF4-FFF2-40B4-BE49-F238E27FC236}">
                <a16:creationId xmlns:a16="http://schemas.microsoft.com/office/drawing/2014/main" id="{4E9F8A64-6ED4-93A6-F374-FF582D087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650E95-27A4-B47A-1419-AED2CB374325}"/>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410864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58761-45F5-4DA6-DC3B-D141E275BB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3172A6-C9A6-B1F2-F3DE-2C70B6ACE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041592-484F-D734-1C57-85AC107FC2A9}"/>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5" name="Footer Placeholder 4">
            <a:extLst>
              <a:ext uri="{FF2B5EF4-FFF2-40B4-BE49-F238E27FC236}">
                <a16:creationId xmlns:a16="http://schemas.microsoft.com/office/drawing/2014/main" id="{3351FA55-A7D4-63CA-7177-9FEB9808D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87F1F7-B5D3-E606-93C7-A3758EA14DDC}"/>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387264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6808-4F2D-75D6-0FF0-A82154EBC8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B52273-73E8-1B8C-A885-8215ECBD89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8DAE2D-FDAE-DF4A-4735-310B55327B16}"/>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5" name="Footer Placeholder 4">
            <a:extLst>
              <a:ext uri="{FF2B5EF4-FFF2-40B4-BE49-F238E27FC236}">
                <a16:creationId xmlns:a16="http://schemas.microsoft.com/office/drawing/2014/main" id="{96CF406D-9BEF-7925-DD15-821E4E5CE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E5E307-0D0E-6FBE-5EFC-6FDEA5372377}"/>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90077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08A7-DD5D-8515-C709-9F9482461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EB384D-28B8-F07E-69A2-60BC7C255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028FF-E099-CA47-BF42-725AFAED186B}"/>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5" name="Footer Placeholder 4">
            <a:extLst>
              <a:ext uri="{FF2B5EF4-FFF2-40B4-BE49-F238E27FC236}">
                <a16:creationId xmlns:a16="http://schemas.microsoft.com/office/drawing/2014/main" id="{AB154CD2-7F7F-5083-CCB3-2AC550F1DD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0E6BB4-C818-0940-23D9-AAB518A7DD2C}"/>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75668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469D-4E00-0CB9-FE2E-4F9A21B4D1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74E064-6CF7-1F56-44FF-AE1B96E324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A1B175-C20A-7B2F-6C23-4E486BCE8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FBF915-7463-C865-550E-72AA03840507}"/>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6" name="Footer Placeholder 5">
            <a:extLst>
              <a:ext uri="{FF2B5EF4-FFF2-40B4-BE49-F238E27FC236}">
                <a16:creationId xmlns:a16="http://schemas.microsoft.com/office/drawing/2014/main" id="{FF9D90DE-6C00-082B-6B37-F4259508DE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FA38FA-CA1C-D841-0354-C444F2C9C50B}"/>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370766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1FDE-DDC7-564D-D5FF-5E4F97FACC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45E79D-2291-7D86-FE85-99FD696C0A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27AE5-3FBD-B0C8-6937-7A4F84C825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FFCFE1-F2EE-9FF9-A770-1814AAF1C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410DB3-2703-2B7E-1667-15BAFCC1E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C248B0-B888-D99A-79DD-AB4B72DE0A58}"/>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8" name="Footer Placeholder 7">
            <a:extLst>
              <a:ext uri="{FF2B5EF4-FFF2-40B4-BE49-F238E27FC236}">
                <a16:creationId xmlns:a16="http://schemas.microsoft.com/office/drawing/2014/main" id="{A9462E8B-27CD-263E-1B2F-475F33A92E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ADD5D4-FEC5-BF1A-3FC0-DD08E02FE22C}"/>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190593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33DC-95D5-F8D2-84C2-DD7BAC20E9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C53FA9-8E4D-35B0-87FC-B0B71205BC4B}"/>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4" name="Footer Placeholder 3">
            <a:extLst>
              <a:ext uri="{FF2B5EF4-FFF2-40B4-BE49-F238E27FC236}">
                <a16:creationId xmlns:a16="http://schemas.microsoft.com/office/drawing/2014/main" id="{705183D1-031B-6784-D670-C4AB5631E1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6A13A2-9A19-E08F-8B30-B5379D68A79E}"/>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254751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B91526-1090-17CB-C71A-3A61BF78F305}"/>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3" name="Footer Placeholder 2">
            <a:extLst>
              <a:ext uri="{FF2B5EF4-FFF2-40B4-BE49-F238E27FC236}">
                <a16:creationId xmlns:a16="http://schemas.microsoft.com/office/drawing/2014/main" id="{981E113F-D61B-BA40-69CD-CC8168A38D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BD91B8-4B40-D532-4EEB-2F69D45FD4EC}"/>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342154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9034-7440-7140-13F9-F723AEEBE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455B9C-C717-5C97-F253-6AE00E273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C7DD35-8958-CCC8-E732-E760D07B8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E217E0-995C-FA18-50A2-6FF61B92963E}"/>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6" name="Footer Placeholder 5">
            <a:extLst>
              <a:ext uri="{FF2B5EF4-FFF2-40B4-BE49-F238E27FC236}">
                <a16:creationId xmlns:a16="http://schemas.microsoft.com/office/drawing/2014/main" id="{2FBB8105-A33C-58F3-62F5-D30F728ABD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F7AAE6-C813-7A32-EF57-C0EE8E93F82C}"/>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383032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3F34-3DA2-526D-21B5-2A62993EE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A07968-44B9-F064-6B9A-8A2B3C5D0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DE9296-9134-A3E6-13BC-644D321CD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714DE1-F82F-4457-360F-1AE54C0FA061}"/>
              </a:ext>
            </a:extLst>
          </p:cNvPr>
          <p:cNvSpPr>
            <a:spLocks noGrp="1"/>
          </p:cNvSpPr>
          <p:nvPr>
            <p:ph type="dt" sz="half" idx="10"/>
          </p:nvPr>
        </p:nvSpPr>
        <p:spPr/>
        <p:txBody>
          <a:bodyPr/>
          <a:lstStyle/>
          <a:p>
            <a:fld id="{FEF1481C-D30F-410C-93AA-45771376B362}" type="datetimeFigureOut">
              <a:rPr lang="en-GB" smtClean="0"/>
              <a:t>26/08/2022</a:t>
            </a:fld>
            <a:endParaRPr lang="en-GB"/>
          </a:p>
        </p:txBody>
      </p:sp>
      <p:sp>
        <p:nvSpPr>
          <p:cNvPr id="6" name="Footer Placeholder 5">
            <a:extLst>
              <a:ext uri="{FF2B5EF4-FFF2-40B4-BE49-F238E27FC236}">
                <a16:creationId xmlns:a16="http://schemas.microsoft.com/office/drawing/2014/main" id="{D7A6320E-62C5-40E0-6296-B44270A6C9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FA5DC-36A1-7580-4A5F-4F2DC8A47C8E}"/>
              </a:ext>
            </a:extLst>
          </p:cNvPr>
          <p:cNvSpPr>
            <a:spLocks noGrp="1"/>
          </p:cNvSpPr>
          <p:nvPr>
            <p:ph type="sldNum" sz="quarter" idx="12"/>
          </p:nvPr>
        </p:nvSpPr>
        <p:spPr/>
        <p:txBody>
          <a:bodyPr/>
          <a:lstStyle/>
          <a:p>
            <a:fld id="{A4AB64BA-C33B-4426-BA9C-201769E6635F}" type="slidenum">
              <a:rPr lang="en-GB" smtClean="0"/>
              <a:t>‹#›</a:t>
            </a:fld>
            <a:endParaRPr lang="en-GB"/>
          </a:p>
        </p:txBody>
      </p:sp>
    </p:spTree>
    <p:extLst>
      <p:ext uri="{BB962C8B-B14F-4D97-AF65-F5344CB8AC3E}">
        <p14:creationId xmlns:p14="http://schemas.microsoft.com/office/powerpoint/2010/main" val="183217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9933"/>
            </a:gs>
            <a:gs pos="100000">
              <a:schemeClr val="accent2">
                <a:lumMod val="20000"/>
                <a:lumOff val="80000"/>
              </a:schemeClr>
            </a:gs>
            <a:gs pos="100000">
              <a:srgbClr val="FF9933"/>
            </a:gs>
            <a:gs pos="100000">
              <a:srgbClr val="FF9933"/>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D2C0F-AF4E-F26B-6755-A234C2E49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3DB812-B66B-E58F-93DA-C56495064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C4B52-3FC8-9BA5-E47D-0A14AFB8B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1481C-D30F-410C-93AA-45771376B362}" type="datetimeFigureOut">
              <a:rPr lang="en-GB" smtClean="0"/>
              <a:t>26/08/2022</a:t>
            </a:fld>
            <a:endParaRPr lang="en-GB"/>
          </a:p>
        </p:txBody>
      </p:sp>
      <p:sp>
        <p:nvSpPr>
          <p:cNvPr id="5" name="Footer Placeholder 4">
            <a:extLst>
              <a:ext uri="{FF2B5EF4-FFF2-40B4-BE49-F238E27FC236}">
                <a16:creationId xmlns:a16="http://schemas.microsoft.com/office/drawing/2014/main" id="{D93B0567-59E5-C1B6-DACE-E3C3A9F03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49F0ED-1613-C9C7-E4E3-F74F5C98C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B64BA-C33B-4426-BA9C-201769E6635F}" type="slidenum">
              <a:rPr lang="en-GB" smtClean="0"/>
              <a:t>‹#›</a:t>
            </a:fld>
            <a:endParaRPr lang="en-GB"/>
          </a:p>
        </p:txBody>
      </p:sp>
    </p:spTree>
    <p:extLst>
      <p:ext uri="{BB962C8B-B14F-4D97-AF65-F5344CB8AC3E}">
        <p14:creationId xmlns:p14="http://schemas.microsoft.com/office/powerpoint/2010/main" val="311673955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k_7wUR2Wdg" TargetMode="External"/><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FFCD-F46C-B0CF-6089-FD1D985D7E2F}"/>
              </a:ext>
            </a:extLst>
          </p:cNvPr>
          <p:cNvSpPr>
            <a:spLocks noGrp="1"/>
          </p:cNvSpPr>
          <p:nvPr>
            <p:ph type="ctrTitle"/>
          </p:nvPr>
        </p:nvSpPr>
        <p:spPr>
          <a:xfrm>
            <a:off x="161926" y="925857"/>
            <a:ext cx="5021788" cy="3275818"/>
          </a:xfrm>
        </p:spPr>
        <p:txBody>
          <a:bodyPr>
            <a:noAutofit/>
          </a:bodyPr>
          <a:lstStyle/>
          <a:p>
            <a:r>
              <a:rPr lang="en-US" sz="6000" dirty="0">
                <a:latin typeface="Berlin Sans FB" panose="020E0602020502020306" pitchFamily="34" charset="0"/>
              </a:rPr>
              <a:t>Catholic Education Week 2022</a:t>
            </a:r>
            <a:endParaRPr lang="en-GB" sz="6000" dirty="0">
              <a:latin typeface="Berlin Sans FB" panose="020E0602020502020306" pitchFamily="34" charset="0"/>
            </a:endParaRPr>
          </a:p>
        </p:txBody>
      </p:sp>
      <p:sp>
        <p:nvSpPr>
          <p:cNvPr id="3" name="Subtitle 2">
            <a:extLst>
              <a:ext uri="{FF2B5EF4-FFF2-40B4-BE49-F238E27FC236}">
                <a16:creationId xmlns:a16="http://schemas.microsoft.com/office/drawing/2014/main" id="{C39D8B57-1D7E-A5F2-5D3B-D027F66BE7E7}"/>
              </a:ext>
            </a:extLst>
          </p:cNvPr>
          <p:cNvSpPr>
            <a:spLocks noGrp="1"/>
          </p:cNvSpPr>
          <p:nvPr>
            <p:ph type="subTitle" idx="1"/>
          </p:nvPr>
        </p:nvSpPr>
        <p:spPr>
          <a:xfrm>
            <a:off x="107416" y="4190010"/>
            <a:ext cx="5175250" cy="1859186"/>
          </a:xfrm>
        </p:spPr>
        <p:txBody>
          <a:bodyPr>
            <a:noAutofit/>
          </a:bodyPr>
          <a:lstStyle/>
          <a:p>
            <a:r>
              <a:rPr lang="en-US" sz="3600" dirty="0">
                <a:solidFill>
                  <a:schemeClr val="tx1"/>
                </a:solidFill>
                <a:latin typeface="Berlin Sans FB" panose="020E0602020502020306" pitchFamily="34" charset="0"/>
              </a:rPr>
              <a:t>Communion, Participation and Mission</a:t>
            </a:r>
            <a:endParaRPr lang="en-GB" sz="3600" dirty="0">
              <a:solidFill>
                <a:schemeClr val="tx1"/>
              </a:solidFill>
              <a:latin typeface="Berlin Sans FB" panose="020E0602020502020306" pitchFamily="34" charset="0"/>
            </a:endParaRPr>
          </a:p>
        </p:txBody>
      </p:sp>
      <p:pic>
        <p:nvPicPr>
          <p:cNvPr id="1026" name="Picture 2">
            <a:extLst>
              <a:ext uri="{FF2B5EF4-FFF2-40B4-BE49-F238E27FC236}">
                <a16:creationId xmlns:a16="http://schemas.microsoft.com/office/drawing/2014/main" id="{12957562-CA7E-90E7-088F-64B7372BFF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39" r="519" b="1"/>
          <a:stretch/>
        </p:blipFill>
        <p:spPr bwMode="auto">
          <a:xfrm>
            <a:off x="5446972" y="227"/>
            <a:ext cx="6745028" cy="6858000"/>
          </a:xfrm>
          <a:prstGeom prst="rect">
            <a:avLst/>
          </a:prstGeom>
          <a:noFill/>
          <a:ln w="952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9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A4DC11-0202-000F-D988-5133AD71B423}"/>
              </a:ext>
            </a:extLst>
          </p:cNvPr>
          <p:cNvSpPr>
            <a:spLocks noGrp="1"/>
          </p:cNvSpPr>
          <p:nvPr>
            <p:ph type="ctrTitle"/>
          </p:nvPr>
        </p:nvSpPr>
        <p:spPr>
          <a:xfrm>
            <a:off x="1524000" y="2669483"/>
            <a:ext cx="9144000" cy="1519033"/>
          </a:xfrm>
        </p:spPr>
        <p:txBody>
          <a:bodyPr>
            <a:normAutofit/>
          </a:bodyPr>
          <a:lstStyle/>
          <a:p>
            <a:r>
              <a:rPr lang="en-US" sz="9600" dirty="0">
                <a:solidFill>
                  <a:srgbClr val="009999"/>
                </a:solidFill>
                <a:latin typeface="Berlin Sans FB" panose="020E0602020502020306" pitchFamily="34" charset="0"/>
              </a:rPr>
              <a:t>Participation</a:t>
            </a:r>
            <a:r>
              <a:rPr lang="en-US" sz="7200" dirty="0">
                <a:solidFill>
                  <a:srgbClr val="009999"/>
                </a:solidFill>
                <a:latin typeface="Berlin Sans FB" panose="020E0602020502020306" pitchFamily="34" charset="0"/>
              </a:rPr>
              <a:t> </a:t>
            </a:r>
            <a:endParaRPr lang="en-GB" sz="7200" dirty="0">
              <a:solidFill>
                <a:srgbClr val="009999"/>
              </a:solidFill>
              <a:latin typeface="Berlin Sans FB" panose="020E0602020502020306" pitchFamily="34" charset="0"/>
            </a:endParaRPr>
          </a:p>
        </p:txBody>
      </p:sp>
      <p:pic>
        <p:nvPicPr>
          <p:cNvPr id="5" name="Picture 4">
            <a:extLst>
              <a:ext uri="{FF2B5EF4-FFF2-40B4-BE49-F238E27FC236}">
                <a16:creationId xmlns:a16="http://schemas.microsoft.com/office/drawing/2014/main" id="{C9D77CF3-79F6-D0C3-1EDA-18FEF9756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5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D324-1C70-1191-5BE8-816B49447E04}"/>
              </a:ext>
            </a:extLst>
          </p:cNvPr>
          <p:cNvSpPr>
            <a:spLocks noGrp="1"/>
          </p:cNvSpPr>
          <p:nvPr>
            <p:ph type="title"/>
          </p:nvPr>
        </p:nvSpPr>
        <p:spPr>
          <a:xfrm>
            <a:off x="2967566" y="392417"/>
            <a:ext cx="6256868" cy="1325563"/>
          </a:xfrm>
        </p:spPr>
        <p:txBody>
          <a:bodyPr>
            <a:normAutofit/>
          </a:bodyPr>
          <a:lstStyle/>
          <a:p>
            <a:pPr algn="ctr"/>
            <a:r>
              <a:rPr lang="en-US" sz="6600" dirty="0">
                <a:solidFill>
                  <a:srgbClr val="009999"/>
                </a:solidFill>
                <a:latin typeface="Berlin Sans FB" panose="020E0602020502020306" pitchFamily="34" charset="0"/>
              </a:rPr>
              <a:t>Participation </a:t>
            </a:r>
            <a:endParaRPr lang="en-GB" sz="6600" dirty="0"/>
          </a:p>
        </p:txBody>
      </p:sp>
      <p:sp>
        <p:nvSpPr>
          <p:cNvPr id="4" name="Content Placeholder 2">
            <a:extLst>
              <a:ext uri="{FF2B5EF4-FFF2-40B4-BE49-F238E27FC236}">
                <a16:creationId xmlns:a16="http://schemas.microsoft.com/office/drawing/2014/main" id="{99F51B03-55CC-2F01-A137-71B1C2AD9184}"/>
              </a:ext>
            </a:extLst>
          </p:cNvPr>
          <p:cNvSpPr>
            <a:spLocks noGrp="1"/>
          </p:cNvSpPr>
          <p:nvPr>
            <p:ph idx="1"/>
          </p:nvPr>
        </p:nvSpPr>
        <p:spPr>
          <a:xfrm>
            <a:off x="143933" y="2032304"/>
            <a:ext cx="12046053" cy="4825695"/>
          </a:xfrm>
        </p:spPr>
        <p:txBody>
          <a:bodyPr>
            <a:normAutofit/>
          </a:bodyPr>
          <a:lstStyle/>
          <a:p>
            <a:pPr marL="0" indent="0">
              <a:buNone/>
            </a:pPr>
            <a:r>
              <a:rPr lang="en-US" dirty="0">
                <a:solidFill>
                  <a:srgbClr val="009999"/>
                </a:solidFill>
                <a:latin typeface="Berlin Sans FB" panose="020E0602020502020306" pitchFamily="34" charset="0"/>
              </a:rPr>
              <a:t>	</a:t>
            </a:r>
            <a:r>
              <a:rPr lang="en-US" u="sng" dirty="0">
                <a:solidFill>
                  <a:srgbClr val="009999"/>
                </a:solidFill>
                <a:latin typeface="Berlin Sans FB" panose="020E0602020502020306" pitchFamily="34" charset="0"/>
              </a:rPr>
              <a:t>What does this word mean?</a:t>
            </a:r>
          </a:p>
          <a:p>
            <a:pPr lvl="2"/>
            <a:r>
              <a:rPr lang="en-GB" sz="2800" dirty="0">
                <a:solidFill>
                  <a:srgbClr val="009999"/>
                </a:solidFill>
                <a:latin typeface="Berlin Sans FB" panose="020E0602020502020306" pitchFamily="34" charset="0"/>
              </a:rPr>
              <a:t>Taking part</a:t>
            </a:r>
          </a:p>
          <a:p>
            <a:pPr lvl="2"/>
            <a:r>
              <a:rPr lang="en-GB" sz="2800" dirty="0">
                <a:solidFill>
                  <a:srgbClr val="009999"/>
                </a:solidFill>
                <a:latin typeface="Berlin Sans FB" panose="020E0602020502020306" pitchFamily="34" charset="0"/>
              </a:rPr>
              <a:t>Joining in </a:t>
            </a:r>
          </a:p>
          <a:p>
            <a:pPr lvl="2"/>
            <a:r>
              <a:rPr lang="en-GB" sz="2800" dirty="0">
                <a:solidFill>
                  <a:srgbClr val="009999"/>
                </a:solidFill>
                <a:latin typeface="Berlin Sans FB" panose="020E0602020502020306" pitchFamily="34" charset="0"/>
              </a:rPr>
              <a:t>Doing something with and for others</a:t>
            </a:r>
            <a:endParaRPr lang="en-US" sz="2800" dirty="0">
              <a:solidFill>
                <a:srgbClr val="009999"/>
              </a:solidFill>
              <a:latin typeface="Berlin Sans FB" panose="020E0602020502020306" pitchFamily="34" charset="0"/>
            </a:endParaRPr>
          </a:p>
          <a:p>
            <a:pPr marL="0" indent="0">
              <a:buNone/>
            </a:pPr>
            <a:endParaRPr lang="en-US" sz="2400" dirty="0">
              <a:solidFill>
                <a:srgbClr val="009999"/>
              </a:solidFill>
              <a:latin typeface="Berlin Sans FB" panose="020E0602020502020306" pitchFamily="34" charset="0"/>
            </a:endParaRPr>
          </a:p>
          <a:p>
            <a:pPr marL="0" indent="0">
              <a:buNone/>
            </a:pPr>
            <a:r>
              <a:rPr lang="en-US" sz="2200" dirty="0">
                <a:solidFill>
                  <a:srgbClr val="009999"/>
                </a:solidFill>
                <a:latin typeface="Berlin Sans FB" panose="020E0602020502020306" pitchFamily="34" charset="0"/>
              </a:rPr>
              <a:t>      What do we </a:t>
            </a:r>
            <a:r>
              <a:rPr lang="en-US" sz="2200" dirty="0">
                <a:solidFill>
                  <a:srgbClr val="00B050"/>
                </a:solidFill>
                <a:latin typeface="Berlin Sans FB" panose="020E0602020502020306" pitchFamily="34" charset="0"/>
              </a:rPr>
              <a:t>participate</a:t>
            </a:r>
            <a:r>
              <a:rPr lang="en-US" sz="2200" dirty="0">
                <a:solidFill>
                  <a:srgbClr val="009999"/>
                </a:solidFill>
                <a:latin typeface="Berlin Sans FB" panose="020E0602020502020306" pitchFamily="34" charset="0"/>
              </a:rPr>
              <a:t> in when in school        What do we </a:t>
            </a:r>
            <a:r>
              <a:rPr lang="en-US" sz="2200" dirty="0">
                <a:solidFill>
                  <a:srgbClr val="00B050"/>
                </a:solidFill>
                <a:latin typeface="Berlin Sans FB" panose="020E0602020502020306" pitchFamily="34" charset="0"/>
              </a:rPr>
              <a:t>participate </a:t>
            </a:r>
            <a:r>
              <a:rPr lang="en-US" sz="2200" dirty="0">
                <a:solidFill>
                  <a:srgbClr val="009999"/>
                </a:solidFill>
                <a:latin typeface="Berlin Sans FB" panose="020E0602020502020306" pitchFamily="34" charset="0"/>
              </a:rPr>
              <a:t>in within our communities</a:t>
            </a:r>
          </a:p>
          <a:p>
            <a:pPr marL="0" indent="0">
              <a:buNone/>
            </a:pPr>
            <a:r>
              <a:rPr lang="en-US" sz="3200" dirty="0">
                <a:solidFill>
                  <a:srgbClr val="009999"/>
                </a:solidFill>
                <a:latin typeface="Berlin Sans FB" panose="020E0602020502020306" pitchFamily="34" charset="0"/>
              </a:rPr>
              <a:t>	</a:t>
            </a:r>
            <a:endParaRPr lang="en-US" sz="2000" dirty="0">
              <a:solidFill>
                <a:srgbClr val="009999"/>
              </a:solidFill>
              <a:latin typeface="Berlin Sans FB" panose="020E0602020502020306" pitchFamily="34" charset="0"/>
            </a:endParaRPr>
          </a:p>
          <a:p>
            <a:pPr marL="0" indent="0">
              <a:buNone/>
            </a:pPr>
            <a:endParaRPr lang="en-US" sz="3200" dirty="0">
              <a:solidFill>
                <a:srgbClr val="009999"/>
              </a:solidFill>
              <a:latin typeface="Berlin Sans FB" panose="020E0602020502020306" pitchFamily="34" charset="0"/>
            </a:endParaRPr>
          </a:p>
          <a:p>
            <a:pPr marL="0" indent="0">
              <a:buNone/>
            </a:pPr>
            <a:endParaRPr lang="en-US" sz="3200" u="sng" dirty="0">
              <a:solidFill>
                <a:srgbClr val="009999"/>
              </a:solidFill>
              <a:latin typeface="Berlin Sans FB" panose="020E0602020502020306" pitchFamily="34" charset="0"/>
            </a:endParaRPr>
          </a:p>
          <a:p>
            <a:endParaRPr lang="en-GB" sz="2400" dirty="0">
              <a:solidFill>
                <a:srgbClr val="009999"/>
              </a:solidFill>
              <a:latin typeface="Berlin Sans FB" panose="020E0602020502020306" pitchFamily="34" charset="0"/>
            </a:endParaRPr>
          </a:p>
          <a:p>
            <a:endParaRPr lang="en-GB" sz="2400" dirty="0">
              <a:solidFill>
                <a:srgbClr val="009999"/>
              </a:solidFill>
              <a:latin typeface="Berlin Sans FB" panose="020E0602020502020306" pitchFamily="34" charset="0"/>
            </a:endParaRPr>
          </a:p>
        </p:txBody>
      </p:sp>
      <p:pic>
        <p:nvPicPr>
          <p:cNvPr id="5" name="Picture 4">
            <a:extLst>
              <a:ext uri="{FF2B5EF4-FFF2-40B4-BE49-F238E27FC236}">
                <a16:creationId xmlns:a16="http://schemas.microsoft.com/office/drawing/2014/main" id="{5392DA58-7A4D-AAD6-BC5F-BE640BDA2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68F1C1A3-00D6-35E4-B5C9-8459FF4620E9}"/>
              </a:ext>
            </a:extLst>
          </p:cNvPr>
          <p:cNvCxnSpPr/>
          <p:nvPr/>
        </p:nvCxnSpPr>
        <p:spPr>
          <a:xfrm>
            <a:off x="5901267" y="4284133"/>
            <a:ext cx="0" cy="22521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8D16FA-3DB7-D393-3F78-644C732D78CB}"/>
              </a:ext>
            </a:extLst>
          </p:cNvPr>
          <p:cNvCxnSpPr>
            <a:cxnSpLocks/>
          </p:cNvCxnSpPr>
          <p:nvPr/>
        </p:nvCxnSpPr>
        <p:spPr>
          <a:xfrm flipH="1" flipV="1">
            <a:off x="524933" y="4834466"/>
            <a:ext cx="11408071"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BA3C628-4F02-7CD0-D3A5-0210ABBF5CAA}"/>
              </a:ext>
            </a:extLst>
          </p:cNvPr>
          <p:cNvSpPr/>
          <p:nvPr/>
        </p:nvSpPr>
        <p:spPr>
          <a:xfrm rot="21180835">
            <a:off x="336087" y="5477416"/>
            <a:ext cx="1367706" cy="79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erlin Sans FB" panose="020E0602020502020306" pitchFamily="34" charset="0"/>
              </a:rPr>
              <a:t>Lessons</a:t>
            </a:r>
            <a:endParaRPr lang="en-GB" sz="2000" dirty="0">
              <a:solidFill>
                <a:schemeClr val="tx1"/>
              </a:solidFill>
              <a:latin typeface="Berlin Sans FB" panose="020E0602020502020306" pitchFamily="34" charset="0"/>
            </a:endParaRPr>
          </a:p>
        </p:txBody>
      </p:sp>
      <p:sp>
        <p:nvSpPr>
          <p:cNvPr id="16" name="Oval 15">
            <a:extLst>
              <a:ext uri="{FF2B5EF4-FFF2-40B4-BE49-F238E27FC236}">
                <a16:creationId xmlns:a16="http://schemas.microsoft.com/office/drawing/2014/main" id="{43529CBB-1E44-7433-15DF-C3963C688145}"/>
              </a:ext>
            </a:extLst>
          </p:cNvPr>
          <p:cNvSpPr/>
          <p:nvPr/>
        </p:nvSpPr>
        <p:spPr>
          <a:xfrm rot="920900">
            <a:off x="3850842" y="5636881"/>
            <a:ext cx="1907265" cy="7141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erlin Sans FB" panose="020E0602020502020306" pitchFamily="34" charset="0"/>
              </a:rPr>
              <a:t>Friendships</a:t>
            </a:r>
            <a:endParaRPr lang="en-GB" sz="2000" dirty="0">
              <a:solidFill>
                <a:schemeClr val="tx1"/>
              </a:solidFill>
              <a:latin typeface="Berlin Sans FB" panose="020E0602020502020306" pitchFamily="34" charset="0"/>
            </a:endParaRPr>
          </a:p>
        </p:txBody>
      </p:sp>
      <p:sp>
        <p:nvSpPr>
          <p:cNvPr id="17" name="Oval 16">
            <a:extLst>
              <a:ext uri="{FF2B5EF4-FFF2-40B4-BE49-F238E27FC236}">
                <a16:creationId xmlns:a16="http://schemas.microsoft.com/office/drawing/2014/main" id="{C7C968D1-C655-FEC0-3FC3-4735F9F4A28C}"/>
              </a:ext>
            </a:extLst>
          </p:cNvPr>
          <p:cNvSpPr/>
          <p:nvPr/>
        </p:nvSpPr>
        <p:spPr>
          <a:xfrm rot="20655471">
            <a:off x="2173952" y="6054715"/>
            <a:ext cx="1298813" cy="685736"/>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erlin Sans FB" panose="020E0602020502020306" pitchFamily="34" charset="0"/>
              </a:rPr>
              <a:t>Games</a:t>
            </a:r>
            <a:endParaRPr lang="en-GB" sz="2000" dirty="0">
              <a:solidFill>
                <a:schemeClr val="tx1"/>
              </a:solidFill>
              <a:latin typeface="Berlin Sans FB" panose="020E0602020502020306" pitchFamily="34" charset="0"/>
            </a:endParaRPr>
          </a:p>
        </p:txBody>
      </p:sp>
      <p:sp>
        <p:nvSpPr>
          <p:cNvPr id="18" name="Oval 17">
            <a:extLst>
              <a:ext uri="{FF2B5EF4-FFF2-40B4-BE49-F238E27FC236}">
                <a16:creationId xmlns:a16="http://schemas.microsoft.com/office/drawing/2014/main" id="{2B5F6EDC-8499-FAFD-CA6D-850E50A680A0}"/>
              </a:ext>
            </a:extLst>
          </p:cNvPr>
          <p:cNvSpPr/>
          <p:nvPr/>
        </p:nvSpPr>
        <p:spPr>
          <a:xfrm rot="651977">
            <a:off x="6316705" y="5903698"/>
            <a:ext cx="1430860" cy="89746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erlin Sans FB" panose="020E0602020502020306" pitchFamily="34" charset="0"/>
              </a:rPr>
              <a:t>Clubs</a:t>
            </a:r>
            <a:endParaRPr lang="en-GB" sz="2000" dirty="0">
              <a:solidFill>
                <a:schemeClr val="tx1"/>
              </a:solidFill>
              <a:latin typeface="Berlin Sans FB" panose="020E0602020502020306" pitchFamily="34" charset="0"/>
            </a:endParaRPr>
          </a:p>
        </p:txBody>
      </p:sp>
      <p:sp>
        <p:nvSpPr>
          <p:cNvPr id="19" name="Oval 18">
            <a:extLst>
              <a:ext uri="{FF2B5EF4-FFF2-40B4-BE49-F238E27FC236}">
                <a16:creationId xmlns:a16="http://schemas.microsoft.com/office/drawing/2014/main" id="{15D3D2BB-B84C-D601-F169-304427034BA6}"/>
              </a:ext>
            </a:extLst>
          </p:cNvPr>
          <p:cNvSpPr/>
          <p:nvPr/>
        </p:nvSpPr>
        <p:spPr>
          <a:xfrm rot="1046468">
            <a:off x="10059095" y="5192979"/>
            <a:ext cx="2043365" cy="89746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erlin Sans FB" panose="020E0602020502020306" pitchFamily="34" charset="0"/>
              </a:rPr>
              <a:t>Charities</a:t>
            </a:r>
            <a:endParaRPr lang="en-GB" sz="2000" dirty="0">
              <a:solidFill>
                <a:schemeClr val="tx1"/>
              </a:solidFill>
              <a:latin typeface="Berlin Sans FB" panose="020E0602020502020306" pitchFamily="34" charset="0"/>
            </a:endParaRPr>
          </a:p>
        </p:txBody>
      </p:sp>
      <p:sp>
        <p:nvSpPr>
          <p:cNvPr id="20" name="Oval 19">
            <a:extLst>
              <a:ext uri="{FF2B5EF4-FFF2-40B4-BE49-F238E27FC236}">
                <a16:creationId xmlns:a16="http://schemas.microsoft.com/office/drawing/2014/main" id="{4B3CC69E-9CC9-B74F-85C1-5709E449BC12}"/>
              </a:ext>
            </a:extLst>
          </p:cNvPr>
          <p:cNvSpPr/>
          <p:nvPr/>
        </p:nvSpPr>
        <p:spPr>
          <a:xfrm rot="21373872">
            <a:off x="7796854" y="4959543"/>
            <a:ext cx="2189047" cy="1468852"/>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erlin Sans FB" panose="020E0602020502020306" pitchFamily="34" charset="0"/>
              </a:rPr>
              <a:t>Events</a:t>
            </a:r>
          </a:p>
          <a:p>
            <a:pPr algn="ctr"/>
            <a:r>
              <a:rPr lang="en-US" sz="2000" dirty="0">
                <a:solidFill>
                  <a:schemeClr val="tx1"/>
                </a:solidFill>
                <a:latin typeface="Berlin Sans FB" panose="020E0602020502020306" pitchFamily="34" charset="0"/>
              </a:rPr>
              <a:t>(festivals, fayres, shopping)</a:t>
            </a:r>
            <a:endParaRPr lang="en-GB" sz="2000" dirty="0">
              <a:solidFill>
                <a:schemeClr val="tx1"/>
              </a:solidFill>
              <a:latin typeface="Berlin Sans FB" panose="020E0602020502020306" pitchFamily="34" charset="0"/>
            </a:endParaRPr>
          </a:p>
        </p:txBody>
      </p:sp>
      <p:sp>
        <p:nvSpPr>
          <p:cNvPr id="22" name="Oval 21">
            <a:extLst>
              <a:ext uri="{FF2B5EF4-FFF2-40B4-BE49-F238E27FC236}">
                <a16:creationId xmlns:a16="http://schemas.microsoft.com/office/drawing/2014/main" id="{DB8B7852-4AE4-57D2-8CA4-214903B22044}"/>
              </a:ext>
            </a:extLst>
          </p:cNvPr>
          <p:cNvSpPr/>
          <p:nvPr/>
        </p:nvSpPr>
        <p:spPr>
          <a:xfrm rot="21373872">
            <a:off x="6048796" y="4903340"/>
            <a:ext cx="1430860" cy="897465"/>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erlin Sans FB" panose="020E0602020502020306" pitchFamily="34" charset="0"/>
              </a:rPr>
              <a:t>Mass</a:t>
            </a:r>
            <a:endParaRPr lang="en-GB" sz="2000" dirty="0">
              <a:solidFill>
                <a:schemeClr val="tx1"/>
              </a:solidFill>
              <a:latin typeface="Berlin Sans FB" panose="020E0602020502020306" pitchFamily="34" charset="0"/>
            </a:endParaRPr>
          </a:p>
        </p:txBody>
      </p:sp>
      <p:pic>
        <p:nvPicPr>
          <p:cNvPr id="6146" name="Picture 2" descr="8 Ways to Increase Audience Participation | MeetingsNet">
            <a:extLst>
              <a:ext uri="{FF2B5EF4-FFF2-40B4-BE49-F238E27FC236}">
                <a16:creationId xmlns:a16="http://schemas.microsoft.com/office/drawing/2014/main" id="{F394E6DD-8392-BC87-7238-BF85BC6CA4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8539"/>
          <a:stretch/>
        </p:blipFill>
        <p:spPr bwMode="auto">
          <a:xfrm>
            <a:off x="8963507" y="1416619"/>
            <a:ext cx="2551159" cy="1854730"/>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9EBB96E2-A58D-40F0-43F7-C08110993A07}"/>
              </a:ext>
            </a:extLst>
          </p:cNvPr>
          <p:cNvSpPr/>
          <p:nvPr/>
        </p:nvSpPr>
        <p:spPr>
          <a:xfrm rot="182313">
            <a:off x="2263000" y="5107284"/>
            <a:ext cx="1298813" cy="685736"/>
          </a:xfrm>
          <a:prstGeom prst="ellips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erlin Sans FB" panose="020E0602020502020306" pitchFamily="34" charset="0"/>
              </a:rPr>
              <a:t>Prayer</a:t>
            </a:r>
            <a:endParaRPr lang="en-GB" sz="20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376153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3096-C20A-3235-6C13-D4FCEF3839F3}"/>
              </a:ext>
            </a:extLst>
          </p:cNvPr>
          <p:cNvSpPr>
            <a:spLocks noGrp="1"/>
          </p:cNvSpPr>
          <p:nvPr>
            <p:ph type="title"/>
          </p:nvPr>
        </p:nvSpPr>
        <p:spPr>
          <a:xfrm>
            <a:off x="3886200" y="405872"/>
            <a:ext cx="5435600" cy="1041929"/>
          </a:xfrm>
        </p:spPr>
        <p:txBody>
          <a:bodyPr/>
          <a:lstStyle/>
          <a:p>
            <a:pPr algn="ctr"/>
            <a:r>
              <a:rPr lang="en-US" sz="6000" dirty="0">
                <a:solidFill>
                  <a:srgbClr val="009999"/>
                </a:solidFill>
                <a:latin typeface="Berlin Sans FB" panose="020E0602020502020306" pitchFamily="34" charset="0"/>
              </a:rPr>
              <a:t>Participation </a:t>
            </a:r>
            <a:endParaRPr lang="en-GB" dirty="0"/>
          </a:p>
        </p:txBody>
      </p:sp>
      <p:sp>
        <p:nvSpPr>
          <p:cNvPr id="3" name="Text Placeholder 2">
            <a:extLst>
              <a:ext uri="{FF2B5EF4-FFF2-40B4-BE49-F238E27FC236}">
                <a16:creationId xmlns:a16="http://schemas.microsoft.com/office/drawing/2014/main" id="{71598C93-042E-7A1D-FC07-CF22C39C82E3}"/>
              </a:ext>
            </a:extLst>
          </p:cNvPr>
          <p:cNvSpPr>
            <a:spLocks noGrp="1"/>
          </p:cNvSpPr>
          <p:nvPr>
            <p:ph type="body" idx="1"/>
          </p:nvPr>
        </p:nvSpPr>
        <p:spPr>
          <a:xfrm>
            <a:off x="586317" y="2526772"/>
            <a:ext cx="8735483" cy="2836334"/>
          </a:xfrm>
        </p:spPr>
        <p:txBody>
          <a:bodyPr>
            <a:normAutofit/>
          </a:bodyPr>
          <a:lstStyle/>
          <a:p>
            <a:r>
              <a:rPr lang="en-US" sz="3200" u="sng" dirty="0">
                <a:solidFill>
                  <a:srgbClr val="009999"/>
                </a:solidFill>
                <a:latin typeface="Berlin Sans FB" panose="020E0602020502020306" pitchFamily="34" charset="0"/>
              </a:rPr>
              <a:t>How can we make Jesus happy by ‘participating’?</a:t>
            </a:r>
          </a:p>
          <a:p>
            <a:pPr marL="457200" indent="-457200">
              <a:buFont typeface="Arial" panose="020B0604020202020204" pitchFamily="34" charset="0"/>
              <a:buChar char="•"/>
            </a:pPr>
            <a:r>
              <a:rPr lang="en-US" dirty="0">
                <a:solidFill>
                  <a:srgbClr val="009999"/>
                </a:solidFill>
                <a:latin typeface="Berlin Sans FB" panose="020E0602020502020306" pitchFamily="34" charset="0"/>
              </a:rPr>
              <a:t>Going to Mass </a:t>
            </a:r>
          </a:p>
          <a:p>
            <a:pPr marL="457200" indent="-457200">
              <a:buFont typeface="Arial" panose="020B0604020202020204" pitchFamily="34" charset="0"/>
              <a:buChar char="•"/>
            </a:pPr>
            <a:r>
              <a:rPr lang="en-US" dirty="0">
                <a:solidFill>
                  <a:srgbClr val="009999"/>
                </a:solidFill>
                <a:latin typeface="Berlin Sans FB" panose="020E0602020502020306" pitchFamily="34" charset="0"/>
              </a:rPr>
              <a:t>Listening to one another when we speak</a:t>
            </a:r>
          </a:p>
          <a:p>
            <a:pPr marL="457200" indent="-457200">
              <a:buFont typeface="Arial" panose="020B0604020202020204" pitchFamily="34" charset="0"/>
              <a:buChar char="•"/>
            </a:pPr>
            <a:r>
              <a:rPr lang="en-US" dirty="0">
                <a:solidFill>
                  <a:srgbClr val="009999"/>
                </a:solidFill>
                <a:latin typeface="Berlin Sans FB" panose="020E0602020502020306" pitchFamily="34" charset="0"/>
              </a:rPr>
              <a:t>Being a good friend</a:t>
            </a:r>
          </a:p>
          <a:p>
            <a:pPr marL="457200" indent="-457200">
              <a:buFont typeface="Arial" panose="020B0604020202020204" pitchFamily="34" charset="0"/>
              <a:buChar char="•"/>
            </a:pPr>
            <a:r>
              <a:rPr lang="en-US" dirty="0">
                <a:solidFill>
                  <a:srgbClr val="009999"/>
                </a:solidFill>
                <a:latin typeface="Berlin Sans FB" panose="020E0602020502020306" pitchFamily="34" charset="0"/>
              </a:rPr>
              <a:t>Loving one another</a:t>
            </a:r>
          </a:p>
          <a:p>
            <a:endParaRPr lang="en-US" sz="6000" dirty="0">
              <a:solidFill>
                <a:srgbClr val="009999"/>
              </a:solidFill>
              <a:latin typeface="Berlin Sans FB" panose="020E0602020502020306" pitchFamily="34" charset="0"/>
            </a:endParaRPr>
          </a:p>
          <a:p>
            <a:endParaRPr lang="en-US" dirty="0">
              <a:solidFill>
                <a:srgbClr val="009999"/>
              </a:solidFill>
              <a:latin typeface="Berlin Sans FB" panose="020E0602020502020306" pitchFamily="34" charset="0"/>
            </a:endParaRPr>
          </a:p>
          <a:p>
            <a:endParaRPr lang="en-US" dirty="0">
              <a:solidFill>
                <a:srgbClr val="009999"/>
              </a:solidFill>
              <a:latin typeface="Berlin Sans FB" panose="020E0602020502020306" pitchFamily="34" charset="0"/>
            </a:endParaRPr>
          </a:p>
        </p:txBody>
      </p:sp>
      <p:pic>
        <p:nvPicPr>
          <p:cNvPr id="4" name="Picture 3">
            <a:extLst>
              <a:ext uri="{FF2B5EF4-FFF2-40B4-BE49-F238E27FC236}">
                <a16:creationId xmlns:a16="http://schemas.microsoft.com/office/drawing/2014/main" id="{9B065077-DC15-0DE4-187E-201B34461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8BB0AB-8A10-ADBC-3A53-33F025AA8BBD}"/>
              </a:ext>
            </a:extLst>
          </p:cNvPr>
          <p:cNvSpPr txBox="1"/>
          <p:nvPr/>
        </p:nvSpPr>
        <p:spPr>
          <a:xfrm>
            <a:off x="7772399" y="3672414"/>
            <a:ext cx="4301067" cy="2739211"/>
          </a:xfrm>
          <a:prstGeom prst="rect">
            <a:avLst/>
          </a:prstGeom>
          <a:noFill/>
        </p:spPr>
        <p:txBody>
          <a:bodyPr wrap="square">
            <a:spAutoFit/>
          </a:bodyPr>
          <a:lstStyle/>
          <a:p>
            <a:pPr algn="ctr"/>
            <a:r>
              <a:rPr lang="en-US" sz="2400" dirty="0">
                <a:solidFill>
                  <a:srgbClr val="009999"/>
                </a:solidFill>
                <a:latin typeface="Berlin Sans FB" panose="020E0602020502020306" pitchFamily="34" charset="0"/>
              </a:rPr>
              <a:t>Pope Francis has asked us to ‘participate’ by talking and listening to one another. He says, </a:t>
            </a:r>
          </a:p>
          <a:p>
            <a:pPr algn="ctr"/>
            <a:r>
              <a:rPr lang="en-US" sz="2800" i="1" dirty="0">
                <a:solidFill>
                  <a:srgbClr val="009999"/>
                </a:solidFill>
                <a:latin typeface="Berlin Sans FB" panose="020E0602020502020306" pitchFamily="34" charset="0"/>
              </a:rPr>
              <a:t>“</a:t>
            </a:r>
            <a:r>
              <a:rPr lang="en-US" sz="2400" i="1" dirty="0">
                <a:solidFill>
                  <a:srgbClr val="009999"/>
                </a:solidFill>
                <a:latin typeface="Berlin Sans FB" panose="020E0602020502020306" pitchFamily="34" charset="0"/>
              </a:rPr>
              <a:t>This is the first step in order to group in our journey of faith: Listening. Before speaking, listen." </a:t>
            </a:r>
            <a:endParaRPr lang="en-GB" sz="16600" i="1" dirty="0">
              <a:solidFill>
                <a:srgbClr val="009999"/>
              </a:solidFill>
              <a:latin typeface="Berlin Sans FB" panose="020E0602020502020306" pitchFamily="34" charset="0"/>
            </a:endParaRPr>
          </a:p>
        </p:txBody>
      </p:sp>
    </p:spTree>
    <p:extLst>
      <p:ext uri="{BB962C8B-B14F-4D97-AF65-F5344CB8AC3E}">
        <p14:creationId xmlns:p14="http://schemas.microsoft.com/office/powerpoint/2010/main" val="163888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440A-88AE-BA63-2D7D-8B447D943F07}"/>
              </a:ext>
            </a:extLst>
          </p:cNvPr>
          <p:cNvSpPr>
            <a:spLocks noGrp="1"/>
          </p:cNvSpPr>
          <p:nvPr>
            <p:ph type="title"/>
          </p:nvPr>
        </p:nvSpPr>
        <p:spPr>
          <a:xfrm>
            <a:off x="914400" y="2151592"/>
            <a:ext cx="10515600" cy="2674408"/>
          </a:xfrm>
        </p:spPr>
        <p:txBody>
          <a:bodyPr>
            <a:normAutofit/>
          </a:bodyPr>
          <a:lstStyle/>
          <a:p>
            <a:pPr algn="ctr"/>
            <a:r>
              <a:rPr lang="en-US" dirty="0">
                <a:solidFill>
                  <a:srgbClr val="009999"/>
                </a:solidFill>
                <a:latin typeface="Berlin Sans FB" panose="020E0602020502020306" pitchFamily="34" charset="0"/>
              </a:rPr>
              <a:t>In Mark’s Gospel, it said, </a:t>
            </a:r>
            <a:br>
              <a:rPr lang="en-US" dirty="0">
                <a:solidFill>
                  <a:srgbClr val="009999"/>
                </a:solidFill>
                <a:latin typeface="Berlin Sans FB" panose="020E0602020502020306" pitchFamily="34" charset="0"/>
              </a:rPr>
            </a:br>
            <a:r>
              <a:rPr lang="en-US" b="0" i="0" dirty="0">
                <a:solidFill>
                  <a:srgbClr val="009999"/>
                </a:solidFill>
                <a:effectLst/>
                <a:latin typeface="Berlin Sans FB" panose="020E0602020502020306" pitchFamily="34" charset="0"/>
              </a:rPr>
              <a:t>“Go into all the world and proclaim the gospel to the whole creation” (Mark 16:15) </a:t>
            </a:r>
            <a:br>
              <a:rPr lang="en-US" b="0" i="0" dirty="0">
                <a:solidFill>
                  <a:srgbClr val="009999"/>
                </a:solidFill>
                <a:effectLst/>
                <a:latin typeface="Berlin Sans FB" panose="020E0602020502020306" pitchFamily="34" charset="0"/>
              </a:rPr>
            </a:br>
            <a:endParaRPr lang="en-GB" dirty="0">
              <a:solidFill>
                <a:srgbClr val="009999"/>
              </a:solidFill>
              <a:latin typeface="Berlin Sans FB" panose="020E0602020502020306" pitchFamily="34" charset="0"/>
            </a:endParaRPr>
          </a:p>
        </p:txBody>
      </p:sp>
      <p:pic>
        <p:nvPicPr>
          <p:cNvPr id="3" name="Picture 2">
            <a:extLst>
              <a:ext uri="{FF2B5EF4-FFF2-40B4-BE49-F238E27FC236}">
                <a16:creationId xmlns:a16="http://schemas.microsoft.com/office/drawing/2014/main" id="{B124F252-AC7B-13FE-0C27-5D26D89FD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6F0A4F6-8FB8-BC75-A551-0368E46AC4D7}"/>
              </a:ext>
            </a:extLst>
          </p:cNvPr>
          <p:cNvSpPr txBox="1">
            <a:spLocks/>
          </p:cNvSpPr>
          <p:nvPr/>
        </p:nvSpPr>
        <p:spPr>
          <a:xfrm>
            <a:off x="3886200" y="405872"/>
            <a:ext cx="5435600" cy="1041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9999"/>
                </a:solidFill>
                <a:latin typeface="Berlin Sans FB" panose="020E0602020502020306" pitchFamily="34" charset="0"/>
              </a:rPr>
              <a:t>Participation </a:t>
            </a:r>
            <a:endParaRPr lang="en-GB" dirty="0"/>
          </a:p>
        </p:txBody>
      </p:sp>
      <p:pic>
        <p:nvPicPr>
          <p:cNvPr id="7170" name="Picture 2" descr="10 Hours] Burning Candle - Video Only [1080HD] SlowTV - YouTube">
            <a:extLst>
              <a:ext uri="{FF2B5EF4-FFF2-40B4-BE49-F238E27FC236}">
                <a16:creationId xmlns:a16="http://schemas.microsoft.com/office/drawing/2014/main" id="{AB7D83F6-AE01-AD19-E51E-19043739D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611" y="4644759"/>
            <a:ext cx="3146778" cy="177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4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BBCF-6487-76F8-2142-854820AC5AD1}"/>
              </a:ext>
            </a:extLst>
          </p:cNvPr>
          <p:cNvSpPr>
            <a:spLocks noGrp="1"/>
          </p:cNvSpPr>
          <p:nvPr>
            <p:ph type="title"/>
          </p:nvPr>
        </p:nvSpPr>
        <p:spPr>
          <a:xfrm>
            <a:off x="3640666" y="2475309"/>
            <a:ext cx="4910667" cy="1907382"/>
          </a:xfrm>
        </p:spPr>
        <p:txBody>
          <a:bodyPr>
            <a:normAutofit/>
          </a:bodyPr>
          <a:lstStyle/>
          <a:p>
            <a:pPr algn="ctr"/>
            <a:r>
              <a:rPr lang="en-US" sz="9600" dirty="0">
                <a:solidFill>
                  <a:srgbClr val="FF0000"/>
                </a:solidFill>
                <a:latin typeface="Berlin Sans FB" panose="020E0602020502020306" pitchFamily="34" charset="0"/>
              </a:rPr>
              <a:t>Mission</a:t>
            </a:r>
            <a:endParaRPr lang="en-GB" dirty="0"/>
          </a:p>
        </p:txBody>
      </p:sp>
      <p:pic>
        <p:nvPicPr>
          <p:cNvPr id="3" name="Picture 2">
            <a:extLst>
              <a:ext uri="{FF2B5EF4-FFF2-40B4-BE49-F238E27FC236}">
                <a16:creationId xmlns:a16="http://schemas.microsoft.com/office/drawing/2014/main" id="{2CE98B00-231A-C6C9-D84C-5688B5175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90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4C49-9976-4ABC-5689-0653A3C7D357}"/>
              </a:ext>
            </a:extLst>
          </p:cNvPr>
          <p:cNvSpPr>
            <a:spLocks noGrp="1"/>
          </p:cNvSpPr>
          <p:nvPr>
            <p:ph type="title"/>
          </p:nvPr>
        </p:nvSpPr>
        <p:spPr>
          <a:xfrm>
            <a:off x="4347632" y="392417"/>
            <a:ext cx="3496735" cy="1325563"/>
          </a:xfrm>
        </p:spPr>
        <p:txBody>
          <a:bodyPr/>
          <a:lstStyle/>
          <a:p>
            <a:pPr algn="ctr"/>
            <a:r>
              <a:rPr lang="en-US" sz="6600" dirty="0">
                <a:solidFill>
                  <a:srgbClr val="FF0000"/>
                </a:solidFill>
                <a:latin typeface="Berlin Sans FB" panose="020E0602020502020306" pitchFamily="34" charset="0"/>
              </a:rPr>
              <a:t>Mission</a:t>
            </a:r>
            <a:endParaRPr lang="en-GB" dirty="0">
              <a:solidFill>
                <a:srgbClr val="FF0000"/>
              </a:solidFill>
              <a:latin typeface="Berlin Sans FB" panose="020E0602020502020306" pitchFamily="34" charset="0"/>
            </a:endParaRPr>
          </a:p>
        </p:txBody>
      </p:sp>
      <p:pic>
        <p:nvPicPr>
          <p:cNvPr id="3" name="Picture 2">
            <a:extLst>
              <a:ext uri="{FF2B5EF4-FFF2-40B4-BE49-F238E27FC236}">
                <a16:creationId xmlns:a16="http://schemas.microsoft.com/office/drawing/2014/main" id="{0728E546-04FD-CED7-2563-C2779C0B1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F4FF960E-98C6-3E92-B4F7-1972F68F21B2}"/>
              </a:ext>
            </a:extLst>
          </p:cNvPr>
          <p:cNvSpPr txBox="1">
            <a:spLocks/>
          </p:cNvSpPr>
          <p:nvPr/>
        </p:nvSpPr>
        <p:spPr>
          <a:xfrm>
            <a:off x="1283855" y="2152073"/>
            <a:ext cx="10538690" cy="26736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u="sng" dirty="0">
                <a:solidFill>
                  <a:srgbClr val="FF0000"/>
                </a:solidFill>
                <a:latin typeface="Berlin Sans FB" panose="020E0602020502020306" pitchFamily="34" charset="0"/>
              </a:rPr>
              <a:t>What does this word mean?</a:t>
            </a:r>
          </a:p>
          <a:p>
            <a:r>
              <a:rPr lang="en-US" sz="2400" dirty="0">
                <a:solidFill>
                  <a:srgbClr val="FF0000"/>
                </a:solidFill>
                <a:latin typeface="Berlin Sans FB" panose="020E0602020502020306" pitchFamily="34" charset="0"/>
              </a:rPr>
              <a:t>Being on a journey</a:t>
            </a:r>
          </a:p>
          <a:p>
            <a:r>
              <a:rPr lang="en-US" sz="2400" dirty="0">
                <a:solidFill>
                  <a:srgbClr val="FF0000"/>
                </a:solidFill>
                <a:latin typeface="Berlin Sans FB" panose="020E0602020502020306" pitchFamily="34" charset="0"/>
              </a:rPr>
              <a:t>An adventure that has difficulties along the way but that must be completed</a:t>
            </a:r>
          </a:p>
          <a:p>
            <a:r>
              <a:rPr lang="en-US" sz="2400" dirty="0">
                <a:solidFill>
                  <a:srgbClr val="FF0000"/>
                </a:solidFill>
                <a:latin typeface="Berlin Sans FB" panose="020E0602020502020306" pitchFamily="34" charset="0"/>
              </a:rPr>
              <a:t>Tackling something together with a common goal</a:t>
            </a:r>
          </a:p>
          <a:p>
            <a:endParaRPr lang="en-US" sz="2400" dirty="0">
              <a:solidFill>
                <a:srgbClr val="FF0000"/>
              </a:solidFill>
              <a:latin typeface="Berlin Sans FB" panose="020E0602020502020306" pitchFamily="34" charset="0"/>
            </a:endParaRPr>
          </a:p>
        </p:txBody>
      </p:sp>
      <p:pic>
        <p:nvPicPr>
          <p:cNvPr id="8194" name="Picture 2" descr="Target Stock Photo - Download Image Now - Sports Target, Aspirations,  Marketing - iStock">
            <a:extLst>
              <a:ext uri="{FF2B5EF4-FFF2-40B4-BE49-F238E27FC236}">
                <a16:creationId xmlns:a16="http://schemas.microsoft.com/office/drawing/2014/main" id="{60A7E678-0430-6397-210A-5C5B64FAF8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392"/>
          <a:stretch/>
        </p:blipFill>
        <p:spPr bwMode="auto">
          <a:xfrm>
            <a:off x="8683359" y="527884"/>
            <a:ext cx="2746641" cy="238019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cenic Icefields Pkwy Banff National Park Stock Photo 684826240 |  Shutterstock">
            <a:extLst>
              <a:ext uri="{FF2B5EF4-FFF2-40B4-BE49-F238E27FC236}">
                <a16:creationId xmlns:a16="http://schemas.microsoft.com/office/drawing/2014/main" id="{1E111AF4-367E-6FC6-FCD7-52DC24B63C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754"/>
          <a:stretch/>
        </p:blipFill>
        <p:spPr bwMode="auto">
          <a:xfrm rot="21050063">
            <a:off x="2672820" y="4246033"/>
            <a:ext cx="1647825" cy="238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07FF94-192E-FC29-C300-E56BA02DB048}"/>
              </a:ext>
            </a:extLst>
          </p:cNvPr>
          <p:cNvSpPr>
            <a:spLocks noGrp="1"/>
          </p:cNvSpPr>
          <p:nvPr>
            <p:ph type="subTitle" idx="1"/>
          </p:nvPr>
        </p:nvSpPr>
        <p:spPr>
          <a:xfrm>
            <a:off x="1168400" y="2184401"/>
            <a:ext cx="9144000" cy="3014133"/>
          </a:xfrm>
        </p:spPr>
        <p:txBody>
          <a:bodyPr>
            <a:normAutofit/>
          </a:bodyPr>
          <a:lstStyle/>
          <a:p>
            <a:pPr marL="457200" indent="-457200" algn="l">
              <a:buFont typeface="Arial" panose="020B0604020202020204" pitchFamily="34" charset="0"/>
              <a:buChar char="•"/>
            </a:pPr>
            <a:r>
              <a:rPr lang="en-US" sz="3200" dirty="0">
                <a:solidFill>
                  <a:srgbClr val="FF0000"/>
                </a:solidFill>
                <a:latin typeface="Berlin Sans FB" panose="020E0602020502020306" pitchFamily="34" charset="0"/>
              </a:rPr>
              <a:t>Have you ever been on a mission?</a:t>
            </a:r>
          </a:p>
          <a:p>
            <a:pPr marL="457200" indent="-457200" algn="l">
              <a:buFont typeface="Arial" panose="020B0604020202020204" pitchFamily="34" charset="0"/>
              <a:buChar char="•"/>
            </a:pPr>
            <a:r>
              <a:rPr lang="en-US" sz="3200" dirty="0">
                <a:solidFill>
                  <a:srgbClr val="FF0000"/>
                </a:solidFill>
                <a:latin typeface="Berlin Sans FB" panose="020E0602020502020306" pitchFamily="34" charset="0"/>
              </a:rPr>
              <a:t>What was your end goal?</a:t>
            </a:r>
          </a:p>
          <a:p>
            <a:pPr marL="457200" indent="-457200" algn="l">
              <a:buFont typeface="Arial" panose="020B0604020202020204" pitchFamily="34" charset="0"/>
              <a:buChar char="•"/>
            </a:pPr>
            <a:r>
              <a:rPr lang="en-US" sz="3200" dirty="0">
                <a:solidFill>
                  <a:srgbClr val="FF0000"/>
                </a:solidFill>
                <a:latin typeface="Berlin Sans FB" panose="020E0602020502020306" pitchFamily="34" charset="0"/>
              </a:rPr>
              <a:t>How did it feel during the mission?</a:t>
            </a:r>
          </a:p>
          <a:p>
            <a:pPr marL="457200" indent="-457200" algn="l">
              <a:buFont typeface="Arial" panose="020B0604020202020204" pitchFamily="34" charset="0"/>
              <a:buChar char="•"/>
            </a:pPr>
            <a:r>
              <a:rPr lang="en-US" sz="3200" dirty="0">
                <a:solidFill>
                  <a:srgbClr val="FF0000"/>
                </a:solidFill>
                <a:latin typeface="Berlin Sans FB" panose="020E0602020502020306" pitchFamily="34" charset="0"/>
              </a:rPr>
              <a:t>How did you feel when you completed your mission?</a:t>
            </a:r>
            <a:endParaRPr lang="en-GB" sz="3200" dirty="0">
              <a:solidFill>
                <a:srgbClr val="FF0000"/>
              </a:solidFill>
              <a:latin typeface="Berlin Sans FB" panose="020E0602020502020306" pitchFamily="34" charset="0"/>
            </a:endParaRPr>
          </a:p>
        </p:txBody>
      </p:sp>
      <p:pic>
        <p:nvPicPr>
          <p:cNvPr id="4" name="Picture 3">
            <a:extLst>
              <a:ext uri="{FF2B5EF4-FFF2-40B4-BE49-F238E27FC236}">
                <a16:creationId xmlns:a16="http://schemas.microsoft.com/office/drawing/2014/main" id="{94CFA5A9-2E3D-010B-5AB4-6E774C1F2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9C74A69-709F-7C11-4FCD-8F4267B82405}"/>
              </a:ext>
            </a:extLst>
          </p:cNvPr>
          <p:cNvSpPr>
            <a:spLocks noGrp="1"/>
          </p:cNvSpPr>
          <p:nvPr>
            <p:ph type="ctrTitle"/>
          </p:nvPr>
        </p:nvSpPr>
        <p:spPr>
          <a:xfrm>
            <a:off x="3532716" y="528414"/>
            <a:ext cx="5126568" cy="1053570"/>
          </a:xfrm>
        </p:spPr>
        <p:txBody>
          <a:bodyPr/>
          <a:lstStyle/>
          <a:p>
            <a:pPr algn="ctr"/>
            <a:r>
              <a:rPr lang="en-US" sz="6600" dirty="0">
                <a:solidFill>
                  <a:srgbClr val="FF0000"/>
                </a:solidFill>
                <a:latin typeface="Berlin Sans FB" panose="020E0602020502020306" pitchFamily="34" charset="0"/>
              </a:rPr>
              <a:t>Mission</a:t>
            </a:r>
            <a:endParaRPr lang="en-GB" dirty="0">
              <a:solidFill>
                <a:srgbClr val="FF0000"/>
              </a:solidFill>
              <a:latin typeface="Berlin Sans FB" panose="020E0602020502020306" pitchFamily="34" charset="0"/>
            </a:endParaRPr>
          </a:p>
        </p:txBody>
      </p:sp>
      <p:pic>
        <p:nvPicPr>
          <p:cNvPr id="9218" name="Picture 2" descr="Amazon.com: Wireless Controller Compatible with Xbox 360, Astarry 2.4GHZ  Game Controller Gamepad Joystick Compatible with Xbox &amp; Slim 360 PC Windows  7, 8, 10 (Black) : Video Games">
            <a:extLst>
              <a:ext uri="{FF2B5EF4-FFF2-40B4-BE49-F238E27FC236}">
                <a16:creationId xmlns:a16="http://schemas.microsoft.com/office/drawing/2014/main" id="{CBD13B11-C436-3BDB-DED4-F79636199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7267" y="3826933"/>
            <a:ext cx="2509308" cy="250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539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1FA92B-8A93-3F4C-72E7-7031B53E5001}"/>
              </a:ext>
            </a:extLst>
          </p:cNvPr>
          <p:cNvSpPr>
            <a:spLocks noGrp="1"/>
          </p:cNvSpPr>
          <p:nvPr>
            <p:ph type="subTitle" idx="1"/>
          </p:nvPr>
        </p:nvSpPr>
        <p:spPr>
          <a:xfrm>
            <a:off x="3943911" y="3796995"/>
            <a:ext cx="7466414" cy="3073398"/>
          </a:xfrm>
        </p:spPr>
        <p:txBody>
          <a:bodyPr>
            <a:normAutofit/>
          </a:bodyPr>
          <a:lstStyle/>
          <a:p>
            <a:r>
              <a:rPr lang="en-US" sz="4400" dirty="0">
                <a:solidFill>
                  <a:srgbClr val="FF0000"/>
                </a:solidFill>
                <a:latin typeface="Berlin Sans FB" panose="020E0602020502020306" pitchFamily="34" charset="0"/>
              </a:rPr>
              <a:t>“All the </a:t>
            </a:r>
            <a:r>
              <a:rPr lang="en-US" sz="4400" dirty="0" err="1">
                <a:solidFill>
                  <a:srgbClr val="FF0000"/>
                </a:solidFill>
                <a:latin typeface="Berlin Sans FB" panose="020E0602020502020306" pitchFamily="34" charset="0"/>
              </a:rPr>
              <a:t>Baptised</a:t>
            </a:r>
            <a:r>
              <a:rPr lang="en-US" sz="4400" dirty="0">
                <a:solidFill>
                  <a:srgbClr val="FF0000"/>
                </a:solidFill>
                <a:latin typeface="Berlin Sans FB" panose="020E0602020502020306" pitchFamily="34" charset="0"/>
              </a:rPr>
              <a:t> are called to take part in the Church’s life and mission.” ~ Pope Francis</a:t>
            </a:r>
            <a:endParaRPr lang="en-GB" sz="4400" dirty="0">
              <a:solidFill>
                <a:srgbClr val="FF0000"/>
              </a:solidFill>
              <a:latin typeface="Berlin Sans FB" panose="020E0602020502020306" pitchFamily="34" charset="0"/>
            </a:endParaRPr>
          </a:p>
        </p:txBody>
      </p:sp>
      <p:sp>
        <p:nvSpPr>
          <p:cNvPr id="4" name="Title 1">
            <a:extLst>
              <a:ext uri="{FF2B5EF4-FFF2-40B4-BE49-F238E27FC236}">
                <a16:creationId xmlns:a16="http://schemas.microsoft.com/office/drawing/2014/main" id="{FF9312C0-9578-05DC-3B2E-916279E7D572}"/>
              </a:ext>
            </a:extLst>
          </p:cNvPr>
          <p:cNvSpPr>
            <a:spLocks noGrp="1"/>
          </p:cNvSpPr>
          <p:nvPr>
            <p:ph type="ctrTitle"/>
          </p:nvPr>
        </p:nvSpPr>
        <p:spPr>
          <a:xfrm>
            <a:off x="4013198" y="639763"/>
            <a:ext cx="5283201" cy="901170"/>
          </a:xfrm>
        </p:spPr>
        <p:txBody>
          <a:bodyPr>
            <a:normAutofit fontScale="90000"/>
          </a:bodyPr>
          <a:lstStyle/>
          <a:p>
            <a:pPr algn="ctr"/>
            <a:r>
              <a:rPr lang="en-US" sz="7300" dirty="0">
                <a:solidFill>
                  <a:srgbClr val="FF0000"/>
                </a:solidFill>
                <a:latin typeface="Berlin Sans FB" panose="020E0602020502020306" pitchFamily="34" charset="0"/>
              </a:rPr>
              <a:t>Mission</a:t>
            </a:r>
            <a:endParaRPr lang="en-GB" dirty="0">
              <a:solidFill>
                <a:srgbClr val="FF0000"/>
              </a:solidFill>
              <a:latin typeface="Berlin Sans FB" panose="020E0602020502020306" pitchFamily="34" charset="0"/>
            </a:endParaRPr>
          </a:p>
        </p:txBody>
      </p:sp>
      <p:pic>
        <p:nvPicPr>
          <p:cNvPr id="5" name="Picture 4">
            <a:extLst>
              <a:ext uri="{FF2B5EF4-FFF2-40B4-BE49-F238E27FC236}">
                <a16:creationId xmlns:a16="http://schemas.microsoft.com/office/drawing/2014/main" id="{9E3940FF-35A8-B786-CBD2-4719228D7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lackhall St Columbas Church | Our Mission">
            <a:extLst>
              <a:ext uri="{FF2B5EF4-FFF2-40B4-BE49-F238E27FC236}">
                <a16:creationId xmlns:a16="http://schemas.microsoft.com/office/drawing/2014/main" id="{5370CACB-535E-1160-BE67-39E67C4CF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11" y="3784599"/>
            <a:ext cx="3429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Your Church Needs a Mission and a Vision Statement">
            <a:extLst>
              <a:ext uri="{FF2B5EF4-FFF2-40B4-BE49-F238E27FC236}">
                <a16:creationId xmlns:a16="http://schemas.microsoft.com/office/drawing/2014/main" id="{28D64AC6-F4C1-99AA-DB5B-36B01A64FF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623" y="1540933"/>
            <a:ext cx="3004481" cy="200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2FF1-4CA4-511B-4AC7-2B75B46D143F}"/>
              </a:ext>
            </a:extLst>
          </p:cNvPr>
          <p:cNvSpPr>
            <a:spLocks noGrp="1"/>
          </p:cNvSpPr>
          <p:nvPr>
            <p:ph type="ctrTitle"/>
          </p:nvPr>
        </p:nvSpPr>
        <p:spPr>
          <a:xfrm>
            <a:off x="1524000" y="157163"/>
            <a:ext cx="9144000" cy="1934104"/>
          </a:xfrm>
        </p:spPr>
        <p:txBody>
          <a:bodyPr>
            <a:normAutofit/>
          </a:bodyPr>
          <a:lstStyle/>
          <a:p>
            <a:r>
              <a:rPr lang="en-US" sz="6600" dirty="0">
                <a:solidFill>
                  <a:srgbClr val="7030A0"/>
                </a:solidFill>
                <a:latin typeface="Berlin Sans FB" panose="020E0602020502020306" pitchFamily="34" charset="0"/>
              </a:rPr>
              <a:t>Communion</a:t>
            </a:r>
            <a:r>
              <a:rPr lang="en-US" sz="6600" dirty="0">
                <a:latin typeface="Berlin Sans FB" panose="020E0602020502020306" pitchFamily="34" charset="0"/>
              </a:rPr>
              <a:t>, </a:t>
            </a:r>
            <a:r>
              <a:rPr lang="en-US" sz="6600" dirty="0">
                <a:solidFill>
                  <a:srgbClr val="009999"/>
                </a:solidFill>
                <a:latin typeface="Berlin Sans FB" panose="020E0602020502020306" pitchFamily="34" charset="0"/>
              </a:rPr>
              <a:t>Participation</a:t>
            </a:r>
            <a:r>
              <a:rPr lang="en-US" sz="6600" dirty="0">
                <a:latin typeface="Berlin Sans FB" panose="020E0602020502020306" pitchFamily="34" charset="0"/>
              </a:rPr>
              <a:t> and </a:t>
            </a:r>
            <a:r>
              <a:rPr lang="en-US" sz="6600" dirty="0">
                <a:solidFill>
                  <a:srgbClr val="FF0000"/>
                </a:solidFill>
                <a:latin typeface="Berlin Sans FB" panose="020E0602020502020306" pitchFamily="34" charset="0"/>
              </a:rPr>
              <a:t>Mission</a:t>
            </a:r>
            <a:endParaRPr lang="en-GB" sz="6600" dirty="0">
              <a:solidFill>
                <a:srgbClr val="FF0000"/>
              </a:solidFill>
              <a:latin typeface="Berlin Sans FB" panose="020E0602020502020306" pitchFamily="34" charset="0"/>
            </a:endParaRPr>
          </a:p>
        </p:txBody>
      </p:sp>
      <p:pic>
        <p:nvPicPr>
          <p:cNvPr id="4" name="Picture 3">
            <a:extLst>
              <a:ext uri="{FF2B5EF4-FFF2-40B4-BE49-F238E27FC236}">
                <a16:creationId xmlns:a16="http://schemas.microsoft.com/office/drawing/2014/main" id="{97B4EA78-9B43-FC7A-61B3-8678B4BBD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041" y="2091783"/>
            <a:ext cx="4732866" cy="4693946"/>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684CC434-5B0E-08CA-86F9-B09230380F68}"/>
              </a:ext>
            </a:extLst>
          </p:cNvPr>
          <p:cNvSpPr/>
          <p:nvPr/>
        </p:nvSpPr>
        <p:spPr>
          <a:xfrm rot="994707">
            <a:off x="8600015" y="2115786"/>
            <a:ext cx="2370667" cy="2439647"/>
          </a:xfrm>
          <a:prstGeom prst="wedgeEllipseCallout">
            <a:avLst>
              <a:gd name="adj1" fmla="val -20833"/>
              <a:gd name="adj2" fmla="val 62500"/>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Berlin Sans FB" panose="020E0602020502020306" pitchFamily="34" charset="0"/>
              </a:rPr>
              <a:t>What can you see in this logo?</a:t>
            </a:r>
            <a:endParaRPr lang="en-GB" sz="2800" dirty="0">
              <a:solidFill>
                <a:schemeClr val="tx1"/>
              </a:solidFill>
              <a:latin typeface="Berlin Sans FB" panose="020E0602020502020306" pitchFamily="34" charset="0"/>
            </a:endParaRPr>
          </a:p>
        </p:txBody>
      </p:sp>
      <p:sp>
        <p:nvSpPr>
          <p:cNvPr id="7" name="Speech Bubble: Rectangle with Corners Rounded 6">
            <a:extLst>
              <a:ext uri="{FF2B5EF4-FFF2-40B4-BE49-F238E27FC236}">
                <a16:creationId xmlns:a16="http://schemas.microsoft.com/office/drawing/2014/main" id="{94B9B393-30E6-B065-44B4-E6BFB8D675BD}"/>
              </a:ext>
            </a:extLst>
          </p:cNvPr>
          <p:cNvSpPr/>
          <p:nvPr/>
        </p:nvSpPr>
        <p:spPr>
          <a:xfrm rot="20474151">
            <a:off x="1539529" y="2344526"/>
            <a:ext cx="1879600" cy="1845734"/>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erlin Sans FB" panose="020E0602020502020306" pitchFamily="34" charset="0"/>
              </a:rPr>
              <a:t>Think of the 3 words we have been talking about…</a:t>
            </a:r>
            <a:endParaRPr lang="en-GB"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41137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22AC-D4A3-2D1F-732F-7BF5FB851D21}"/>
              </a:ext>
            </a:extLst>
          </p:cNvPr>
          <p:cNvSpPr>
            <a:spLocks noGrp="1"/>
          </p:cNvSpPr>
          <p:nvPr>
            <p:ph type="title"/>
          </p:nvPr>
        </p:nvSpPr>
        <p:spPr>
          <a:xfrm>
            <a:off x="2650067" y="365125"/>
            <a:ext cx="7814734" cy="1325563"/>
          </a:xfrm>
        </p:spPr>
        <p:txBody>
          <a:bodyPr>
            <a:normAutofit/>
          </a:bodyPr>
          <a:lstStyle/>
          <a:p>
            <a:pPr algn="ctr"/>
            <a:r>
              <a:rPr lang="en-US" sz="6600" dirty="0">
                <a:solidFill>
                  <a:srgbClr val="009999"/>
                </a:solidFill>
                <a:latin typeface="Berlin Sans FB" panose="020E0602020502020306" pitchFamily="34" charset="0"/>
              </a:rPr>
              <a:t>Let’s give thanks…</a:t>
            </a:r>
            <a:endParaRPr lang="en-GB" sz="6600" dirty="0">
              <a:solidFill>
                <a:srgbClr val="009999"/>
              </a:solidFill>
              <a:latin typeface="Berlin Sans FB" panose="020E0602020502020306" pitchFamily="34" charset="0"/>
            </a:endParaRPr>
          </a:p>
        </p:txBody>
      </p:sp>
      <p:sp>
        <p:nvSpPr>
          <p:cNvPr id="3" name="Content Placeholder 2">
            <a:extLst>
              <a:ext uri="{FF2B5EF4-FFF2-40B4-BE49-F238E27FC236}">
                <a16:creationId xmlns:a16="http://schemas.microsoft.com/office/drawing/2014/main" id="{03F68AF4-CB4D-C028-639B-289F8D15BDB0}"/>
              </a:ext>
            </a:extLst>
          </p:cNvPr>
          <p:cNvSpPr>
            <a:spLocks noGrp="1"/>
          </p:cNvSpPr>
          <p:nvPr>
            <p:ph idx="1"/>
          </p:nvPr>
        </p:nvSpPr>
        <p:spPr>
          <a:xfrm>
            <a:off x="838200" y="2756958"/>
            <a:ext cx="10515600" cy="4351338"/>
          </a:xfrm>
        </p:spPr>
        <p:txBody>
          <a:bodyPr>
            <a:normAutofit/>
          </a:bodyPr>
          <a:lstStyle/>
          <a:p>
            <a:pPr marL="0" indent="0" algn="ctr">
              <a:buNone/>
            </a:pPr>
            <a:r>
              <a:rPr lang="en-US" sz="4400" dirty="0">
                <a:solidFill>
                  <a:srgbClr val="009999"/>
                </a:solidFill>
                <a:latin typeface="Berlin Sans FB" panose="020E0602020502020306" pitchFamily="34" charset="0"/>
                <a:hlinkClick r:id="rId3">
                  <a:extLst>
                    <a:ext uri="{A12FA001-AC4F-418D-AE19-62706E023703}">
                      <ahyp:hlinkClr xmlns:ahyp="http://schemas.microsoft.com/office/drawing/2018/hyperlinkcolor" val="tx"/>
                    </a:ext>
                  </a:extLst>
                </a:hlinkClick>
              </a:rPr>
              <a:t>Give Thanks ( With A Grateful Heart ) - YouTube</a:t>
            </a:r>
            <a:endParaRPr lang="en-GB" sz="4400" dirty="0">
              <a:solidFill>
                <a:srgbClr val="009999"/>
              </a:solidFill>
              <a:latin typeface="Berlin Sans FB" panose="020E0602020502020306" pitchFamily="34" charset="0"/>
            </a:endParaRPr>
          </a:p>
        </p:txBody>
      </p:sp>
      <p:pic>
        <p:nvPicPr>
          <p:cNvPr id="4" name="Picture 3">
            <a:extLst>
              <a:ext uri="{FF2B5EF4-FFF2-40B4-BE49-F238E27FC236}">
                <a16:creationId xmlns:a16="http://schemas.microsoft.com/office/drawing/2014/main" id="{E3007990-55DB-C42E-75F4-8446F5FC1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56,446 Give thanks Images, Stock Photos &amp; Vectors | Shutterstock">
            <a:extLst>
              <a:ext uri="{FF2B5EF4-FFF2-40B4-BE49-F238E27FC236}">
                <a16:creationId xmlns:a16="http://schemas.microsoft.com/office/drawing/2014/main" id="{4D08D29E-C711-252C-E0C1-6FD8A149E0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196"/>
          <a:stretch/>
        </p:blipFill>
        <p:spPr bwMode="auto">
          <a:xfrm>
            <a:off x="8492067" y="4143847"/>
            <a:ext cx="2985558" cy="22146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Give Thanks - PktFuel.com">
            <a:extLst>
              <a:ext uri="{FF2B5EF4-FFF2-40B4-BE49-F238E27FC236}">
                <a16:creationId xmlns:a16="http://schemas.microsoft.com/office/drawing/2014/main" id="{6A207B21-9A25-316C-7A3B-E3B29ACD41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942" y="421534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Why is Giving Thanks to God so Important? - Christian Video Q&amp;A">
            <a:extLst>
              <a:ext uri="{FF2B5EF4-FFF2-40B4-BE49-F238E27FC236}">
                <a16:creationId xmlns:a16="http://schemas.microsoft.com/office/drawing/2014/main" id="{F6BF837E-00D8-010E-71E5-C51A20B9E8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2853" y="4720960"/>
            <a:ext cx="2166293" cy="113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96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FC3A-36BB-3373-45E5-60769DC16D80}"/>
              </a:ext>
            </a:extLst>
          </p:cNvPr>
          <p:cNvSpPr>
            <a:spLocks noGrp="1"/>
          </p:cNvSpPr>
          <p:nvPr>
            <p:ph type="ctrTitle"/>
          </p:nvPr>
        </p:nvSpPr>
        <p:spPr>
          <a:xfrm>
            <a:off x="1756041" y="2025379"/>
            <a:ext cx="8679915" cy="3507204"/>
          </a:xfrm>
        </p:spPr>
        <p:txBody>
          <a:bodyPr>
            <a:noAutofit/>
          </a:bodyPr>
          <a:lstStyle/>
          <a:p>
            <a:pPr>
              <a:lnSpc>
                <a:spcPct val="100000"/>
              </a:lnSpc>
            </a:pPr>
            <a:r>
              <a:rPr lang="en-US" sz="5500" dirty="0">
                <a:latin typeface="Berlin Sans FB" panose="020E0602020502020306" pitchFamily="34" charset="0"/>
              </a:rPr>
              <a:t>Every year, there is a special theme and this year it is ~ Communion, Participation and Mission</a:t>
            </a:r>
            <a:endParaRPr lang="en-GB" sz="5500" dirty="0">
              <a:latin typeface="Berlin Sans FB" panose="020E0602020502020306" pitchFamily="34" charset="0"/>
            </a:endParaRPr>
          </a:p>
        </p:txBody>
      </p:sp>
      <p:sp>
        <p:nvSpPr>
          <p:cNvPr id="4" name="Subtitle 3">
            <a:extLst>
              <a:ext uri="{FF2B5EF4-FFF2-40B4-BE49-F238E27FC236}">
                <a16:creationId xmlns:a16="http://schemas.microsoft.com/office/drawing/2014/main" id="{309004C8-B42B-A238-0DDA-96C3D544A672}"/>
              </a:ext>
            </a:extLst>
          </p:cNvPr>
          <p:cNvSpPr>
            <a:spLocks noGrp="1"/>
          </p:cNvSpPr>
          <p:nvPr>
            <p:ph type="subTitle" idx="1"/>
          </p:nvPr>
        </p:nvSpPr>
        <p:spPr>
          <a:xfrm>
            <a:off x="2612860" y="724662"/>
            <a:ext cx="6966278" cy="1049025"/>
          </a:xfrm>
        </p:spPr>
        <p:txBody>
          <a:bodyPr>
            <a:normAutofit/>
          </a:bodyPr>
          <a:lstStyle/>
          <a:p>
            <a:r>
              <a:rPr lang="en-US" sz="6600" dirty="0">
                <a:latin typeface="Berlin Sans FB" panose="020E0602020502020306" pitchFamily="34" charset="0"/>
              </a:rPr>
              <a:t>Theme</a:t>
            </a:r>
            <a:endParaRPr lang="en-GB" sz="6600" dirty="0">
              <a:latin typeface="Berlin Sans FB" panose="020E0602020502020306" pitchFamily="34" charset="0"/>
            </a:endParaRPr>
          </a:p>
        </p:txBody>
      </p:sp>
      <p:pic>
        <p:nvPicPr>
          <p:cNvPr id="3" name="Picture 2">
            <a:extLst>
              <a:ext uri="{FF2B5EF4-FFF2-40B4-BE49-F238E27FC236}">
                <a16:creationId xmlns:a16="http://schemas.microsoft.com/office/drawing/2014/main" id="{5B181D0E-D45F-FF3E-A255-6736409DE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SCES (@SCESDirector) / Twitter">
            <a:extLst>
              <a:ext uri="{FF2B5EF4-FFF2-40B4-BE49-F238E27FC236}">
                <a16:creationId xmlns:a16="http://schemas.microsoft.com/office/drawing/2014/main" id="{267E008C-2994-484F-7E61-6589EBC03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6575" y="4580467"/>
            <a:ext cx="2150228" cy="215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8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929E3-42C8-F429-9643-60E8765A2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
        <p:nvSpPr>
          <p:cNvPr id="56" name="Title 55">
            <a:extLst>
              <a:ext uri="{FF2B5EF4-FFF2-40B4-BE49-F238E27FC236}">
                <a16:creationId xmlns:a16="http://schemas.microsoft.com/office/drawing/2014/main" id="{77F72C2E-973E-2E4B-FB88-E74994423D5B}"/>
              </a:ext>
            </a:extLst>
          </p:cNvPr>
          <p:cNvSpPr>
            <a:spLocks noGrp="1"/>
          </p:cNvSpPr>
          <p:nvPr>
            <p:ph type="ctrTitle"/>
          </p:nvPr>
        </p:nvSpPr>
        <p:spPr>
          <a:xfrm>
            <a:off x="1524000" y="2019300"/>
            <a:ext cx="9144000" cy="2819399"/>
          </a:xfrm>
        </p:spPr>
        <p:txBody>
          <a:bodyPr>
            <a:normAutofit fontScale="90000"/>
          </a:bodyPr>
          <a:lstStyle/>
          <a:p>
            <a:r>
              <a:rPr lang="en-US" sz="19900" dirty="0">
                <a:solidFill>
                  <a:srgbClr val="993366"/>
                </a:solidFill>
                <a:effectLst>
                  <a:outerShdw blurRad="38100" dist="38100" dir="2700000" algn="tl">
                    <a:srgbClr val="000000">
                      <a:alpha val="43137"/>
                    </a:srgbClr>
                  </a:outerShdw>
                </a:effectLst>
                <a:latin typeface="Berlin Sans FB" panose="020E0602020502020306" pitchFamily="34" charset="0"/>
              </a:rPr>
              <a:t>S</a:t>
            </a:r>
            <a:r>
              <a:rPr lang="en-US" sz="19900" dirty="0">
                <a:solidFill>
                  <a:srgbClr val="009999"/>
                </a:solidFill>
                <a:effectLst>
                  <a:outerShdw blurRad="38100" dist="38100" dir="2700000" algn="tl">
                    <a:srgbClr val="000000">
                      <a:alpha val="43137"/>
                    </a:srgbClr>
                  </a:outerShdw>
                </a:effectLst>
                <a:latin typeface="Berlin Sans FB" panose="020E0602020502020306" pitchFamily="34" charset="0"/>
              </a:rPr>
              <a:t>y</a:t>
            </a:r>
            <a:r>
              <a:rPr lang="en-US" sz="19900" dirty="0">
                <a:solidFill>
                  <a:srgbClr val="FF0000"/>
                </a:solidFill>
                <a:effectLst>
                  <a:outerShdw blurRad="38100" dist="38100" dir="2700000" algn="tl">
                    <a:srgbClr val="000000">
                      <a:alpha val="43137"/>
                    </a:srgbClr>
                  </a:outerShdw>
                </a:effectLst>
                <a:latin typeface="Berlin Sans FB" panose="020E0602020502020306" pitchFamily="34" charset="0"/>
              </a:rPr>
              <a:t>n</a:t>
            </a:r>
            <a:r>
              <a:rPr lang="en-US" sz="19900" dirty="0">
                <a:effectLst>
                  <a:outerShdw blurRad="38100" dist="38100" dir="2700000" algn="tl">
                    <a:srgbClr val="000000">
                      <a:alpha val="43137"/>
                    </a:srgbClr>
                  </a:outerShdw>
                </a:effectLst>
                <a:latin typeface="Berlin Sans FB" panose="020E0602020502020306" pitchFamily="34" charset="0"/>
              </a:rPr>
              <a:t>o</a:t>
            </a:r>
            <a:r>
              <a:rPr lang="en-US" sz="19900" dirty="0">
                <a:solidFill>
                  <a:srgbClr val="00CC00"/>
                </a:solidFill>
                <a:effectLst>
                  <a:outerShdw blurRad="38100" dist="38100" dir="2700000" algn="tl">
                    <a:srgbClr val="000000">
                      <a:alpha val="43137"/>
                    </a:srgbClr>
                  </a:outerShdw>
                </a:effectLst>
                <a:latin typeface="Berlin Sans FB" panose="020E0602020502020306" pitchFamily="34" charset="0"/>
              </a:rPr>
              <a:t>d</a:t>
            </a:r>
            <a:endParaRPr lang="en-GB" sz="13800" dirty="0">
              <a:solidFill>
                <a:srgbClr val="00CC00"/>
              </a:solidFill>
              <a:effectLst>
                <a:outerShdw blurRad="38100" dist="38100" dir="2700000" algn="tl">
                  <a:srgbClr val="000000">
                    <a:alpha val="43137"/>
                  </a:srgbClr>
                </a:outerShdw>
              </a:effectLst>
              <a:latin typeface="Berlin Sans FB" panose="020E0602020502020306" pitchFamily="34" charset="0"/>
            </a:endParaRPr>
          </a:p>
        </p:txBody>
      </p:sp>
    </p:spTree>
    <p:extLst>
      <p:ext uri="{BB962C8B-B14F-4D97-AF65-F5344CB8AC3E}">
        <p14:creationId xmlns:p14="http://schemas.microsoft.com/office/powerpoint/2010/main" val="3578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1DC0-65D2-6ADE-CAEC-01F3424B389A}"/>
              </a:ext>
            </a:extLst>
          </p:cNvPr>
          <p:cNvSpPr>
            <a:spLocks noGrp="1"/>
          </p:cNvSpPr>
          <p:nvPr>
            <p:ph type="ctrTitle"/>
          </p:nvPr>
        </p:nvSpPr>
        <p:spPr>
          <a:xfrm>
            <a:off x="2599746" y="194148"/>
            <a:ext cx="8850181" cy="861051"/>
          </a:xfrm>
        </p:spPr>
        <p:txBody>
          <a:bodyPr>
            <a:normAutofit fontScale="90000"/>
          </a:bodyPr>
          <a:lstStyle/>
          <a:p>
            <a:r>
              <a:rPr lang="en-US" sz="6600" dirty="0">
                <a:latin typeface="Berlin Sans FB" panose="020E0602020502020306" pitchFamily="34" charset="0"/>
              </a:rPr>
              <a:t>Synod Prayer</a:t>
            </a:r>
            <a:endParaRPr lang="en-GB" sz="6600" dirty="0">
              <a:latin typeface="Berlin Sans FB" panose="020E0602020502020306" pitchFamily="34" charset="0"/>
            </a:endParaRPr>
          </a:p>
        </p:txBody>
      </p:sp>
      <p:sp>
        <p:nvSpPr>
          <p:cNvPr id="3" name="Subtitle 2">
            <a:extLst>
              <a:ext uri="{FF2B5EF4-FFF2-40B4-BE49-F238E27FC236}">
                <a16:creationId xmlns:a16="http://schemas.microsoft.com/office/drawing/2014/main" id="{90CA314B-916E-F676-1B0B-222C88359F75}"/>
              </a:ext>
            </a:extLst>
          </p:cNvPr>
          <p:cNvSpPr>
            <a:spLocks noGrp="1"/>
          </p:cNvSpPr>
          <p:nvPr>
            <p:ph type="subTitle" idx="1"/>
          </p:nvPr>
        </p:nvSpPr>
        <p:spPr>
          <a:xfrm>
            <a:off x="2378074" y="1237673"/>
            <a:ext cx="9278218" cy="5426179"/>
          </a:xfrm>
        </p:spPr>
        <p:txBody>
          <a:bodyPr>
            <a:normAutofit fontScale="92500" lnSpcReduction="20000"/>
          </a:bodyPr>
          <a:lstStyle/>
          <a:p>
            <a:r>
              <a:rPr lang="en-US" sz="2800" dirty="0">
                <a:solidFill>
                  <a:srgbClr val="FF0000"/>
                </a:solidFill>
                <a:latin typeface="Berlin Sans FB" panose="020E0602020502020306" pitchFamily="34" charset="0"/>
              </a:rPr>
              <a:t>Holy Spirit, we come together in your Name, </a:t>
            </a:r>
          </a:p>
          <a:p>
            <a:r>
              <a:rPr lang="en-US" sz="2800" dirty="0">
                <a:solidFill>
                  <a:srgbClr val="FF0000"/>
                </a:solidFill>
                <a:latin typeface="Berlin Sans FB" panose="020E0602020502020306" pitchFamily="34" charset="0"/>
              </a:rPr>
              <a:t>Guide us and come into our hearts; </a:t>
            </a:r>
          </a:p>
          <a:p>
            <a:r>
              <a:rPr lang="en-US" sz="2800" dirty="0">
                <a:solidFill>
                  <a:srgbClr val="FF0000"/>
                </a:solidFill>
                <a:latin typeface="Berlin Sans FB" panose="020E0602020502020306" pitchFamily="34" charset="0"/>
              </a:rPr>
              <a:t>Show us the right path and how to get there. </a:t>
            </a:r>
          </a:p>
          <a:p>
            <a:r>
              <a:rPr lang="en-US" sz="2800" dirty="0">
                <a:solidFill>
                  <a:schemeClr val="accent1"/>
                </a:solidFill>
                <a:latin typeface="Berlin Sans FB" panose="020E0602020502020306" pitchFamily="34" charset="0"/>
              </a:rPr>
              <a:t>Sometimes we do not make loving choices; </a:t>
            </a:r>
          </a:p>
          <a:p>
            <a:r>
              <a:rPr lang="en-US" sz="2800" dirty="0">
                <a:solidFill>
                  <a:schemeClr val="accent1"/>
                </a:solidFill>
                <a:latin typeface="Berlin Sans FB" panose="020E0602020502020306" pitchFamily="34" charset="0"/>
              </a:rPr>
              <a:t>Do not let us be confused. </a:t>
            </a:r>
          </a:p>
          <a:p>
            <a:r>
              <a:rPr lang="en-US" sz="2800" dirty="0">
                <a:solidFill>
                  <a:schemeClr val="accent1"/>
                </a:solidFill>
                <a:latin typeface="Berlin Sans FB" panose="020E0602020502020306" pitchFamily="34" charset="0"/>
              </a:rPr>
              <a:t>Do not let anyone lead us down the wrong path. </a:t>
            </a:r>
          </a:p>
          <a:p>
            <a:r>
              <a:rPr lang="en-US" sz="2800" dirty="0">
                <a:solidFill>
                  <a:srgbClr val="00CC00"/>
                </a:solidFill>
                <a:latin typeface="Berlin Sans FB" panose="020E0602020502020306" pitchFamily="34" charset="0"/>
              </a:rPr>
              <a:t>Let us be one with you, </a:t>
            </a:r>
          </a:p>
          <a:p>
            <a:r>
              <a:rPr lang="en-US" sz="2800" dirty="0">
                <a:solidFill>
                  <a:srgbClr val="00CC00"/>
                </a:solidFill>
                <a:latin typeface="Berlin Sans FB" panose="020E0602020502020306" pitchFamily="34" charset="0"/>
              </a:rPr>
              <a:t>so that we may walk together to heaven </a:t>
            </a:r>
          </a:p>
          <a:p>
            <a:r>
              <a:rPr lang="en-US" sz="2800" dirty="0">
                <a:solidFill>
                  <a:srgbClr val="00CC00"/>
                </a:solidFill>
                <a:latin typeface="Berlin Sans FB" panose="020E0602020502020306" pitchFamily="34" charset="0"/>
              </a:rPr>
              <a:t>and always know the truth and what is right. </a:t>
            </a:r>
          </a:p>
          <a:p>
            <a:r>
              <a:rPr lang="en-US" sz="2800" dirty="0">
                <a:solidFill>
                  <a:srgbClr val="993366"/>
                </a:solidFill>
                <a:latin typeface="Berlin Sans FB" panose="020E0602020502020306" pitchFamily="34" charset="0"/>
              </a:rPr>
              <a:t>We ask this of you, </a:t>
            </a:r>
          </a:p>
          <a:p>
            <a:r>
              <a:rPr lang="en-US" sz="2800" dirty="0">
                <a:solidFill>
                  <a:srgbClr val="993366"/>
                </a:solidFill>
                <a:latin typeface="Berlin Sans FB" panose="020E0602020502020306" pitchFamily="34" charset="0"/>
              </a:rPr>
              <a:t>You are everywhere, all the time, </a:t>
            </a:r>
          </a:p>
          <a:p>
            <a:r>
              <a:rPr lang="en-US" sz="2800" dirty="0">
                <a:solidFill>
                  <a:srgbClr val="993366"/>
                </a:solidFill>
                <a:latin typeface="Berlin Sans FB" panose="020E0602020502020306" pitchFamily="34" charset="0"/>
              </a:rPr>
              <a:t>together with the Father and the Son, forever and ever. </a:t>
            </a:r>
          </a:p>
          <a:p>
            <a:r>
              <a:rPr lang="en-US" sz="2800" dirty="0">
                <a:solidFill>
                  <a:srgbClr val="993366"/>
                </a:solidFill>
                <a:latin typeface="Berlin Sans FB" panose="020E0602020502020306" pitchFamily="34" charset="0"/>
              </a:rPr>
              <a:t>Amen. </a:t>
            </a:r>
            <a:endParaRPr lang="en-GB" sz="2800" dirty="0">
              <a:solidFill>
                <a:srgbClr val="993366"/>
              </a:solidFill>
              <a:latin typeface="Berlin Sans FB" panose="020E0602020502020306" pitchFamily="34" charset="0"/>
            </a:endParaRPr>
          </a:p>
        </p:txBody>
      </p:sp>
      <p:pic>
        <p:nvPicPr>
          <p:cNvPr id="4" name="Picture 3">
            <a:extLst>
              <a:ext uri="{FF2B5EF4-FFF2-40B4-BE49-F238E27FC236}">
                <a16:creationId xmlns:a16="http://schemas.microsoft.com/office/drawing/2014/main" id="{A54292D4-7776-E887-64C8-35BBB63A7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aying Hands Images | Free Vectors, Stock Photos &amp; PSD">
            <a:extLst>
              <a:ext uri="{FF2B5EF4-FFF2-40B4-BE49-F238E27FC236}">
                <a16:creationId xmlns:a16="http://schemas.microsoft.com/office/drawing/2014/main" id="{7E92CD05-3287-952B-7606-D28588CD8E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32" t="5600" r="11440" b="9766"/>
          <a:stretch/>
        </p:blipFill>
        <p:spPr bwMode="auto">
          <a:xfrm>
            <a:off x="10710334" y="3124504"/>
            <a:ext cx="1219200" cy="148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2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36DAE9-EF7B-8CDC-11BC-B1F09F8DE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74E141-64C8-4007-9360-21AB7F3232E3}"/>
              </a:ext>
            </a:extLst>
          </p:cNvPr>
          <p:cNvSpPr>
            <a:spLocks noGrp="1"/>
          </p:cNvSpPr>
          <p:nvPr>
            <p:ph type="title"/>
          </p:nvPr>
        </p:nvSpPr>
        <p:spPr>
          <a:xfrm>
            <a:off x="954809" y="2290915"/>
            <a:ext cx="10282382" cy="2276170"/>
          </a:xfrm>
        </p:spPr>
        <p:txBody>
          <a:bodyPr>
            <a:noAutofit/>
          </a:bodyPr>
          <a:lstStyle/>
          <a:p>
            <a:pPr algn="ctr"/>
            <a:r>
              <a:rPr lang="en-US" sz="6600" dirty="0">
                <a:latin typeface="Berlin Sans FB" panose="020E0602020502020306" pitchFamily="34" charset="0"/>
              </a:rPr>
              <a:t>Can you remember the theme?</a:t>
            </a:r>
            <a:endParaRPr lang="en-GB" sz="6600" dirty="0">
              <a:latin typeface="Berlin Sans FB" panose="020E0602020502020306" pitchFamily="34" charset="0"/>
            </a:endParaRPr>
          </a:p>
        </p:txBody>
      </p:sp>
      <p:pic>
        <p:nvPicPr>
          <p:cNvPr id="2050" name="Picture 2" descr="Free Remember Cliparts, Download Free Remember Cliparts png images, Free  ClipArts on Clipart Library">
            <a:extLst>
              <a:ext uri="{FF2B5EF4-FFF2-40B4-BE49-F238E27FC236}">
                <a16:creationId xmlns:a16="http://schemas.microsoft.com/office/drawing/2014/main" id="{810C6C0D-8145-BA87-60CA-C8AA1AD71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4402">
            <a:off x="9458854" y="4001030"/>
            <a:ext cx="18764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2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E0F6-3ADB-034B-3F3D-26DC0BD7FDD7}"/>
              </a:ext>
            </a:extLst>
          </p:cNvPr>
          <p:cNvSpPr>
            <a:spLocks noGrp="1"/>
          </p:cNvSpPr>
          <p:nvPr>
            <p:ph type="ctrTitle"/>
          </p:nvPr>
        </p:nvSpPr>
        <p:spPr>
          <a:xfrm>
            <a:off x="2733964" y="2660081"/>
            <a:ext cx="6724072" cy="1537837"/>
          </a:xfrm>
        </p:spPr>
        <p:txBody>
          <a:bodyPr>
            <a:normAutofit/>
          </a:bodyPr>
          <a:lstStyle/>
          <a:p>
            <a:r>
              <a:rPr lang="en-US" sz="9600" dirty="0">
                <a:solidFill>
                  <a:srgbClr val="7030A0"/>
                </a:solidFill>
                <a:latin typeface="Berlin Sans FB" panose="020E0602020502020306" pitchFamily="34" charset="0"/>
              </a:rPr>
              <a:t>Communion</a:t>
            </a:r>
            <a:endParaRPr lang="en-GB" sz="9600" dirty="0">
              <a:solidFill>
                <a:srgbClr val="7030A0"/>
              </a:solidFill>
              <a:latin typeface="Berlin Sans FB" panose="020E0602020502020306" pitchFamily="34" charset="0"/>
            </a:endParaRPr>
          </a:p>
        </p:txBody>
      </p:sp>
      <p:pic>
        <p:nvPicPr>
          <p:cNvPr id="4" name="Picture 3">
            <a:extLst>
              <a:ext uri="{FF2B5EF4-FFF2-40B4-BE49-F238E27FC236}">
                <a16:creationId xmlns:a16="http://schemas.microsoft.com/office/drawing/2014/main" id="{7FED0962-E814-C3C3-7C03-55E63F93C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4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0D94-B28B-D787-045F-8D3B5205C727}"/>
              </a:ext>
            </a:extLst>
          </p:cNvPr>
          <p:cNvSpPr>
            <a:spLocks noGrp="1"/>
          </p:cNvSpPr>
          <p:nvPr>
            <p:ph type="title"/>
          </p:nvPr>
        </p:nvSpPr>
        <p:spPr>
          <a:xfrm>
            <a:off x="3978166" y="289078"/>
            <a:ext cx="7077761" cy="1325563"/>
          </a:xfrm>
        </p:spPr>
        <p:txBody>
          <a:bodyPr>
            <a:normAutofit/>
          </a:bodyPr>
          <a:lstStyle/>
          <a:p>
            <a:r>
              <a:rPr lang="en-US" sz="6600" dirty="0">
                <a:solidFill>
                  <a:srgbClr val="7030A0"/>
                </a:solidFill>
                <a:latin typeface="Berlin Sans FB" panose="020E0602020502020306" pitchFamily="34" charset="0"/>
              </a:rPr>
              <a:t>Communion</a:t>
            </a:r>
            <a:endParaRPr lang="en-GB" sz="6600" dirty="0">
              <a:solidFill>
                <a:srgbClr val="7030A0"/>
              </a:solidFill>
              <a:latin typeface="Berlin Sans FB" panose="020E0602020502020306" pitchFamily="34" charset="0"/>
            </a:endParaRPr>
          </a:p>
        </p:txBody>
      </p:sp>
      <p:sp>
        <p:nvSpPr>
          <p:cNvPr id="3" name="Content Placeholder 2">
            <a:extLst>
              <a:ext uri="{FF2B5EF4-FFF2-40B4-BE49-F238E27FC236}">
                <a16:creationId xmlns:a16="http://schemas.microsoft.com/office/drawing/2014/main" id="{BC32ED82-2DE7-E32B-1B3B-9C7D0684396F}"/>
              </a:ext>
            </a:extLst>
          </p:cNvPr>
          <p:cNvSpPr>
            <a:spLocks noGrp="1"/>
          </p:cNvSpPr>
          <p:nvPr>
            <p:ph idx="1"/>
          </p:nvPr>
        </p:nvSpPr>
        <p:spPr>
          <a:xfrm>
            <a:off x="1283855" y="2152073"/>
            <a:ext cx="10538690" cy="4525818"/>
          </a:xfrm>
        </p:spPr>
        <p:txBody>
          <a:bodyPr>
            <a:normAutofit/>
          </a:bodyPr>
          <a:lstStyle/>
          <a:p>
            <a:pPr marL="0" indent="0">
              <a:buNone/>
            </a:pPr>
            <a:r>
              <a:rPr lang="en-US" sz="3200" u="sng" dirty="0">
                <a:solidFill>
                  <a:srgbClr val="7030A0"/>
                </a:solidFill>
                <a:latin typeface="Berlin Sans FB" panose="020E0602020502020306" pitchFamily="34" charset="0"/>
              </a:rPr>
              <a:t>What does this word mean?</a:t>
            </a:r>
          </a:p>
          <a:p>
            <a:r>
              <a:rPr lang="en-GB" sz="2400" dirty="0">
                <a:solidFill>
                  <a:srgbClr val="7030A0"/>
                </a:solidFill>
                <a:latin typeface="Berlin Sans FB" panose="020E0602020502020306" pitchFamily="34" charset="0"/>
              </a:rPr>
              <a:t>Sharing</a:t>
            </a:r>
          </a:p>
          <a:p>
            <a:r>
              <a:rPr lang="en-GB" sz="2400" dirty="0">
                <a:solidFill>
                  <a:srgbClr val="7030A0"/>
                </a:solidFill>
                <a:latin typeface="Berlin Sans FB" panose="020E0602020502020306" pitchFamily="34" charset="0"/>
              </a:rPr>
              <a:t>Joining together </a:t>
            </a:r>
          </a:p>
          <a:p>
            <a:r>
              <a:rPr lang="en-GB" sz="2400" dirty="0">
                <a:solidFill>
                  <a:srgbClr val="7030A0"/>
                </a:solidFill>
                <a:latin typeface="Berlin Sans FB" panose="020E0602020502020306" pitchFamily="34" charset="0"/>
              </a:rPr>
              <a:t>Including others</a:t>
            </a:r>
          </a:p>
          <a:p>
            <a:r>
              <a:rPr lang="en-GB" sz="2400" dirty="0">
                <a:solidFill>
                  <a:srgbClr val="7030A0"/>
                </a:solidFill>
                <a:latin typeface="Berlin Sans FB" panose="020E0602020502020306" pitchFamily="34" charset="0"/>
              </a:rPr>
              <a:t>Being selfless</a:t>
            </a:r>
          </a:p>
          <a:p>
            <a:r>
              <a:rPr lang="en-GB" sz="2400" dirty="0">
                <a:solidFill>
                  <a:srgbClr val="7030A0"/>
                </a:solidFill>
                <a:latin typeface="Berlin Sans FB" panose="020E0602020502020306" pitchFamily="34" charset="0"/>
              </a:rPr>
              <a:t>Reaching out to others</a:t>
            </a:r>
          </a:p>
          <a:p>
            <a:endParaRPr lang="en-GB" sz="2400" dirty="0">
              <a:solidFill>
                <a:srgbClr val="7030A0"/>
              </a:solidFill>
              <a:latin typeface="Berlin Sans FB" panose="020E0602020502020306" pitchFamily="34" charset="0"/>
            </a:endParaRPr>
          </a:p>
          <a:p>
            <a:pPr marL="0" indent="0" algn="ctr">
              <a:buNone/>
            </a:pPr>
            <a:r>
              <a:rPr lang="en-GB" sz="3200" u="sng" dirty="0">
                <a:solidFill>
                  <a:srgbClr val="7030A0"/>
                </a:solidFill>
                <a:latin typeface="Berlin Sans FB" panose="020E0602020502020306" pitchFamily="34" charset="0"/>
              </a:rPr>
              <a:t>Being ‘in Communion’ is joining together in our hearts and minds </a:t>
            </a:r>
          </a:p>
        </p:txBody>
      </p:sp>
      <p:pic>
        <p:nvPicPr>
          <p:cNvPr id="4" name="Picture 3">
            <a:extLst>
              <a:ext uri="{FF2B5EF4-FFF2-40B4-BE49-F238E27FC236}">
                <a16:creationId xmlns:a16="http://schemas.microsoft.com/office/drawing/2014/main" id="{9CF16B66-531C-8482-F1D1-4928FDAEB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283 Children Hands Together Stock Photos, Pictures &amp; Royalty-Free Images  - iStock">
            <a:extLst>
              <a:ext uri="{FF2B5EF4-FFF2-40B4-BE49-F238E27FC236}">
                <a16:creationId xmlns:a16="http://schemas.microsoft.com/office/drawing/2014/main" id="{88FB7D21-D668-6F90-0114-5C748812A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376" y="2300816"/>
            <a:ext cx="3384551" cy="225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9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A64991-5522-EF18-E33F-A125413C9A64}"/>
              </a:ext>
            </a:extLst>
          </p:cNvPr>
          <p:cNvSpPr>
            <a:spLocks noGrp="1"/>
          </p:cNvSpPr>
          <p:nvPr>
            <p:ph type="subTitle" idx="1"/>
          </p:nvPr>
        </p:nvSpPr>
        <p:spPr>
          <a:xfrm>
            <a:off x="1099126" y="2226269"/>
            <a:ext cx="9144000" cy="3225495"/>
          </a:xfrm>
        </p:spPr>
        <p:txBody>
          <a:bodyPr/>
          <a:lstStyle/>
          <a:p>
            <a:pPr algn="l"/>
            <a:r>
              <a:rPr lang="en-US" sz="3200" u="sng" dirty="0">
                <a:solidFill>
                  <a:srgbClr val="7030A0"/>
                </a:solidFill>
                <a:latin typeface="Berlin Sans FB" panose="020E0602020502020306" pitchFamily="34" charset="0"/>
              </a:rPr>
              <a:t>What happens when we are ‘in Communion’?</a:t>
            </a:r>
          </a:p>
          <a:p>
            <a:pPr marL="457200" indent="-457200" algn="l">
              <a:buFont typeface="Arial" panose="020B0604020202020204" pitchFamily="34" charset="0"/>
              <a:buChar char="•"/>
            </a:pPr>
            <a:r>
              <a:rPr lang="en-US" dirty="0">
                <a:solidFill>
                  <a:srgbClr val="7030A0"/>
                </a:solidFill>
                <a:latin typeface="Berlin Sans FB" panose="020E0602020502020306" pitchFamily="34" charset="0"/>
              </a:rPr>
              <a:t>Things become less difficult</a:t>
            </a:r>
          </a:p>
          <a:p>
            <a:pPr marL="457200" indent="-457200" algn="l">
              <a:buFont typeface="Arial" panose="020B0604020202020204" pitchFamily="34" charset="0"/>
              <a:buChar char="•"/>
            </a:pPr>
            <a:r>
              <a:rPr lang="en-US" dirty="0">
                <a:solidFill>
                  <a:srgbClr val="7030A0"/>
                </a:solidFill>
                <a:latin typeface="Berlin Sans FB" panose="020E0602020502020306" pitchFamily="34" charset="0"/>
              </a:rPr>
              <a:t>We can help each other</a:t>
            </a:r>
          </a:p>
          <a:p>
            <a:pPr marL="457200" indent="-457200" algn="l">
              <a:buFont typeface="Arial" panose="020B0604020202020204" pitchFamily="34" charset="0"/>
              <a:buChar char="•"/>
            </a:pPr>
            <a:r>
              <a:rPr lang="en-US" dirty="0">
                <a:solidFill>
                  <a:srgbClr val="7030A0"/>
                </a:solidFill>
                <a:latin typeface="Berlin Sans FB" panose="020E0602020502020306" pitchFamily="34" charset="0"/>
              </a:rPr>
              <a:t>We feel included</a:t>
            </a:r>
          </a:p>
          <a:p>
            <a:pPr marL="457200" indent="-457200" algn="l">
              <a:buFont typeface="Arial" panose="020B0604020202020204" pitchFamily="34" charset="0"/>
              <a:buChar char="•"/>
            </a:pPr>
            <a:r>
              <a:rPr lang="en-US" dirty="0">
                <a:solidFill>
                  <a:srgbClr val="7030A0"/>
                </a:solidFill>
                <a:latin typeface="Berlin Sans FB" panose="020E0602020502020306" pitchFamily="34" charset="0"/>
              </a:rPr>
              <a:t>We can solve problems</a:t>
            </a:r>
          </a:p>
          <a:p>
            <a:pPr marL="457200" indent="-457200" algn="l">
              <a:buFont typeface="Arial" panose="020B0604020202020204" pitchFamily="34" charset="0"/>
              <a:buChar char="•"/>
            </a:pPr>
            <a:r>
              <a:rPr lang="en-US" dirty="0">
                <a:solidFill>
                  <a:srgbClr val="7030A0"/>
                </a:solidFill>
                <a:latin typeface="Berlin Sans FB" panose="020E0602020502020306" pitchFamily="34" charset="0"/>
              </a:rPr>
              <a:t>We can do better</a:t>
            </a:r>
          </a:p>
          <a:p>
            <a:endParaRPr lang="en-GB" dirty="0"/>
          </a:p>
        </p:txBody>
      </p:sp>
      <p:pic>
        <p:nvPicPr>
          <p:cNvPr id="4" name="Picture 3">
            <a:extLst>
              <a:ext uri="{FF2B5EF4-FFF2-40B4-BE49-F238E27FC236}">
                <a16:creationId xmlns:a16="http://schemas.microsoft.com/office/drawing/2014/main" id="{6408FF35-69C1-9741-90CE-98BDCF5ED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5F1A6C7-F2FD-383A-1F80-E568E4F5E803}"/>
              </a:ext>
            </a:extLst>
          </p:cNvPr>
          <p:cNvSpPr>
            <a:spLocks noGrp="1"/>
          </p:cNvSpPr>
          <p:nvPr>
            <p:ph type="ctrTitle"/>
          </p:nvPr>
        </p:nvSpPr>
        <p:spPr>
          <a:xfrm>
            <a:off x="2761671" y="489544"/>
            <a:ext cx="7481455" cy="1131310"/>
          </a:xfrm>
        </p:spPr>
        <p:txBody>
          <a:bodyPr>
            <a:normAutofit/>
          </a:bodyPr>
          <a:lstStyle/>
          <a:p>
            <a:r>
              <a:rPr lang="en-US" sz="6600" dirty="0">
                <a:solidFill>
                  <a:srgbClr val="7030A0"/>
                </a:solidFill>
                <a:latin typeface="Berlin Sans FB" panose="020E0602020502020306" pitchFamily="34" charset="0"/>
              </a:rPr>
              <a:t>Communion</a:t>
            </a:r>
            <a:endParaRPr lang="en-GB" sz="6600" dirty="0">
              <a:solidFill>
                <a:srgbClr val="7030A0"/>
              </a:solidFill>
              <a:latin typeface="Berlin Sans FB" panose="020E0602020502020306" pitchFamily="34" charset="0"/>
            </a:endParaRPr>
          </a:p>
        </p:txBody>
      </p:sp>
      <p:pic>
        <p:nvPicPr>
          <p:cNvPr id="4098" name="Picture 2" descr="6 Tips for Teaching Your Children Teamwork | Macaroni KID National">
            <a:extLst>
              <a:ext uri="{FF2B5EF4-FFF2-40B4-BE49-F238E27FC236}">
                <a16:creationId xmlns:a16="http://schemas.microsoft.com/office/drawing/2014/main" id="{CB6C7DE0-47F8-C375-241C-4629E2683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064" y="3608323"/>
            <a:ext cx="3942774" cy="276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96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C03C48-F3CF-73FE-7B3F-32A8D5EBF471}"/>
              </a:ext>
            </a:extLst>
          </p:cNvPr>
          <p:cNvSpPr txBox="1">
            <a:spLocks noGrp="1"/>
          </p:cNvSpPr>
          <p:nvPr>
            <p:ph idx="1"/>
          </p:nvPr>
        </p:nvSpPr>
        <p:spPr>
          <a:xfrm>
            <a:off x="1745673" y="2444461"/>
            <a:ext cx="9617363" cy="3118803"/>
          </a:xfrm>
          <a:prstGeom prst="rect">
            <a:avLst/>
          </a:prstGeom>
          <a:noFill/>
        </p:spPr>
        <p:txBody>
          <a:bodyPr wrap="square" rtlCol="0">
            <a:spAutoFit/>
          </a:bodyPr>
          <a:lstStyle/>
          <a:p>
            <a:pPr marL="0" indent="0" algn="ctr">
              <a:buNone/>
            </a:pPr>
            <a:r>
              <a:rPr lang="en-US" sz="4000" dirty="0">
                <a:solidFill>
                  <a:srgbClr val="7030A0"/>
                </a:solidFill>
                <a:latin typeface="Berlin Sans FB" panose="020E0602020502020306" pitchFamily="34" charset="0"/>
              </a:rPr>
              <a:t>In Matthew’s Gospel, we hear about the “last, the least and the lost”. </a:t>
            </a:r>
          </a:p>
          <a:p>
            <a:pPr marL="0" indent="0" algn="ctr">
              <a:buNone/>
            </a:pPr>
            <a:endParaRPr lang="en-US" sz="4000" dirty="0">
              <a:solidFill>
                <a:srgbClr val="7030A0"/>
              </a:solidFill>
              <a:latin typeface="Berlin Sans FB" panose="020E0602020502020306" pitchFamily="34" charset="0"/>
            </a:endParaRPr>
          </a:p>
          <a:p>
            <a:pPr marL="0" indent="0" algn="ctr">
              <a:buNone/>
            </a:pPr>
            <a:r>
              <a:rPr lang="en-US" sz="4000" dirty="0">
                <a:solidFill>
                  <a:srgbClr val="7030A0"/>
                </a:solidFill>
                <a:latin typeface="Berlin Sans FB" panose="020E0602020502020306" pitchFamily="34" charset="0"/>
              </a:rPr>
              <a:t>Let’s reach out and join with them; the last the least and the lost</a:t>
            </a:r>
            <a:endParaRPr lang="en-GB" sz="4000" dirty="0">
              <a:solidFill>
                <a:srgbClr val="7030A0"/>
              </a:solidFill>
              <a:latin typeface="Berlin Sans FB" panose="020E0602020502020306" pitchFamily="34" charset="0"/>
            </a:endParaRPr>
          </a:p>
        </p:txBody>
      </p:sp>
      <p:pic>
        <p:nvPicPr>
          <p:cNvPr id="5" name="Picture 4">
            <a:extLst>
              <a:ext uri="{FF2B5EF4-FFF2-40B4-BE49-F238E27FC236}">
                <a16:creationId xmlns:a16="http://schemas.microsoft.com/office/drawing/2014/main" id="{105C0DAB-5056-DB81-598A-235AF47B9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5" y="78093"/>
            <a:ext cx="1970416" cy="195421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6FCD992-3261-C196-F0F6-C77164DEB379}"/>
              </a:ext>
            </a:extLst>
          </p:cNvPr>
          <p:cNvSpPr>
            <a:spLocks noGrp="1"/>
          </p:cNvSpPr>
          <p:nvPr>
            <p:ph type="title"/>
          </p:nvPr>
        </p:nvSpPr>
        <p:spPr>
          <a:xfrm>
            <a:off x="4098260" y="392417"/>
            <a:ext cx="7622309" cy="1325563"/>
          </a:xfrm>
        </p:spPr>
        <p:txBody>
          <a:bodyPr>
            <a:normAutofit/>
          </a:bodyPr>
          <a:lstStyle/>
          <a:p>
            <a:r>
              <a:rPr lang="en-US" sz="6600" dirty="0">
                <a:solidFill>
                  <a:srgbClr val="7030A0"/>
                </a:solidFill>
                <a:latin typeface="Berlin Sans FB" panose="020E0602020502020306" pitchFamily="34" charset="0"/>
              </a:rPr>
              <a:t>Communion</a:t>
            </a:r>
            <a:endParaRPr lang="en-GB" sz="6600" dirty="0">
              <a:solidFill>
                <a:srgbClr val="7030A0"/>
              </a:solidFill>
              <a:latin typeface="Berlin Sans FB" panose="020E0602020502020306" pitchFamily="34" charset="0"/>
            </a:endParaRPr>
          </a:p>
        </p:txBody>
      </p:sp>
      <p:pic>
        <p:nvPicPr>
          <p:cNvPr id="5122" name="Picture 2" descr="Reaching Out for Support is an Essential Part of Recovery - Vantage">
            <a:extLst>
              <a:ext uri="{FF2B5EF4-FFF2-40B4-BE49-F238E27FC236}">
                <a16:creationId xmlns:a16="http://schemas.microsoft.com/office/drawing/2014/main" id="{3B33DDEA-1B3F-A376-ED06-757C1DF7E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072" y="5054599"/>
            <a:ext cx="2301099" cy="154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3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TotalTime>
  <Words>1974</Words>
  <Application>Microsoft Office PowerPoint</Application>
  <PresentationFormat>Widescreen</PresentationFormat>
  <Paragraphs>154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Berlin Sans FB</vt:lpstr>
      <vt:lpstr>Calibri</vt:lpstr>
      <vt:lpstr>Calibri Light</vt:lpstr>
      <vt:lpstr>letter-for-learners</vt:lpstr>
      <vt:lpstr>Office Theme</vt:lpstr>
      <vt:lpstr>Catholic Education Week 2022</vt:lpstr>
      <vt:lpstr>Every year, there is a special theme and this year it is ~ Communion, Participation and Mission</vt:lpstr>
      <vt:lpstr>Synod</vt:lpstr>
      <vt:lpstr>Synod Prayer</vt:lpstr>
      <vt:lpstr>Can you remember the theme?</vt:lpstr>
      <vt:lpstr>Communion</vt:lpstr>
      <vt:lpstr>Communion</vt:lpstr>
      <vt:lpstr>Communion</vt:lpstr>
      <vt:lpstr>Communion</vt:lpstr>
      <vt:lpstr>Participation </vt:lpstr>
      <vt:lpstr>Participation </vt:lpstr>
      <vt:lpstr>Participation </vt:lpstr>
      <vt:lpstr>In Mark’s Gospel, it said,  “Go into all the world and proclaim the gospel to the whole creation” (Mark 16:15)  </vt:lpstr>
      <vt:lpstr>Mission</vt:lpstr>
      <vt:lpstr>Mission</vt:lpstr>
      <vt:lpstr>Mission</vt:lpstr>
      <vt:lpstr>Mission</vt:lpstr>
      <vt:lpstr>Communion, Participation and Mission</vt:lpstr>
      <vt:lpstr>Let’s give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Education Week 2022</dc:title>
  <dc:creator>Melissa Gavan</dc:creator>
  <cp:lastModifiedBy>Melissa Gavan</cp:lastModifiedBy>
  <cp:revision>14</cp:revision>
  <dcterms:created xsi:type="dcterms:W3CDTF">2022-06-23T14:30:42Z</dcterms:created>
  <dcterms:modified xsi:type="dcterms:W3CDTF">2022-08-26T14:05:20Z</dcterms:modified>
</cp:coreProperties>
</file>