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2" r:id="rId3"/>
    <p:sldId id="258" r:id="rId4"/>
    <p:sldId id="264" r:id="rId5"/>
    <p:sldId id="278" r:id="rId6"/>
    <p:sldId id="274" r:id="rId7"/>
    <p:sldId id="273" r:id="rId8"/>
    <p:sldId id="275" r:id="rId9"/>
    <p:sldId id="265" r:id="rId10"/>
    <p:sldId id="268" r:id="rId11"/>
    <p:sldId id="267" r:id="rId12"/>
    <p:sldId id="269" r:id="rId13"/>
    <p:sldId id="261" r:id="rId14"/>
    <p:sldId id="271" r:id="rId15"/>
    <p:sldId id="259" r:id="rId16"/>
    <p:sldId id="276" r:id="rId17"/>
    <p:sldId id="2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9E987-124C-4EF3-B5D3-B7B2F1007039}" type="datetimeFigureOut">
              <a:rPr lang="en-GB" smtClean="0"/>
              <a:t>22/08/2023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EA233C-E4A1-4AE5-8597-B8944293412B}" type="slidenum">
              <a:rPr lang="en-GB" smtClean="0"/>
              <a:t>‹#›</a:t>
            </a:fld>
            <a:endParaRPr lang="en-GB"/>
          </a:p>
        </p:txBody>
      </p:sp>
    </p:spTree>
    <p:extLst>
      <p:ext uri="{BB962C8B-B14F-4D97-AF65-F5344CB8AC3E}">
        <p14:creationId xmlns:p14="http://schemas.microsoft.com/office/powerpoint/2010/main" val="2804425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the students that Catholic Education Week(CEW) is a special time to reflect on the distinctive nature of Catholic schools.  The theme of CEW this year is ‘Pilgrims of Faith’. The BGE lesson for CEW focuses on this theme and this assembly reflects the content of that lesson. </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3</a:t>
            </a:fld>
            <a:endParaRPr lang="en-GB"/>
          </a:p>
        </p:txBody>
      </p:sp>
    </p:spTree>
    <p:extLst>
      <p:ext uri="{BB962C8B-B14F-4D97-AF65-F5344CB8AC3E}">
        <p14:creationId xmlns:p14="http://schemas.microsoft.com/office/powerpoint/2010/main" val="3295307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the Assembly in prayer together.</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17</a:t>
            </a:fld>
            <a:endParaRPr lang="en-GB"/>
          </a:p>
        </p:txBody>
      </p:sp>
    </p:spTree>
    <p:extLst>
      <p:ext uri="{BB962C8B-B14F-4D97-AF65-F5344CB8AC3E}">
        <p14:creationId xmlns:p14="http://schemas.microsoft.com/office/powerpoint/2010/main" val="196265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4</a:t>
            </a:fld>
            <a:endParaRPr lang="en-GB"/>
          </a:p>
        </p:txBody>
      </p:sp>
    </p:spTree>
    <p:extLst>
      <p:ext uri="{BB962C8B-B14F-4D97-AF65-F5344CB8AC3E}">
        <p14:creationId xmlns:p14="http://schemas.microsoft.com/office/powerpoint/2010/main" val="4305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school </a:t>
            </a:r>
            <a:r>
              <a:rPr lang="en-GB" sz="1200" b="0" dirty="0"/>
              <a:t>is a community of faith and learning, with Jesus at its centre. We believe that God – Father, Son and Spirit – is active here. </a:t>
            </a:r>
            <a:r>
              <a:rPr lang="en-GB" b="0" i="0" dirty="0"/>
              <a:t>We are a community where learning is central to </a:t>
            </a:r>
            <a:r>
              <a:rPr lang="en-GB" b="1" i="0" dirty="0"/>
              <a:t>what</a:t>
            </a:r>
            <a:r>
              <a:rPr lang="en-GB" b="0" i="0" dirty="0"/>
              <a:t> we do and </a:t>
            </a:r>
            <a:r>
              <a:rPr lang="en-GB" b="1" i="0" dirty="0"/>
              <a:t>how</a:t>
            </a:r>
            <a:r>
              <a:rPr lang="en-GB" b="0" i="0" dirty="0"/>
              <a:t> we do it. However, we are also a community that is built on and nourished by faith. We believe that Jesus Christ and his teaching is at the centre not only of </a:t>
            </a:r>
            <a:r>
              <a:rPr lang="en-GB" b="1" i="0" dirty="0"/>
              <a:t>what</a:t>
            </a:r>
            <a:r>
              <a:rPr lang="en-GB" b="0" i="0" dirty="0"/>
              <a:t> we do and </a:t>
            </a:r>
            <a:r>
              <a:rPr lang="en-GB" b="1" i="0" dirty="0"/>
              <a:t>how</a:t>
            </a:r>
            <a:r>
              <a:rPr lang="en-GB" b="0" i="0" dirty="0"/>
              <a:t> we do it; he is also at the centre of </a:t>
            </a:r>
            <a:r>
              <a:rPr lang="en-GB" b="1" i="0" dirty="0"/>
              <a:t>why</a:t>
            </a:r>
            <a:r>
              <a:rPr lang="en-GB" b="0" i="0" dirty="0"/>
              <a:t> we do what we do. </a:t>
            </a:r>
            <a:endParaRPr lang="en-GB" sz="1200" b="0" dirty="0"/>
          </a:p>
          <a:p>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5</a:t>
            </a:fld>
            <a:endParaRPr lang="en-GB"/>
          </a:p>
        </p:txBody>
      </p:sp>
    </p:spTree>
    <p:extLst>
      <p:ext uri="{BB962C8B-B14F-4D97-AF65-F5344CB8AC3E}">
        <p14:creationId xmlns:p14="http://schemas.microsoft.com/office/powerpoint/2010/main" val="1383942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World Youth Day is held every 4 years.  Young Catholics from around the world travel to the designated country for a pilgrimage of faith which culminates in a Mass celebrated by the Pope.  The photo is an aerial view of Pope Francis celebrating Mass with over 1.5 million young Catholics who had travelled to Portugal for the World Youth Day.</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6</a:t>
            </a:fld>
            <a:endParaRPr lang="en-GB"/>
          </a:p>
        </p:txBody>
      </p:sp>
    </p:spTree>
    <p:extLst>
      <p:ext uri="{BB962C8B-B14F-4D97-AF65-F5344CB8AC3E}">
        <p14:creationId xmlns:p14="http://schemas.microsoft.com/office/powerpoint/2010/main" val="2865184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this clip (7 minutes) prepared by Sancta Familia media which shows the young pilgrims of faith who had gathered the night before the Mass for a Vigil with Pope Francis  They camped out overnight and spent time in silent prayer during Eucharistic adoration.  Young people travelled from every diocese in Scotland to attend the WYD Mass.  Those interviewed are from the group who travelled from the Diocese of Aberdeen.  Reflect on what they say about their faith and the experience of being on pilgrimage.</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7</a:t>
            </a:fld>
            <a:endParaRPr lang="en-GB"/>
          </a:p>
        </p:txBody>
      </p:sp>
    </p:spTree>
    <p:extLst>
      <p:ext uri="{BB962C8B-B14F-4D97-AF65-F5344CB8AC3E}">
        <p14:creationId xmlns:p14="http://schemas.microsoft.com/office/powerpoint/2010/main" val="1137269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yourself this question again having watched the video clip.</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8</a:t>
            </a:fld>
            <a:endParaRPr lang="en-GB"/>
          </a:p>
        </p:txBody>
      </p:sp>
    </p:spTree>
    <p:extLst>
      <p:ext uri="{BB962C8B-B14F-4D97-AF65-F5344CB8AC3E}">
        <p14:creationId xmlns:p14="http://schemas.microsoft.com/office/powerpoint/2010/main" val="1612073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each of the next 5 slides for a short time to give the students time to read and reflect on the statements from Pope Francis about faith.</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9</a:t>
            </a:fld>
            <a:endParaRPr lang="en-GB"/>
          </a:p>
        </p:txBody>
      </p:sp>
    </p:spTree>
    <p:extLst>
      <p:ext uri="{BB962C8B-B14F-4D97-AF65-F5344CB8AC3E}">
        <p14:creationId xmlns:p14="http://schemas.microsoft.com/office/powerpoint/2010/main" val="1963930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his sermon at the WYD Mass, Pope Francis told the young pilgrims of Faith – ‘… we radiate light – we shine – by welcoming Jesus into our hearts and learning to love as he does. To love like Jesus: that is what makes us shine, makes us do works of love.  Friends, I am telling you the truth: whenever you do works of love, you become light.  But the moment you stop loving others and become </a:t>
            </a:r>
            <a:r>
              <a:rPr lang="en-US" dirty="0" err="1"/>
              <a:t>self-centred</a:t>
            </a:r>
            <a:r>
              <a:rPr lang="en-US" dirty="0"/>
              <a:t>, you extinguish your light.’  Here Pope Francis is telling you to copy the example of Jesus and live your faith through good works, which display love of neighbour.  Think, then, about how you can be that light that shines for others.  How can you put your faith into action?</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15</a:t>
            </a:fld>
            <a:endParaRPr lang="en-GB"/>
          </a:p>
        </p:txBody>
      </p:sp>
    </p:spTree>
    <p:extLst>
      <p:ext uri="{BB962C8B-B14F-4D97-AF65-F5344CB8AC3E}">
        <p14:creationId xmlns:p14="http://schemas.microsoft.com/office/powerpoint/2010/main" val="3843130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students should consider the importance of nurturing their faith by considering the suggestions on this slide.</a:t>
            </a:r>
            <a:endParaRPr lang="en-GB" dirty="0"/>
          </a:p>
        </p:txBody>
      </p:sp>
      <p:sp>
        <p:nvSpPr>
          <p:cNvPr id="4" name="Slide Number Placeholder 3"/>
          <p:cNvSpPr>
            <a:spLocks noGrp="1"/>
          </p:cNvSpPr>
          <p:nvPr>
            <p:ph type="sldNum" sz="quarter" idx="5"/>
          </p:nvPr>
        </p:nvSpPr>
        <p:spPr/>
        <p:txBody>
          <a:bodyPr/>
          <a:lstStyle/>
          <a:p>
            <a:fld id="{20EA233C-E4A1-4AE5-8597-B8944293412B}" type="slidenum">
              <a:rPr lang="en-GB" smtClean="0"/>
              <a:t>16</a:t>
            </a:fld>
            <a:endParaRPr lang="en-GB"/>
          </a:p>
        </p:txBody>
      </p:sp>
    </p:spTree>
    <p:extLst>
      <p:ext uri="{BB962C8B-B14F-4D97-AF65-F5344CB8AC3E}">
        <p14:creationId xmlns:p14="http://schemas.microsoft.com/office/powerpoint/2010/main" val="1106482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7231-4D0B-607F-1621-9ECFEA3F7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4C1F997-49C4-8B2E-BA79-BCDEB8A971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01C6E95-37A3-C464-B970-96DC8F0BDD58}"/>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1BB336BC-0F2E-4290-D68F-6856D6F0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A69F63-37D9-2557-E321-39B59271A881}"/>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974519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F7A01-3117-79A6-F184-4479D55C55B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6AE0C6-96B3-1828-CD51-EF1781645D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B7290F-7E64-3177-184F-E3201B3309E8}"/>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1DE3209D-AA2D-E23A-5CCC-BAF271673D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4A8292-6236-3372-3301-EE5AABBEA8B8}"/>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80063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3C171D-D8D0-3E82-4F6F-F019C02E28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B6506AE-5612-E053-DB1A-C9EBBD73EF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45CC-B37C-E70D-65D2-26F149F0CBE6}"/>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83D2D2D5-9281-7FC8-2B86-77EBCCB094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CF6343-0B6D-E2EA-A98F-E200205F06A1}"/>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256406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6A1C-117F-5E20-718E-BE0B9C9DCF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1BF86E-9F52-1AE8-9A64-C597BA83F1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14155A-7901-FECC-490A-B68ED14DB25C}"/>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14C4517C-F72C-4E4D-454E-59CA20997F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208F67-8D5F-E341-E5AD-46CB052E23DB}"/>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98931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9B89-3763-66E4-511E-B20028AB3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994C8E1-5C34-2E5A-0F83-2F92431F07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786A75-5AF3-07D2-ACA2-B68EA87D7CAB}"/>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4715ED4C-6457-1362-A6AD-68D3FA56E8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E07CF9-3EF9-2E3C-6494-03F576BD818D}"/>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1408212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64BD-45E8-E2A6-CF78-ACDB316DD4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5B68B78-5FA5-991A-14C2-4E3CC8545C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3068D9-C879-1940-B2A3-9364B02A67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38929A-8756-BB09-77F7-AA73D113B6D2}"/>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6" name="Footer Placeholder 5">
            <a:extLst>
              <a:ext uri="{FF2B5EF4-FFF2-40B4-BE49-F238E27FC236}">
                <a16:creationId xmlns:a16="http://schemas.microsoft.com/office/drawing/2014/main" id="{24A18645-E726-F80B-E7CE-C6C2D01A7F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250E4B-F044-877E-883C-41A1EC872CAE}"/>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2274152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0337-4E55-A2C8-2669-0068A487AA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9C8446-6A94-E85D-5AAE-E83FE9FE9A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6674BC-5A2F-8B68-300F-35C0F70795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B33932C-44D7-F843-728F-28FDEF5C6A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BB36F3-E43C-7659-7FAF-312CF60A4F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69DA5E6-C30C-4E8A-561A-93E7AABC858F}"/>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8" name="Footer Placeholder 7">
            <a:extLst>
              <a:ext uri="{FF2B5EF4-FFF2-40B4-BE49-F238E27FC236}">
                <a16:creationId xmlns:a16="http://schemas.microsoft.com/office/drawing/2014/main" id="{CAD52170-FB7A-DE9C-AE31-DE036B36E1B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302D835-B0AD-8D95-DE15-15921A517259}"/>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249743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270B4-4EA7-D18F-47D9-4543762E9B4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06E80-303F-888D-61EC-D6BBC264829D}"/>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4" name="Footer Placeholder 3">
            <a:extLst>
              <a:ext uri="{FF2B5EF4-FFF2-40B4-BE49-F238E27FC236}">
                <a16:creationId xmlns:a16="http://schemas.microsoft.com/office/drawing/2014/main" id="{B26D3608-0555-C2EA-317C-6976AF348EF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EA21126-6783-813A-B4DA-5326D0D8B54E}"/>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3673015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32F9A9-60C3-BFFA-EC28-EF3075D351F2}"/>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3" name="Footer Placeholder 2">
            <a:extLst>
              <a:ext uri="{FF2B5EF4-FFF2-40B4-BE49-F238E27FC236}">
                <a16:creationId xmlns:a16="http://schemas.microsoft.com/office/drawing/2014/main" id="{6CEC0CFA-0788-28A4-0E7D-93F3CA14928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5CC7B2-E548-B1A6-47B8-1BCFD565EEE0}"/>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2410892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B334-CB67-36B2-9890-29203EA2B0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903C353-6F6B-5B0C-6497-0B9C1A388C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44F78A-D07D-6BA9-520D-2E3C210A0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1BE5C4-CA22-D763-56FF-FC4862B1AE83}"/>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6" name="Footer Placeholder 5">
            <a:extLst>
              <a:ext uri="{FF2B5EF4-FFF2-40B4-BE49-F238E27FC236}">
                <a16:creationId xmlns:a16="http://schemas.microsoft.com/office/drawing/2014/main" id="{BA19E040-C181-3B5F-451F-F21E4AF35C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CF2614-D95B-949C-379E-F3F888B18825}"/>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1043502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1BFFD-4D78-A248-B42D-89647CFCA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AA728E8-F458-1C83-FAF8-0F8B11688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D70A65A-2A44-E45F-1F7F-E918C2DD00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F72460-CDFF-B980-FD01-D68FB68F1F34}"/>
              </a:ext>
            </a:extLst>
          </p:cNvPr>
          <p:cNvSpPr>
            <a:spLocks noGrp="1"/>
          </p:cNvSpPr>
          <p:nvPr>
            <p:ph type="dt" sz="half" idx="10"/>
          </p:nvPr>
        </p:nvSpPr>
        <p:spPr/>
        <p:txBody>
          <a:bodyPr/>
          <a:lstStyle/>
          <a:p>
            <a:fld id="{6B7AE0C4-A70A-4DD0-B7D8-BE7C69424AC9}" type="datetimeFigureOut">
              <a:rPr lang="en-GB" smtClean="0"/>
              <a:t>22/08/2023</a:t>
            </a:fld>
            <a:endParaRPr lang="en-GB"/>
          </a:p>
        </p:txBody>
      </p:sp>
      <p:sp>
        <p:nvSpPr>
          <p:cNvPr id="6" name="Footer Placeholder 5">
            <a:extLst>
              <a:ext uri="{FF2B5EF4-FFF2-40B4-BE49-F238E27FC236}">
                <a16:creationId xmlns:a16="http://schemas.microsoft.com/office/drawing/2014/main" id="{916C471D-8B74-F979-912E-EA20052BD9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1156D7-BAE5-36C5-C98E-FC107318004A}"/>
              </a:ext>
            </a:extLst>
          </p:cNvPr>
          <p:cNvSpPr>
            <a:spLocks noGrp="1"/>
          </p:cNvSpPr>
          <p:nvPr>
            <p:ph type="sldNum" sz="quarter" idx="12"/>
          </p:nvPr>
        </p:nvSpPr>
        <p:spPr/>
        <p:txBody>
          <a:bodyPr/>
          <a:lstStyle/>
          <a:p>
            <a:fld id="{4CDA2B28-E9D0-4B4F-B807-8ACABA51B5AB}" type="slidenum">
              <a:rPr lang="en-GB" smtClean="0"/>
              <a:t>‹#›</a:t>
            </a:fld>
            <a:endParaRPr lang="en-GB"/>
          </a:p>
        </p:txBody>
      </p:sp>
    </p:spTree>
    <p:extLst>
      <p:ext uri="{BB962C8B-B14F-4D97-AF65-F5344CB8AC3E}">
        <p14:creationId xmlns:p14="http://schemas.microsoft.com/office/powerpoint/2010/main" val="898811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90F1DF-E6AF-D130-EBB1-2FD913C7E8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3F3AE9-D323-BE60-56EC-F81B23B0AA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A23AC7-DAA5-1F86-7999-A65E29323C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7AE0C4-A70A-4DD0-B7D8-BE7C69424AC9}" type="datetimeFigureOut">
              <a:rPr lang="en-GB" smtClean="0"/>
              <a:t>22/08/2023</a:t>
            </a:fld>
            <a:endParaRPr lang="en-GB"/>
          </a:p>
        </p:txBody>
      </p:sp>
      <p:sp>
        <p:nvSpPr>
          <p:cNvPr id="5" name="Footer Placeholder 4">
            <a:extLst>
              <a:ext uri="{FF2B5EF4-FFF2-40B4-BE49-F238E27FC236}">
                <a16:creationId xmlns:a16="http://schemas.microsoft.com/office/drawing/2014/main" id="{EE90F993-C41F-CB4A-59D6-C1AE88B2F5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95E7712-005F-C6D3-4F80-E78FCDB6A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A2B28-E9D0-4B4F-B807-8ACABA51B5AB}" type="slidenum">
              <a:rPr lang="en-GB" smtClean="0"/>
              <a:t>‹#›</a:t>
            </a:fld>
            <a:endParaRPr lang="en-GB"/>
          </a:p>
        </p:txBody>
      </p:sp>
    </p:spTree>
    <p:extLst>
      <p:ext uri="{BB962C8B-B14F-4D97-AF65-F5344CB8AC3E}">
        <p14:creationId xmlns:p14="http://schemas.microsoft.com/office/powerpoint/2010/main" val="3832786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fi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fif"/><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D4ZCvH8lHuI?feature=oembed"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white logo&#10;&#10;Description automatically generated">
            <a:extLst>
              <a:ext uri="{FF2B5EF4-FFF2-40B4-BE49-F238E27FC236}">
                <a16:creationId xmlns:a16="http://schemas.microsoft.com/office/drawing/2014/main" id="{0180C44C-E586-0C26-2A92-6B717CC708A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28786" b="11373"/>
          <a:stretch/>
        </p:blipFill>
        <p:spPr>
          <a:xfrm>
            <a:off x="20" y="1"/>
            <a:ext cx="12191980" cy="6857999"/>
          </a:xfrm>
          <a:prstGeom prst="rect">
            <a:avLst/>
          </a:prstGeom>
        </p:spPr>
      </p:pic>
      <p:sp>
        <p:nvSpPr>
          <p:cNvPr id="2" name="Title 1">
            <a:extLst>
              <a:ext uri="{FF2B5EF4-FFF2-40B4-BE49-F238E27FC236}">
                <a16:creationId xmlns:a16="http://schemas.microsoft.com/office/drawing/2014/main" id="{30ADBDC6-A9ED-9511-1EED-2D47C9FE265D}"/>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Catholic Education Week Secondary Assembly 2023</a:t>
            </a:r>
            <a:endParaRPr lang="en-GB" dirty="0">
              <a:solidFill>
                <a:srgbClr val="FFFFFF"/>
              </a:solidFill>
            </a:endParaRPr>
          </a:p>
        </p:txBody>
      </p:sp>
      <p:sp>
        <p:nvSpPr>
          <p:cNvPr id="3" name="Subtitle 2">
            <a:extLst>
              <a:ext uri="{FF2B5EF4-FFF2-40B4-BE49-F238E27FC236}">
                <a16:creationId xmlns:a16="http://schemas.microsoft.com/office/drawing/2014/main" id="{BC75237C-F2AD-D5A2-A044-F834C3C303EF}"/>
              </a:ext>
            </a:extLst>
          </p:cNvPr>
          <p:cNvSpPr>
            <a:spLocks noGrp="1"/>
          </p:cNvSpPr>
          <p:nvPr>
            <p:ph type="subTitle" idx="1"/>
          </p:nvPr>
        </p:nvSpPr>
        <p:spPr>
          <a:xfrm>
            <a:off x="1524000" y="4159404"/>
            <a:ext cx="9144000" cy="1098395"/>
          </a:xfrm>
        </p:spPr>
        <p:txBody>
          <a:bodyPr>
            <a:normAutofit/>
          </a:bodyPr>
          <a:lstStyle/>
          <a:p>
            <a:r>
              <a:rPr lang="en-US" sz="6000" b="1" dirty="0">
                <a:solidFill>
                  <a:srgbClr val="002060"/>
                </a:solidFill>
              </a:rPr>
              <a:t>Pilgrims of Faith</a:t>
            </a:r>
            <a:endParaRPr lang="en-GB" sz="6000" b="1" dirty="0">
              <a:solidFill>
                <a:srgbClr val="002060"/>
              </a:solidFill>
            </a:endParaRPr>
          </a:p>
        </p:txBody>
      </p:sp>
    </p:spTree>
    <p:extLst>
      <p:ext uri="{BB962C8B-B14F-4D97-AF65-F5344CB8AC3E}">
        <p14:creationId xmlns:p14="http://schemas.microsoft.com/office/powerpoint/2010/main" val="33611653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B4BA72-50EF-78C8-37E6-8FA3840E795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9768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190685-36D1-81FD-D40A-5244EEC1AE2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61639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58B99C-2441-1002-1E47-27D698ED7CE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22841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hild holding a lantern&#10;&#10;Description automatically generated">
            <a:extLst>
              <a:ext uri="{FF2B5EF4-FFF2-40B4-BE49-F238E27FC236}">
                <a16:creationId xmlns:a16="http://schemas.microsoft.com/office/drawing/2014/main" id="{100A2788-A66D-99CB-5D98-012AD80D8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457200"/>
            <a:ext cx="5943600" cy="5943600"/>
          </a:xfrm>
          <a:prstGeom prst="rect">
            <a:avLst/>
          </a:prstGeom>
        </p:spPr>
      </p:pic>
    </p:spTree>
    <p:extLst>
      <p:ext uri="{BB962C8B-B14F-4D97-AF65-F5344CB8AC3E}">
        <p14:creationId xmlns:p14="http://schemas.microsoft.com/office/powerpoint/2010/main" val="3088921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robe reading a book&#10;&#10;Description automatically generated">
            <a:extLst>
              <a:ext uri="{FF2B5EF4-FFF2-40B4-BE49-F238E27FC236}">
                <a16:creationId xmlns:a16="http://schemas.microsoft.com/office/drawing/2014/main" id="{DF5C7858-F5A0-E333-2152-2718FD7A1B7B}"/>
              </a:ext>
            </a:extLst>
          </p:cNvPr>
          <p:cNvPicPr>
            <a:picLocks noChangeAspect="1"/>
          </p:cNvPicPr>
          <p:nvPr/>
        </p:nvPicPr>
        <p:blipFill rotWithShape="1">
          <a:blip r:embed="rId2">
            <a:extLst>
              <a:ext uri="{28A0092B-C50C-407E-A947-70E740481C1C}">
                <a14:useLocalDpi xmlns:a14="http://schemas.microsoft.com/office/drawing/2010/main" val="0"/>
              </a:ext>
            </a:extLst>
          </a:blip>
          <a:srcRect r="23913"/>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extBox 1">
            <a:extLst>
              <a:ext uri="{FF2B5EF4-FFF2-40B4-BE49-F238E27FC236}">
                <a16:creationId xmlns:a16="http://schemas.microsoft.com/office/drawing/2014/main" id="{5480E014-38C8-0C9C-2588-EE989F305CB1}"/>
              </a:ext>
            </a:extLst>
          </p:cNvPr>
          <p:cNvSpPr txBox="1"/>
          <p:nvPr/>
        </p:nvSpPr>
        <p:spPr>
          <a:xfrm>
            <a:off x="661916" y="2133600"/>
            <a:ext cx="3567184" cy="4238625"/>
          </a:xfrm>
          <a:prstGeom prst="rect">
            <a:avLst/>
          </a:prstGeom>
        </p:spPr>
        <p:txBody>
          <a:bodyPr vert="horz" lIns="91440" tIns="45720" rIns="91440" bIns="45720" rtlCol="0" anchor="b">
            <a:normAutofit fontScale="85000" lnSpcReduction="20000"/>
          </a:bodyPr>
          <a:lstStyle/>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a:p>
            <a:pPr>
              <a:lnSpc>
                <a:spcPct val="90000"/>
              </a:lnSpc>
              <a:spcBef>
                <a:spcPct val="0"/>
              </a:spcBef>
              <a:spcAft>
                <a:spcPts val="600"/>
              </a:spcAft>
            </a:pPr>
            <a:endParaRPr lang="en-US" sz="3600" dirty="0"/>
          </a:p>
          <a:p>
            <a:pPr>
              <a:lnSpc>
                <a:spcPct val="90000"/>
              </a:lnSpc>
              <a:spcBef>
                <a:spcPct val="0"/>
              </a:spcBef>
              <a:spcAft>
                <a:spcPts val="600"/>
              </a:spcAft>
            </a:pPr>
            <a:endParaRPr lang="en-US" sz="3600" dirty="0"/>
          </a:p>
          <a:p>
            <a:pPr>
              <a:lnSpc>
                <a:spcPct val="90000"/>
              </a:lnSpc>
              <a:spcBef>
                <a:spcPct val="0"/>
              </a:spcBef>
              <a:spcAft>
                <a:spcPts val="600"/>
              </a:spcAft>
            </a:pPr>
            <a:endParaRPr lang="en-US" sz="3600" dirty="0"/>
          </a:p>
          <a:p>
            <a:pPr>
              <a:lnSpc>
                <a:spcPct val="90000"/>
              </a:lnSpc>
              <a:spcBef>
                <a:spcPct val="0"/>
              </a:spcBef>
              <a:spcAft>
                <a:spcPts val="600"/>
              </a:spcAft>
            </a:pPr>
            <a:r>
              <a:rPr lang="en-US" sz="3600" dirty="0"/>
              <a:t>It is prayer that conserves the faith; without it, faith falters. </a:t>
            </a:r>
          </a:p>
          <a:p>
            <a:pPr>
              <a:lnSpc>
                <a:spcPct val="90000"/>
              </a:lnSpc>
              <a:spcBef>
                <a:spcPct val="0"/>
              </a:spcBef>
              <a:spcAft>
                <a:spcPts val="600"/>
              </a:spcAft>
            </a:pPr>
            <a:endParaRPr lang="en-US" sz="3600" dirty="0"/>
          </a:p>
          <a:p>
            <a:pPr>
              <a:lnSpc>
                <a:spcPct val="90000"/>
              </a:lnSpc>
              <a:spcBef>
                <a:spcPct val="0"/>
              </a:spcBef>
              <a:spcAft>
                <a:spcPts val="600"/>
              </a:spcAft>
            </a:pPr>
            <a:r>
              <a:rPr lang="en-US" sz="3600" dirty="0">
                <a:solidFill>
                  <a:schemeClr val="accent1">
                    <a:lumMod val="75000"/>
                  </a:schemeClr>
                </a:solidFill>
              </a:rPr>
              <a:t>Pope Francis</a:t>
            </a:r>
            <a:endParaRPr lang="en-US" sz="3600" dirty="0">
              <a:solidFill>
                <a:schemeClr val="accent1">
                  <a:lumMod val="75000"/>
                </a:schemeClr>
              </a:solidFill>
              <a:latin typeface="+mj-lt"/>
              <a:ea typeface="+mj-ea"/>
              <a:cs typeface="+mj-cs"/>
            </a:endParaRPr>
          </a:p>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a:p>
            <a:pPr>
              <a:lnSpc>
                <a:spcPct val="90000"/>
              </a:lnSpc>
              <a:spcBef>
                <a:spcPct val="0"/>
              </a:spcBef>
              <a:spcAft>
                <a:spcPts val="600"/>
              </a:spcAft>
            </a:pPr>
            <a:endParaRPr lang="en-US" sz="360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2924176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06824-775E-476A-344D-EBA05F082E1F}"/>
              </a:ext>
            </a:extLst>
          </p:cNvPr>
          <p:cNvSpPr>
            <a:spLocks noGrp="1"/>
          </p:cNvSpPr>
          <p:nvPr>
            <p:ph type="title"/>
          </p:nvPr>
        </p:nvSpPr>
        <p:spPr>
          <a:xfrm>
            <a:off x="630936" y="502920"/>
            <a:ext cx="3419856" cy="1463040"/>
          </a:xfrm>
        </p:spPr>
        <p:txBody>
          <a:bodyPr anchor="ctr">
            <a:normAutofit/>
          </a:bodyPr>
          <a:lstStyle/>
          <a:p>
            <a:r>
              <a:rPr lang="en-US" sz="3700"/>
              <a:t>James 2:17 – Faith and Action</a:t>
            </a:r>
            <a:endParaRPr lang="en-GB" sz="3700"/>
          </a:p>
        </p:txBody>
      </p:sp>
      <p:sp>
        <p:nvSpPr>
          <p:cNvPr id="12"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8303C6-14AE-8FD1-6DC1-7C6C7377378F}"/>
              </a:ext>
            </a:extLst>
          </p:cNvPr>
          <p:cNvSpPr>
            <a:spLocks noGrp="1"/>
          </p:cNvSpPr>
          <p:nvPr>
            <p:ph idx="1"/>
          </p:nvPr>
        </p:nvSpPr>
        <p:spPr>
          <a:xfrm>
            <a:off x="4654295" y="502920"/>
            <a:ext cx="6894576" cy="1463040"/>
          </a:xfrm>
        </p:spPr>
        <p:txBody>
          <a:bodyPr anchor="ctr">
            <a:normAutofit lnSpcReduction="10000"/>
          </a:bodyPr>
          <a:lstStyle/>
          <a:p>
            <a:endParaRPr lang="en-US" sz="2200" dirty="0"/>
          </a:p>
          <a:p>
            <a:pPr marL="0" indent="0" algn="ctr">
              <a:buNone/>
            </a:pPr>
            <a:r>
              <a:rPr lang="en-GB" sz="2200" b="1" dirty="0">
                <a:solidFill>
                  <a:schemeClr val="accent1">
                    <a:lumMod val="75000"/>
                  </a:schemeClr>
                </a:solidFill>
              </a:rPr>
              <a:t>It is important that faith is accompanied by acts of Christian witness.</a:t>
            </a:r>
          </a:p>
          <a:p>
            <a:pPr marL="0" indent="0" algn="ctr">
              <a:buNone/>
            </a:pPr>
            <a:r>
              <a:rPr lang="en-GB" sz="2200" b="1" dirty="0">
                <a:solidFill>
                  <a:schemeClr val="accent1">
                    <a:lumMod val="75000"/>
                  </a:schemeClr>
                </a:solidFill>
              </a:rPr>
              <a:t>What can you do to put your faith into action?</a:t>
            </a:r>
          </a:p>
          <a:p>
            <a:pPr marL="0" indent="0">
              <a:buNone/>
            </a:pPr>
            <a:endParaRPr lang="en-GB" sz="2200" dirty="0"/>
          </a:p>
          <a:p>
            <a:pPr marL="0" indent="0">
              <a:buNone/>
            </a:pPr>
            <a:endParaRPr lang="en-GB" sz="2200" dirty="0"/>
          </a:p>
        </p:txBody>
      </p:sp>
      <p:pic>
        <p:nvPicPr>
          <p:cNvPr id="5" name="Picture 4" descr="A silhouette of a person helping another person climb a mountain&#10;&#10;Description automatically generated">
            <a:extLst>
              <a:ext uri="{FF2B5EF4-FFF2-40B4-BE49-F238E27FC236}">
                <a16:creationId xmlns:a16="http://schemas.microsoft.com/office/drawing/2014/main" id="{13DEFD9C-1A1F-6ACE-C57B-C9DE70309DE2}"/>
              </a:ext>
            </a:extLst>
          </p:cNvPr>
          <p:cNvPicPr>
            <a:picLocks noChangeAspect="1"/>
          </p:cNvPicPr>
          <p:nvPr/>
        </p:nvPicPr>
        <p:blipFill rotWithShape="1">
          <a:blip r:embed="rId3">
            <a:extLst>
              <a:ext uri="{28A0092B-C50C-407E-A947-70E740481C1C}">
                <a14:useLocalDpi xmlns:a14="http://schemas.microsoft.com/office/drawing/2010/main" val="0"/>
              </a:ext>
            </a:extLst>
          </a:blip>
          <a:srcRect t="9826" b="31926"/>
          <a:stretch/>
        </p:blipFill>
        <p:spPr>
          <a:xfrm>
            <a:off x="630936" y="2609197"/>
            <a:ext cx="10917936" cy="3322829"/>
          </a:xfrm>
          <a:prstGeom prst="rect">
            <a:avLst/>
          </a:prstGeom>
        </p:spPr>
      </p:pic>
    </p:spTree>
    <p:extLst>
      <p:ext uri="{BB962C8B-B14F-4D97-AF65-F5344CB8AC3E}">
        <p14:creationId xmlns:p14="http://schemas.microsoft.com/office/powerpoint/2010/main" val="307168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close-up of a cross&#10;&#10;Description automatically generated">
            <a:extLst>
              <a:ext uri="{FF2B5EF4-FFF2-40B4-BE49-F238E27FC236}">
                <a16:creationId xmlns:a16="http://schemas.microsoft.com/office/drawing/2014/main" id="{45556C70-7DD1-107F-32D5-57FF780EF240}"/>
              </a:ext>
            </a:extLst>
          </p:cNvPr>
          <p:cNvPicPr>
            <a:picLocks noChangeAspect="1"/>
          </p:cNvPicPr>
          <p:nvPr/>
        </p:nvPicPr>
        <p:blipFill rotWithShape="1">
          <a:blip r:embed="rId3">
            <a:extLst>
              <a:ext uri="{28A0092B-C50C-407E-A947-70E740481C1C}">
                <a14:useLocalDpi xmlns:a14="http://schemas.microsoft.com/office/drawing/2010/main" val="0"/>
              </a:ext>
            </a:extLst>
          </a:blip>
          <a:srcRect l="25301" r="30661" b="-2"/>
          <a:stretch/>
        </p:blipFill>
        <p:spPr>
          <a:xfrm>
            <a:off x="1" y="1"/>
            <a:ext cx="2970465" cy="3383279"/>
          </a:xfrm>
          <a:prstGeom prst="rect">
            <a:avLst/>
          </a:prstGeom>
        </p:spPr>
      </p:pic>
      <p:pic>
        <p:nvPicPr>
          <p:cNvPr id="11" name="Picture 10" descr="A religious object in a church&#10;&#10;Description automatically generated">
            <a:extLst>
              <a:ext uri="{FF2B5EF4-FFF2-40B4-BE49-F238E27FC236}">
                <a16:creationId xmlns:a16="http://schemas.microsoft.com/office/drawing/2014/main" id="{FB5FB24D-BCF6-1210-4088-499A2A0FD8BF}"/>
              </a:ext>
            </a:extLst>
          </p:cNvPr>
          <p:cNvPicPr>
            <a:picLocks noChangeAspect="1"/>
          </p:cNvPicPr>
          <p:nvPr/>
        </p:nvPicPr>
        <p:blipFill rotWithShape="1">
          <a:blip r:embed="rId4">
            <a:extLst>
              <a:ext uri="{28A0092B-C50C-407E-A947-70E740481C1C}">
                <a14:useLocalDpi xmlns:a14="http://schemas.microsoft.com/office/drawing/2010/main" val="0"/>
              </a:ext>
            </a:extLst>
          </a:blip>
          <a:srcRect r="12200" b="-2"/>
          <a:stretch/>
        </p:blipFill>
        <p:spPr>
          <a:xfrm>
            <a:off x="3072956" y="10"/>
            <a:ext cx="2970465" cy="3383268"/>
          </a:xfrm>
          <a:prstGeom prst="rect">
            <a:avLst/>
          </a:prstGeom>
        </p:spPr>
      </p:pic>
      <p:pic>
        <p:nvPicPr>
          <p:cNvPr id="7" name="Picture 6" descr="A person in a white robe&#10;&#10;Description automatically generated">
            <a:extLst>
              <a:ext uri="{FF2B5EF4-FFF2-40B4-BE49-F238E27FC236}">
                <a16:creationId xmlns:a16="http://schemas.microsoft.com/office/drawing/2014/main" id="{D1DF96C7-7B24-FA7E-B4AF-653AD582C5D9}"/>
              </a:ext>
            </a:extLst>
          </p:cNvPr>
          <p:cNvPicPr>
            <a:picLocks noChangeAspect="1"/>
          </p:cNvPicPr>
          <p:nvPr/>
        </p:nvPicPr>
        <p:blipFill rotWithShape="1">
          <a:blip r:embed="rId5">
            <a:extLst>
              <a:ext uri="{28A0092B-C50C-407E-A947-70E740481C1C}">
                <a14:useLocalDpi xmlns:a14="http://schemas.microsoft.com/office/drawing/2010/main" val="0"/>
              </a:ext>
            </a:extLst>
          </a:blip>
          <a:srcRect l="3778" r="8065" b="2"/>
          <a:stretch/>
        </p:blipFill>
        <p:spPr>
          <a:xfrm>
            <a:off x="6145909" y="10"/>
            <a:ext cx="2971800" cy="3383268"/>
          </a:xfrm>
          <a:prstGeom prst="rect">
            <a:avLst/>
          </a:prstGeom>
        </p:spPr>
      </p:pic>
      <p:pic>
        <p:nvPicPr>
          <p:cNvPr id="13" name="Picture 12" descr="A stained glass window with a design&#10;&#10;Description automatically generated">
            <a:extLst>
              <a:ext uri="{FF2B5EF4-FFF2-40B4-BE49-F238E27FC236}">
                <a16:creationId xmlns:a16="http://schemas.microsoft.com/office/drawing/2014/main" id="{50766D2F-023B-0BF6-C62B-750E45F9C5F8}"/>
              </a:ext>
            </a:extLst>
          </p:cNvPr>
          <p:cNvPicPr>
            <a:picLocks noChangeAspect="1"/>
          </p:cNvPicPr>
          <p:nvPr/>
        </p:nvPicPr>
        <p:blipFill rotWithShape="1">
          <a:blip r:embed="rId6">
            <a:extLst>
              <a:ext uri="{28A0092B-C50C-407E-A947-70E740481C1C}">
                <a14:useLocalDpi xmlns:a14="http://schemas.microsoft.com/office/drawing/2010/main" val="0"/>
              </a:ext>
            </a:extLst>
          </a:blip>
          <a:srcRect l="5172" r="9187" b="2"/>
          <a:stretch/>
        </p:blipFill>
        <p:spPr>
          <a:xfrm>
            <a:off x="9220200" y="10"/>
            <a:ext cx="2971800" cy="3383268"/>
          </a:xfrm>
          <a:prstGeom prst="rect">
            <a:avLst/>
          </a:prstGeom>
        </p:spPr>
      </p:pic>
      <p:pic>
        <p:nvPicPr>
          <p:cNvPr id="15" name="Picture 14" descr="A group of people standing next to a table full of food&#10;&#10;Description automatically generated">
            <a:extLst>
              <a:ext uri="{FF2B5EF4-FFF2-40B4-BE49-F238E27FC236}">
                <a16:creationId xmlns:a16="http://schemas.microsoft.com/office/drawing/2014/main" id="{9EDAB53D-4450-D714-C720-8295C0687C75}"/>
              </a:ext>
            </a:extLst>
          </p:cNvPr>
          <p:cNvPicPr>
            <a:picLocks noChangeAspect="1"/>
          </p:cNvPicPr>
          <p:nvPr/>
        </p:nvPicPr>
        <p:blipFill rotWithShape="1">
          <a:blip r:embed="rId7">
            <a:extLst>
              <a:ext uri="{28A0092B-C50C-407E-A947-70E740481C1C}">
                <a14:useLocalDpi xmlns:a14="http://schemas.microsoft.com/office/drawing/2010/main" val="0"/>
              </a:ext>
            </a:extLst>
          </a:blip>
          <a:srcRect l="17803" r="28355" b="-1"/>
          <a:stretch/>
        </p:blipFill>
        <p:spPr>
          <a:xfrm>
            <a:off x="-1017" y="3474720"/>
            <a:ext cx="2970465" cy="3383280"/>
          </a:xfrm>
          <a:prstGeom prst="rect">
            <a:avLst/>
          </a:prstGeom>
        </p:spPr>
      </p:pic>
      <p:sp>
        <p:nvSpPr>
          <p:cNvPr id="24" name="Rectangle 23">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3C4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B5983B-393E-4A4B-BB50-4D2CE5E14508}"/>
              </a:ext>
            </a:extLst>
          </p:cNvPr>
          <p:cNvSpPr>
            <a:spLocks noGrp="1"/>
          </p:cNvSpPr>
          <p:nvPr>
            <p:ph type="title"/>
          </p:nvPr>
        </p:nvSpPr>
        <p:spPr>
          <a:xfrm>
            <a:off x="6491653" y="3799272"/>
            <a:ext cx="5193748" cy="637124"/>
          </a:xfrm>
        </p:spPr>
        <p:txBody>
          <a:bodyPr>
            <a:normAutofit/>
          </a:bodyPr>
          <a:lstStyle/>
          <a:p>
            <a:r>
              <a:rPr lang="en-US" sz="3200" b="1">
                <a:solidFill>
                  <a:srgbClr val="FFFFFF"/>
                </a:solidFill>
              </a:rPr>
              <a:t>How can we nurture our faith?</a:t>
            </a:r>
            <a:endParaRPr lang="en-GB" sz="3200" b="1">
              <a:solidFill>
                <a:srgbClr val="FFFFFF"/>
              </a:solidFill>
            </a:endParaRPr>
          </a:p>
        </p:txBody>
      </p:sp>
      <p:pic>
        <p:nvPicPr>
          <p:cNvPr id="9" name="Picture 8" descr="A person reading a book&#10;&#10;Description automatically generated">
            <a:extLst>
              <a:ext uri="{FF2B5EF4-FFF2-40B4-BE49-F238E27FC236}">
                <a16:creationId xmlns:a16="http://schemas.microsoft.com/office/drawing/2014/main" id="{9534E2E9-ECF6-7AD3-D1C0-765B79E423EF}"/>
              </a:ext>
            </a:extLst>
          </p:cNvPr>
          <p:cNvPicPr>
            <a:picLocks noChangeAspect="1"/>
          </p:cNvPicPr>
          <p:nvPr/>
        </p:nvPicPr>
        <p:blipFill rotWithShape="1">
          <a:blip r:embed="rId8">
            <a:extLst>
              <a:ext uri="{28A0092B-C50C-407E-A947-70E740481C1C}">
                <a14:useLocalDpi xmlns:a14="http://schemas.microsoft.com/office/drawing/2010/main" val="0"/>
              </a:ext>
            </a:extLst>
          </a:blip>
          <a:srcRect l="29495" r="23753"/>
          <a:stretch/>
        </p:blipFill>
        <p:spPr>
          <a:xfrm>
            <a:off x="3059902" y="3474719"/>
            <a:ext cx="2970466" cy="3383280"/>
          </a:xfrm>
          <a:prstGeom prst="rect">
            <a:avLst/>
          </a:prstGeom>
        </p:spPr>
      </p:pic>
      <p:sp>
        <p:nvSpPr>
          <p:cNvPr id="19" name="Content Placeholder 18">
            <a:extLst>
              <a:ext uri="{FF2B5EF4-FFF2-40B4-BE49-F238E27FC236}">
                <a16:creationId xmlns:a16="http://schemas.microsoft.com/office/drawing/2014/main" id="{DDA7E004-8121-1889-E569-B1EF87B16860}"/>
              </a:ext>
            </a:extLst>
          </p:cNvPr>
          <p:cNvSpPr>
            <a:spLocks noGrp="1"/>
          </p:cNvSpPr>
          <p:nvPr>
            <p:ph idx="1"/>
          </p:nvPr>
        </p:nvSpPr>
        <p:spPr>
          <a:xfrm>
            <a:off x="6479648" y="4510585"/>
            <a:ext cx="5366610" cy="2105972"/>
          </a:xfrm>
        </p:spPr>
        <p:txBody>
          <a:bodyPr>
            <a:normAutofit lnSpcReduction="10000"/>
          </a:bodyPr>
          <a:lstStyle/>
          <a:p>
            <a:pPr marL="0" indent="0">
              <a:buNone/>
            </a:pPr>
            <a:r>
              <a:rPr lang="en-US" sz="2400" dirty="0">
                <a:solidFill>
                  <a:srgbClr val="FFFFFF"/>
                </a:solidFill>
              </a:rPr>
              <a:t>Prayer</a:t>
            </a:r>
          </a:p>
          <a:p>
            <a:pPr marL="0" indent="0">
              <a:buNone/>
            </a:pPr>
            <a:r>
              <a:rPr lang="en-US" sz="2400" dirty="0">
                <a:solidFill>
                  <a:srgbClr val="FFFFFF"/>
                </a:solidFill>
              </a:rPr>
              <a:t>Receiving the Sacraments</a:t>
            </a:r>
          </a:p>
          <a:p>
            <a:pPr marL="0" indent="0">
              <a:buNone/>
            </a:pPr>
            <a:r>
              <a:rPr lang="en-US" sz="2400" dirty="0">
                <a:solidFill>
                  <a:srgbClr val="FFFFFF"/>
                </a:solidFill>
              </a:rPr>
              <a:t>Reading the Bible</a:t>
            </a:r>
          </a:p>
          <a:p>
            <a:pPr marL="0" indent="0">
              <a:buNone/>
            </a:pPr>
            <a:r>
              <a:rPr lang="en-US" sz="2400" dirty="0">
                <a:solidFill>
                  <a:srgbClr val="FFFFFF"/>
                </a:solidFill>
              </a:rPr>
              <a:t>Putting your faith into action by caring for others</a:t>
            </a:r>
          </a:p>
          <a:p>
            <a:pPr marL="0" indent="0">
              <a:buNone/>
            </a:pPr>
            <a:endParaRPr lang="en-US" sz="1800" dirty="0">
              <a:solidFill>
                <a:srgbClr val="FFFFFF"/>
              </a:solidFill>
            </a:endParaRPr>
          </a:p>
        </p:txBody>
      </p:sp>
    </p:spTree>
    <p:extLst>
      <p:ext uri="{BB962C8B-B14F-4D97-AF65-F5344CB8AC3E}">
        <p14:creationId xmlns:p14="http://schemas.microsoft.com/office/powerpoint/2010/main" val="372441052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cross with a crucifixion of person&#10;&#10;Description automatically generated">
            <a:extLst>
              <a:ext uri="{FF2B5EF4-FFF2-40B4-BE49-F238E27FC236}">
                <a16:creationId xmlns:a16="http://schemas.microsoft.com/office/drawing/2014/main" id="{54BC1980-9A05-CA44-F470-D5523214530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25577" b="32235"/>
          <a:stretch/>
        </p:blipFill>
        <p:spPr>
          <a:xfrm>
            <a:off x="20" y="10"/>
            <a:ext cx="12191980" cy="6857990"/>
          </a:xfrm>
          <a:prstGeom prst="rect">
            <a:avLst/>
          </a:prstGeom>
        </p:spPr>
      </p:pic>
      <p:sp>
        <p:nvSpPr>
          <p:cNvPr id="2" name="Title 1">
            <a:extLst>
              <a:ext uri="{FF2B5EF4-FFF2-40B4-BE49-F238E27FC236}">
                <a16:creationId xmlns:a16="http://schemas.microsoft.com/office/drawing/2014/main" id="{3A9A458B-D5DC-C45E-6FFC-4C07E2E734C4}"/>
              </a:ext>
            </a:extLst>
          </p:cNvPr>
          <p:cNvSpPr>
            <a:spLocks noGrp="1"/>
          </p:cNvSpPr>
          <p:nvPr>
            <p:ph type="title"/>
          </p:nvPr>
        </p:nvSpPr>
        <p:spPr>
          <a:xfrm>
            <a:off x="838200" y="365125"/>
            <a:ext cx="10515600" cy="1325563"/>
          </a:xfrm>
        </p:spPr>
        <p:txBody>
          <a:bodyPr>
            <a:normAutofit/>
          </a:bodyPr>
          <a:lstStyle/>
          <a:p>
            <a:pPr algn="ctr"/>
            <a:r>
              <a:rPr lang="en-US" dirty="0">
                <a:solidFill>
                  <a:srgbClr val="FFFFFF"/>
                </a:solidFill>
              </a:rPr>
              <a:t>Catholic Education Week Prayer</a:t>
            </a:r>
            <a:endParaRPr lang="en-GB" dirty="0">
              <a:solidFill>
                <a:srgbClr val="FFFFFF"/>
              </a:solidFill>
            </a:endParaRPr>
          </a:p>
        </p:txBody>
      </p:sp>
      <p:sp>
        <p:nvSpPr>
          <p:cNvPr id="3" name="Content Placeholder 2">
            <a:extLst>
              <a:ext uri="{FF2B5EF4-FFF2-40B4-BE49-F238E27FC236}">
                <a16:creationId xmlns:a16="http://schemas.microsoft.com/office/drawing/2014/main" id="{1B511678-2CEE-4281-C481-9B7507B1CB5F}"/>
              </a:ext>
            </a:extLst>
          </p:cNvPr>
          <p:cNvSpPr>
            <a:spLocks noGrp="1"/>
          </p:cNvSpPr>
          <p:nvPr>
            <p:ph idx="1"/>
          </p:nvPr>
        </p:nvSpPr>
        <p:spPr>
          <a:xfrm>
            <a:off x="838200" y="1825625"/>
            <a:ext cx="10515600" cy="4351338"/>
          </a:xfrm>
        </p:spPr>
        <p:txBody>
          <a:bodyPr>
            <a:normAutofit/>
          </a:bodyPr>
          <a:lstStyle/>
          <a:p>
            <a:pPr marL="0" indent="0" rtl="0">
              <a:buNone/>
            </a:pPr>
            <a:r>
              <a:rPr lang="en-US" sz="2200" b="0" i="1" dirty="0">
                <a:solidFill>
                  <a:srgbClr val="FFFFFF"/>
                </a:solidFill>
                <a:effectLst/>
                <a:latin typeface="ArialNova-Italic"/>
              </a:rPr>
              <a:t>Jesus our Teacher, in your love for us, help us to develop our own talents, so that we may become like you and lead lives of goodness.</a:t>
            </a:r>
          </a:p>
          <a:p>
            <a:pPr marL="0" indent="0" rtl="0">
              <a:buNone/>
            </a:pPr>
            <a:endParaRPr lang="en-US" sz="2200" b="0" i="1" dirty="0">
              <a:solidFill>
                <a:srgbClr val="FFFFFF"/>
              </a:solidFill>
              <a:effectLst/>
              <a:latin typeface="ArialNova-Italic"/>
            </a:endParaRPr>
          </a:p>
          <a:p>
            <a:pPr marL="0" indent="0" rtl="0">
              <a:buNone/>
            </a:pPr>
            <a:r>
              <a:rPr lang="en-US" sz="2200" b="0" i="1" dirty="0">
                <a:solidFill>
                  <a:srgbClr val="FFFFFF"/>
                </a:solidFill>
                <a:effectLst/>
                <a:latin typeface="ArialNova-Italic"/>
              </a:rPr>
              <a:t>Bless all learners and all teachers. May our Catholic schools continue to serve our families, our communities and our country. </a:t>
            </a:r>
          </a:p>
          <a:p>
            <a:pPr marL="0" indent="0" rtl="0">
              <a:buNone/>
            </a:pPr>
            <a:endParaRPr lang="en-US" sz="2200" b="0" i="1" dirty="0">
              <a:solidFill>
                <a:srgbClr val="FFFFFF"/>
              </a:solidFill>
              <a:effectLst/>
              <a:latin typeface="ArialNova-Italic"/>
            </a:endParaRPr>
          </a:p>
          <a:p>
            <a:pPr marL="0" indent="0" rtl="0">
              <a:buNone/>
            </a:pPr>
            <a:r>
              <a:rPr lang="en-US" sz="2200" b="0" i="1" dirty="0">
                <a:solidFill>
                  <a:srgbClr val="FFFFFF"/>
                </a:solidFill>
                <a:effectLst/>
                <a:latin typeface="ArialNova-Italic"/>
              </a:rPr>
              <a:t>Help us, through our learning, to believe in you and to celebrate the life of your Church. Help us to grow in holiness as we grow in friendship with you and try to become saints.</a:t>
            </a:r>
          </a:p>
          <a:p>
            <a:pPr marL="0" indent="0" rtl="0">
              <a:buNone/>
            </a:pPr>
            <a:endParaRPr lang="en-US" sz="2200" b="0" i="1" dirty="0">
              <a:solidFill>
                <a:srgbClr val="FFFFFF"/>
              </a:solidFill>
              <a:effectLst/>
              <a:latin typeface="ArialNova-Italic"/>
            </a:endParaRPr>
          </a:p>
          <a:p>
            <a:pPr marL="0" indent="0" rtl="0">
              <a:buNone/>
            </a:pPr>
            <a:r>
              <a:rPr lang="en-US" sz="2200" b="0" i="1" dirty="0">
                <a:solidFill>
                  <a:srgbClr val="FFFFFF"/>
                </a:solidFill>
                <a:effectLst/>
                <a:latin typeface="ArialNova-Italic"/>
              </a:rPr>
              <a:t>We make this prayer in the name of Jesus, our Lord. Amen.</a:t>
            </a:r>
          </a:p>
          <a:p>
            <a:pPr marL="0" indent="0">
              <a:buNone/>
            </a:pPr>
            <a:endParaRPr lang="en-GB" sz="2200" dirty="0">
              <a:solidFill>
                <a:srgbClr val="FFFFFF"/>
              </a:solidFill>
            </a:endParaRPr>
          </a:p>
        </p:txBody>
      </p:sp>
    </p:spTree>
    <p:extLst>
      <p:ext uri="{BB962C8B-B14F-4D97-AF65-F5344CB8AC3E}">
        <p14:creationId xmlns:p14="http://schemas.microsoft.com/office/powerpoint/2010/main" val="223973062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E84AE-C111-09D5-C5E0-C8AFC7BECDE4}"/>
              </a:ext>
            </a:extLst>
          </p:cNvPr>
          <p:cNvSpPr>
            <a:spLocks noGrp="1"/>
          </p:cNvSpPr>
          <p:nvPr>
            <p:ph type="title"/>
          </p:nvPr>
        </p:nvSpPr>
        <p:spPr>
          <a:xfrm>
            <a:off x="753389" y="1138265"/>
            <a:ext cx="4843762" cy="1401183"/>
          </a:xfrm>
        </p:spPr>
        <p:txBody>
          <a:bodyPr anchor="t">
            <a:normAutofit/>
          </a:bodyPr>
          <a:lstStyle/>
          <a:p>
            <a:r>
              <a:rPr lang="en-US" sz="3200" b="1"/>
              <a:t>Opening Prayer</a:t>
            </a:r>
            <a:endParaRPr lang="en-GB" sz="3200" b="1"/>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843F32E-3CD4-32B8-78F1-388F979F1D53}"/>
              </a:ext>
            </a:extLst>
          </p:cNvPr>
          <p:cNvSpPr>
            <a:spLocks noGrp="1"/>
          </p:cNvSpPr>
          <p:nvPr>
            <p:ph idx="1"/>
          </p:nvPr>
        </p:nvSpPr>
        <p:spPr>
          <a:xfrm>
            <a:off x="753388" y="1920240"/>
            <a:ext cx="5230851" cy="4500880"/>
          </a:xfrm>
        </p:spPr>
        <p:txBody>
          <a:bodyPr>
            <a:normAutofit fontScale="92500" lnSpcReduction="20000"/>
          </a:bodyPr>
          <a:lstStyle/>
          <a:p>
            <a:pPr marL="0" indent="0">
              <a:buNone/>
            </a:pPr>
            <a:r>
              <a:rPr lang="en-US" sz="2600" b="0" i="0" dirty="0">
                <a:effectLst/>
                <a:latin typeface="Abadi" panose="020B0604020104020204" pitchFamily="34" charset="0"/>
              </a:rPr>
              <a:t>In all that I am today, all that I try to do,</a:t>
            </a:r>
          </a:p>
          <a:p>
            <a:pPr marL="0" indent="0">
              <a:buNone/>
            </a:pPr>
            <a:endParaRPr lang="en-US" sz="2600" dirty="0">
              <a:latin typeface="Abadi" panose="020B0604020104020204" pitchFamily="34" charset="0"/>
            </a:endParaRPr>
          </a:p>
          <a:p>
            <a:pPr marL="0" indent="0">
              <a:buNone/>
            </a:pPr>
            <a:r>
              <a:rPr lang="en-US" sz="2600" b="0" i="0" dirty="0">
                <a:effectLst/>
                <a:latin typeface="Abadi" panose="020B0604020104020204" pitchFamily="34" charset="0"/>
              </a:rPr>
              <a:t>all my encounters</a:t>
            </a:r>
            <a:r>
              <a:rPr lang="en-US" sz="2600" dirty="0">
                <a:latin typeface="Abadi" panose="020B0604020104020204" pitchFamily="34" charset="0"/>
              </a:rPr>
              <a:t> and</a:t>
            </a:r>
            <a:r>
              <a:rPr lang="en-US" sz="2600" b="0" i="0" dirty="0">
                <a:effectLst/>
                <a:latin typeface="Abadi" panose="020B0604020104020204" pitchFamily="34" charset="0"/>
              </a:rPr>
              <a:t> reflections - even the frustrations and failings</a:t>
            </a:r>
            <a:br>
              <a:rPr lang="en-US" sz="2600" dirty="0">
                <a:latin typeface="Abadi" panose="020B0604020104020204" pitchFamily="34" charset="0"/>
              </a:rPr>
            </a:br>
            <a:endParaRPr lang="en-US" sz="2600" dirty="0">
              <a:latin typeface="Abadi" panose="020B0604020104020204" pitchFamily="34" charset="0"/>
            </a:endParaRPr>
          </a:p>
          <a:p>
            <a:pPr marL="0" indent="0">
              <a:buNone/>
            </a:pPr>
            <a:r>
              <a:rPr lang="en-US" sz="2600" b="0" i="0" dirty="0">
                <a:effectLst/>
                <a:latin typeface="Abadi" panose="020B0604020104020204" pitchFamily="34" charset="0"/>
              </a:rPr>
              <a:t>and especially in this time of prayer,</a:t>
            </a:r>
          </a:p>
          <a:p>
            <a:pPr marL="0" indent="0">
              <a:buNone/>
            </a:pPr>
            <a:br>
              <a:rPr lang="en-US" sz="2600" dirty="0">
                <a:latin typeface="Abadi" panose="020B0604020104020204" pitchFamily="34" charset="0"/>
              </a:rPr>
            </a:br>
            <a:r>
              <a:rPr lang="en-US" sz="2600" b="0" i="0" dirty="0">
                <a:effectLst/>
                <a:latin typeface="Abadi" panose="020B0604020104020204" pitchFamily="34" charset="0"/>
              </a:rPr>
              <a:t>in all of this, may I place my life in your hands.</a:t>
            </a:r>
          </a:p>
          <a:p>
            <a:pPr marL="0" indent="0">
              <a:buNone/>
            </a:pPr>
            <a:br>
              <a:rPr lang="en-US" sz="2600" dirty="0">
                <a:latin typeface="Abadi" panose="020B0604020104020204" pitchFamily="34" charset="0"/>
              </a:rPr>
            </a:br>
            <a:r>
              <a:rPr lang="en-US" sz="2600" b="0" i="0" dirty="0">
                <a:effectLst/>
                <a:latin typeface="Abadi" panose="020B0604020104020204" pitchFamily="34" charset="0"/>
              </a:rPr>
              <a:t>Lord, I am yours. Make of me what you will. Amen.</a:t>
            </a:r>
            <a:endParaRPr lang="en-GB" sz="2600" dirty="0">
              <a:latin typeface="Abadi" panose="020B0604020104020204" pitchFamily="34" charset="0"/>
            </a:endParaRPr>
          </a:p>
          <a:p>
            <a:pPr marL="0" indent="0">
              <a:buNone/>
            </a:pPr>
            <a:endParaRPr lang="en-GB" sz="1900" dirty="0"/>
          </a:p>
        </p:txBody>
      </p:sp>
      <p:pic>
        <p:nvPicPr>
          <p:cNvPr id="5" name="Picture 4" descr="A person's hands holding a cross in the air&#10;&#10;Description automatically generated">
            <a:extLst>
              <a:ext uri="{FF2B5EF4-FFF2-40B4-BE49-F238E27FC236}">
                <a16:creationId xmlns:a16="http://schemas.microsoft.com/office/drawing/2014/main" id="{BD4B87C2-67EA-6A47-EE48-B404309389E5}"/>
              </a:ext>
            </a:extLst>
          </p:cNvPr>
          <p:cNvPicPr>
            <a:picLocks noChangeAspect="1"/>
          </p:cNvPicPr>
          <p:nvPr/>
        </p:nvPicPr>
        <p:blipFill rotWithShape="1">
          <a:blip r:embed="rId2">
            <a:extLst>
              <a:ext uri="{28A0092B-C50C-407E-A947-70E740481C1C}">
                <a14:useLocalDpi xmlns:a14="http://schemas.microsoft.com/office/drawing/2010/main" val="0"/>
              </a:ext>
            </a:extLst>
          </a:blip>
          <a:srcRect l="26736" r="17077" b="1"/>
          <a:stretch/>
        </p:blipFill>
        <p:spPr>
          <a:xfrm>
            <a:off x="6524941" y="1023779"/>
            <a:ext cx="4810442" cy="4810442"/>
          </a:xfrm>
          <a:custGeom>
            <a:avLst/>
            <a:gdLst/>
            <a:ahLst/>
            <a:cxnLst/>
            <a:rect l="l" t="t" r="r" b="b"/>
            <a:pathLst>
              <a:path w="4810442" h="4810442">
                <a:moveTo>
                  <a:pt x="2405221" y="0"/>
                </a:moveTo>
                <a:cubicBezTo>
                  <a:pt x="3733588" y="0"/>
                  <a:pt x="4810442" y="1076854"/>
                  <a:pt x="4810442" y="2405221"/>
                </a:cubicBezTo>
                <a:cubicBezTo>
                  <a:pt x="4810442" y="3733588"/>
                  <a:pt x="3733588" y="4810442"/>
                  <a:pt x="2405221" y="4810442"/>
                </a:cubicBezTo>
                <a:cubicBezTo>
                  <a:pt x="1076854" y="4810442"/>
                  <a:pt x="0" y="3733588"/>
                  <a:pt x="0" y="2405221"/>
                </a:cubicBezTo>
                <a:cubicBezTo>
                  <a:pt x="0" y="1076854"/>
                  <a:pt x="1076854" y="0"/>
                  <a:pt x="2405221" y="0"/>
                </a:cubicBezTo>
                <a:close/>
              </a:path>
            </a:pathLst>
          </a:custGeom>
        </p:spPr>
      </p:pic>
    </p:spTree>
    <p:extLst>
      <p:ext uri="{BB962C8B-B14F-4D97-AF65-F5344CB8AC3E}">
        <p14:creationId xmlns:p14="http://schemas.microsoft.com/office/powerpoint/2010/main" val="30869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5CFDA81-6788-2AE1-1A76-710BC4C9E9E6}"/>
              </a:ext>
            </a:extLst>
          </p:cNvPr>
          <p:cNvSpPr>
            <a:spLocks noGrp="1"/>
          </p:cNvSpPr>
          <p:nvPr>
            <p:ph type="title"/>
          </p:nvPr>
        </p:nvSpPr>
        <p:spPr>
          <a:xfrm>
            <a:off x="1137034" y="609597"/>
            <a:ext cx="9392421" cy="1330841"/>
          </a:xfrm>
        </p:spPr>
        <p:txBody>
          <a:bodyPr>
            <a:normAutofit/>
          </a:bodyPr>
          <a:lstStyle/>
          <a:p>
            <a:r>
              <a:rPr lang="en-US" sz="4800" b="1" i="1" dirty="0"/>
              <a:t>What is faith?</a:t>
            </a:r>
            <a:endParaRPr lang="en-GB" sz="4800" b="1" i="1" dirty="0"/>
          </a:p>
        </p:txBody>
      </p:sp>
      <p:sp>
        <p:nvSpPr>
          <p:cNvPr id="3" name="Content Placeholder 2">
            <a:extLst>
              <a:ext uri="{FF2B5EF4-FFF2-40B4-BE49-F238E27FC236}">
                <a16:creationId xmlns:a16="http://schemas.microsoft.com/office/drawing/2014/main" id="{B766E56C-2748-8446-E42F-1468FB3A2C7A}"/>
              </a:ext>
            </a:extLst>
          </p:cNvPr>
          <p:cNvSpPr>
            <a:spLocks noGrp="1"/>
          </p:cNvSpPr>
          <p:nvPr>
            <p:ph idx="1"/>
          </p:nvPr>
        </p:nvSpPr>
        <p:spPr>
          <a:xfrm>
            <a:off x="1137034" y="2198362"/>
            <a:ext cx="4958966" cy="3917773"/>
          </a:xfrm>
        </p:spPr>
        <p:txBody>
          <a:bodyPr>
            <a:normAutofit/>
          </a:bodyPr>
          <a:lstStyle/>
          <a:p>
            <a:pPr marL="0" indent="0">
              <a:buNone/>
            </a:pPr>
            <a:r>
              <a:rPr lang="en-US" sz="4400" dirty="0">
                <a:latin typeface="Comic Sans MS" panose="030F0702030302020204" pitchFamily="66" charset="0"/>
              </a:rPr>
              <a:t>The Church teaches that faith is an invitation from God to enter into His friendship. </a:t>
            </a:r>
          </a:p>
          <a:p>
            <a:pPr marL="0" indent="0">
              <a:buNone/>
            </a:pPr>
            <a:endParaRPr lang="en-US" sz="2000" dirty="0">
              <a:latin typeface="Comic Sans MS" panose="030F0702030302020204" pitchFamily="66" charset="0"/>
            </a:endParaRPr>
          </a:p>
          <a:p>
            <a:pPr marL="0" indent="0">
              <a:buNone/>
            </a:pPr>
            <a:endParaRPr lang="en-US" sz="2000" dirty="0">
              <a:latin typeface="Comic Sans MS" panose="030F0702030302020204" pitchFamily="66" charset="0"/>
            </a:endParaRPr>
          </a:p>
          <a:p>
            <a:pPr marL="0" indent="0">
              <a:buNone/>
            </a:pPr>
            <a:endParaRPr lang="en-US" sz="2000" dirty="0">
              <a:latin typeface="Comic Sans MS" panose="030F0702030302020204" pitchFamily="66" charset="0"/>
            </a:endParaRPr>
          </a:p>
          <a:p>
            <a:pPr marL="0" indent="0">
              <a:buNone/>
            </a:pPr>
            <a:endParaRPr lang="en-GB" sz="2000" dirty="0"/>
          </a:p>
        </p:txBody>
      </p:sp>
      <p:pic>
        <p:nvPicPr>
          <p:cNvPr id="5" name="Picture 4" descr="A cross in the middle of a dark room&#10;&#10;Description automatically generated">
            <a:extLst>
              <a:ext uri="{FF2B5EF4-FFF2-40B4-BE49-F238E27FC236}">
                <a16:creationId xmlns:a16="http://schemas.microsoft.com/office/drawing/2014/main" id="{C8A26AEF-D7CD-9F8D-FDE5-13BA2D866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747" y="2784718"/>
            <a:ext cx="4788505" cy="2494333"/>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8120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E8FD3-2B8D-1792-BDC0-D2AC306F3BF1}"/>
              </a:ext>
            </a:extLst>
          </p:cNvPr>
          <p:cNvSpPr>
            <a:spLocks noGrp="1"/>
          </p:cNvSpPr>
          <p:nvPr>
            <p:ph type="title"/>
          </p:nvPr>
        </p:nvSpPr>
        <p:spPr>
          <a:xfrm>
            <a:off x="876693" y="741391"/>
            <a:ext cx="5066907" cy="1616203"/>
          </a:xfrm>
        </p:spPr>
        <p:txBody>
          <a:bodyPr anchor="b">
            <a:normAutofit/>
          </a:bodyPr>
          <a:lstStyle/>
          <a:p>
            <a:r>
              <a:rPr lang="en-US" sz="3200" b="1" i="1" dirty="0">
                <a:solidFill>
                  <a:srgbClr val="002060"/>
                </a:solidFill>
              </a:rPr>
              <a:t>To have religious faith is to be:</a:t>
            </a:r>
            <a:endParaRPr lang="en-GB" sz="3200" b="1" i="1" dirty="0">
              <a:solidFill>
                <a:srgbClr val="002060"/>
              </a:solidFill>
            </a:endParaRPr>
          </a:p>
        </p:txBody>
      </p:sp>
      <p:sp>
        <p:nvSpPr>
          <p:cNvPr id="3" name="Content Placeholder 2">
            <a:extLst>
              <a:ext uri="{FF2B5EF4-FFF2-40B4-BE49-F238E27FC236}">
                <a16:creationId xmlns:a16="http://schemas.microsoft.com/office/drawing/2014/main" id="{1C8A9782-F69D-9561-2B78-1B995AB914FF}"/>
              </a:ext>
            </a:extLst>
          </p:cNvPr>
          <p:cNvSpPr>
            <a:spLocks noGrp="1"/>
          </p:cNvSpPr>
          <p:nvPr>
            <p:ph idx="1"/>
          </p:nvPr>
        </p:nvSpPr>
        <p:spPr>
          <a:xfrm>
            <a:off x="876693" y="2533476"/>
            <a:ext cx="4597746" cy="3447832"/>
          </a:xfrm>
        </p:spPr>
        <p:txBody>
          <a:bodyPr anchor="t">
            <a:normAutofit/>
          </a:bodyPr>
          <a:lstStyle/>
          <a:p>
            <a:pPr marL="0" indent="0">
              <a:buNone/>
            </a:pPr>
            <a:endParaRPr lang="en-US" sz="2000" b="1" dirty="0">
              <a:latin typeface="Comic Sans MS" panose="030F0702030302020204" pitchFamily="66" charset="0"/>
            </a:endParaRPr>
          </a:p>
          <a:p>
            <a:pPr marL="0" indent="0" algn="ctr">
              <a:buNone/>
            </a:pPr>
            <a:r>
              <a:rPr lang="en-US" b="1" dirty="0">
                <a:solidFill>
                  <a:schemeClr val="accent2">
                    <a:lumMod val="75000"/>
                  </a:schemeClr>
                </a:solidFill>
                <a:latin typeface="Comic Sans MS" panose="030F0702030302020204" pitchFamily="66" charset="0"/>
              </a:rPr>
              <a:t>truly and adamantly convinced </a:t>
            </a:r>
          </a:p>
          <a:p>
            <a:pPr marL="0" indent="0" algn="ctr">
              <a:buNone/>
            </a:pPr>
            <a:r>
              <a:rPr lang="en-US" b="1" dirty="0">
                <a:solidFill>
                  <a:schemeClr val="accent2">
                    <a:lumMod val="75000"/>
                  </a:schemeClr>
                </a:solidFill>
                <a:latin typeface="Comic Sans MS" panose="030F0702030302020204" pitchFamily="66" charset="0"/>
              </a:rPr>
              <a:t>that God loves us </a:t>
            </a:r>
          </a:p>
          <a:p>
            <a:pPr marL="0" indent="0" algn="ctr">
              <a:buNone/>
            </a:pPr>
            <a:r>
              <a:rPr lang="en-US" b="1" dirty="0">
                <a:solidFill>
                  <a:schemeClr val="accent2">
                    <a:lumMod val="75000"/>
                  </a:schemeClr>
                </a:solidFill>
                <a:latin typeface="Comic Sans MS" panose="030F0702030302020204" pitchFamily="66" charset="0"/>
              </a:rPr>
              <a:t>and has great plans for us</a:t>
            </a:r>
            <a:r>
              <a:rPr lang="en-US" dirty="0">
                <a:latin typeface="Comic Sans MS" panose="030F0702030302020204" pitchFamily="66" charset="0"/>
              </a:rPr>
              <a:t>.</a:t>
            </a:r>
            <a:endParaRPr lang="en-GB" dirty="0"/>
          </a:p>
        </p:txBody>
      </p:sp>
      <p:pic>
        <p:nvPicPr>
          <p:cNvPr id="5" name="Picture 4" descr="A black and yellow text&#10;&#10;Description automatically generated with medium confidence">
            <a:extLst>
              <a:ext uri="{FF2B5EF4-FFF2-40B4-BE49-F238E27FC236}">
                <a16:creationId xmlns:a16="http://schemas.microsoft.com/office/drawing/2014/main" id="{E8A36638-086C-488F-8EF0-2D8F89BB5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1399378"/>
            <a:ext cx="5319062" cy="3984162"/>
          </a:xfrm>
          <a:prstGeom prst="rect">
            <a:avLst/>
          </a:prstGeom>
        </p:spPr>
      </p:pic>
      <p:grpSp>
        <p:nvGrpSpPr>
          <p:cNvPr id="10" name="Group 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1" name="Rectangle 1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491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F24A09B-713F-43FC-AB6E-B88083968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rgbClr val="4D32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B91AB35-C3B4-4B70-B3DD-13D63B7DA2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3975" y="2423149"/>
            <a:ext cx="0" cy="201168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7" name="Picture 6" descr="A religious painting of a person holding a book&#10;&#10;Description automatically generated">
            <a:extLst>
              <a:ext uri="{FF2B5EF4-FFF2-40B4-BE49-F238E27FC236}">
                <a16:creationId xmlns:a16="http://schemas.microsoft.com/office/drawing/2014/main" id="{F9AE99CC-8893-6430-158C-84F2E9274D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338" y="639763"/>
            <a:ext cx="2343150" cy="3178175"/>
          </a:xfrm>
          <a:prstGeom prst="rect">
            <a:avLst/>
          </a:prstGeom>
        </p:spPr>
      </p:pic>
      <p:pic>
        <p:nvPicPr>
          <p:cNvPr id="5" name="Content Placeholder 4" descr="A painting of religious figures&#10;&#10;Description automatically generated with medium confidence">
            <a:extLst>
              <a:ext uri="{FF2B5EF4-FFF2-40B4-BE49-F238E27FC236}">
                <a16:creationId xmlns:a16="http://schemas.microsoft.com/office/drawing/2014/main" id="{50476B8C-50DB-3777-CB3E-F96DB43415A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53338" y="3887788"/>
            <a:ext cx="2343150" cy="2332038"/>
          </a:xfrm>
        </p:spPr>
      </p:pic>
      <p:sp>
        <p:nvSpPr>
          <p:cNvPr id="2" name="Title 1">
            <a:extLst>
              <a:ext uri="{FF2B5EF4-FFF2-40B4-BE49-F238E27FC236}">
                <a16:creationId xmlns:a16="http://schemas.microsoft.com/office/drawing/2014/main" id="{1AAA6DCD-7217-A6C2-4123-2DD72401BDC6}"/>
              </a:ext>
            </a:extLst>
          </p:cNvPr>
          <p:cNvSpPr>
            <a:spLocks noGrp="1"/>
          </p:cNvSpPr>
          <p:nvPr>
            <p:ph type="title"/>
          </p:nvPr>
        </p:nvSpPr>
        <p:spPr>
          <a:xfrm>
            <a:off x="646744" y="640080"/>
            <a:ext cx="4173905" cy="5577818"/>
          </a:xfrm>
        </p:spPr>
        <p:txBody>
          <a:bodyPr vert="horz" lIns="91440" tIns="45720" rIns="91440" bIns="45720" rtlCol="0" anchor="ctr">
            <a:normAutofit/>
          </a:bodyPr>
          <a:lstStyle/>
          <a:p>
            <a:pPr algn="r"/>
            <a:r>
              <a:rPr lang="en-US" sz="5400" b="1" i="1" kern="1200">
                <a:solidFill>
                  <a:srgbClr val="FFFFFF"/>
                </a:solidFill>
                <a:latin typeface="+mj-lt"/>
                <a:ea typeface="+mj-ea"/>
                <a:cs typeface="+mj-cs"/>
              </a:rPr>
              <a:t>Catholic schools are communities of faith and learning.</a:t>
            </a:r>
            <a:br>
              <a:rPr lang="en-US" sz="5400" b="1" i="1" kern="1200">
                <a:solidFill>
                  <a:srgbClr val="FFFFFF"/>
                </a:solidFill>
                <a:latin typeface="+mj-lt"/>
                <a:ea typeface="+mj-ea"/>
                <a:cs typeface="+mj-cs"/>
              </a:rPr>
            </a:br>
            <a:endParaRPr lang="en-US" sz="5400" kern="1200">
              <a:solidFill>
                <a:srgbClr val="FFFFFF"/>
              </a:solidFill>
              <a:latin typeface="+mj-lt"/>
              <a:ea typeface="+mj-ea"/>
              <a:cs typeface="+mj-cs"/>
            </a:endParaRPr>
          </a:p>
        </p:txBody>
      </p:sp>
    </p:spTree>
    <p:extLst>
      <p:ext uri="{BB962C8B-B14F-4D97-AF65-F5344CB8AC3E}">
        <p14:creationId xmlns:p14="http://schemas.microsoft.com/office/powerpoint/2010/main" val="2647509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0113B7-CAED-FB8E-8118-5375B44F6200}"/>
              </a:ext>
            </a:extLst>
          </p:cNvPr>
          <p:cNvSpPr>
            <a:spLocks noGrp="1"/>
          </p:cNvSpPr>
          <p:nvPr>
            <p:ph type="title"/>
          </p:nvPr>
        </p:nvSpPr>
        <p:spPr>
          <a:xfrm>
            <a:off x="640080" y="325369"/>
            <a:ext cx="4368602" cy="1956841"/>
          </a:xfrm>
        </p:spPr>
        <p:txBody>
          <a:bodyPr anchor="b">
            <a:normAutofit/>
          </a:bodyPr>
          <a:lstStyle/>
          <a:p>
            <a:r>
              <a:rPr lang="en-US" sz="5400"/>
              <a:t>Pilgrims of Faith </a:t>
            </a:r>
            <a:endParaRPr lang="en-GB" sz="540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D46CEC-14A2-45F1-9A80-F196A7E25EC5}"/>
              </a:ext>
            </a:extLst>
          </p:cNvPr>
          <p:cNvSpPr>
            <a:spLocks noGrp="1"/>
          </p:cNvSpPr>
          <p:nvPr>
            <p:ph idx="1"/>
          </p:nvPr>
        </p:nvSpPr>
        <p:spPr>
          <a:xfrm>
            <a:off x="640080" y="3025299"/>
            <a:ext cx="4243589" cy="3320668"/>
          </a:xfrm>
        </p:spPr>
        <p:txBody>
          <a:bodyPr>
            <a:normAutofit/>
          </a:bodyPr>
          <a:lstStyle/>
          <a:p>
            <a:pPr marL="0" indent="0">
              <a:buNone/>
            </a:pPr>
            <a:r>
              <a:rPr lang="en-US" sz="2200" dirty="0"/>
              <a:t>What does it mean to be a pilgrim of faith?</a:t>
            </a:r>
          </a:p>
          <a:p>
            <a:pPr marL="0" indent="0">
              <a:buNone/>
            </a:pPr>
            <a:endParaRPr lang="en-US" sz="2200" dirty="0"/>
          </a:p>
          <a:p>
            <a:pPr marL="0" indent="0">
              <a:buNone/>
            </a:pPr>
            <a:r>
              <a:rPr lang="en-US" sz="2200" dirty="0"/>
              <a:t>There was the perfect example of that earlier in the year when 1.5 million young Catholics from around the world gathered in Lisbon, Portugal, for the World Youth Day in August. </a:t>
            </a:r>
          </a:p>
          <a:p>
            <a:pPr marL="0" indent="0">
              <a:buNone/>
            </a:pPr>
            <a:endParaRPr lang="en-GB" sz="2200" dirty="0"/>
          </a:p>
        </p:txBody>
      </p:sp>
      <p:pic>
        <p:nvPicPr>
          <p:cNvPr id="5" name="Picture 4" descr="A large crowd of people in a large city&#10;&#10;Description automatically generated">
            <a:extLst>
              <a:ext uri="{FF2B5EF4-FFF2-40B4-BE49-F238E27FC236}">
                <a16:creationId xmlns:a16="http://schemas.microsoft.com/office/drawing/2014/main" id="{153549E5-9587-58A5-FC76-1E5DB1632CBB}"/>
              </a:ext>
            </a:extLst>
          </p:cNvPr>
          <p:cNvPicPr>
            <a:picLocks noChangeAspect="1"/>
          </p:cNvPicPr>
          <p:nvPr/>
        </p:nvPicPr>
        <p:blipFill rotWithShape="1">
          <a:blip r:embed="rId3">
            <a:extLst>
              <a:ext uri="{28A0092B-C50C-407E-A947-70E740481C1C}">
                <a14:useLocalDpi xmlns:a14="http://schemas.microsoft.com/office/drawing/2010/main" val="0"/>
              </a:ext>
            </a:extLst>
          </a:blip>
          <a:srcRect l="10185" r="3339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684349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C2BA9-C119-85A6-F112-7EE02986AFEE}"/>
              </a:ext>
            </a:extLst>
          </p:cNvPr>
          <p:cNvSpPr>
            <a:spLocks noGrp="1"/>
          </p:cNvSpPr>
          <p:nvPr>
            <p:ph type="title"/>
          </p:nvPr>
        </p:nvSpPr>
        <p:spPr/>
        <p:txBody>
          <a:bodyPr/>
          <a:lstStyle/>
          <a:p>
            <a:pPr algn="ctr"/>
            <a:r>
              <a:rPr lang="en-US" b="1" dirty="0">
                <a:solidFill>
                  <a:srgbClr val="002060"/>
                </a:solidFill>
              </a:rPr>
              <a:t>World Youth Day August 2023</a:t>
            </a:r>
            <a:endParaRPr lang="en-GB" b="1" dirty="0">
              <a:solidFill>
                <a:srgbClr val="002060"/>
              </a:solidFill>
            </a:endParaRPr>
          </a:p>
        </p:txBody>
      </p:sp>
      <p:pic>
        <p:nvPicPr>
          <p:cNvPr id="4" name="Online Media 3" title="Vigil with Pope Francis -  World Youth Day 2023">
            <a:hlinkClick r:id="" action="ppaction://media"/>
            <a:extLst>
              <a:ext uri="{FF2B5EF4-FFF2-40B4-BE49-F238E27FC236}">
                <a16:creationId xmlns:a16="http://schemas.microsoft.com/office/drawing/2014/main" id="{9223C5B0-403A-FAD6-C660-52871D99B146}"/>
              </a:ext>
            </a:extLst>
          </p:cNvPr>
          <p:cNvPicPr>
            <a:picLocks noGrp="1" noRot="1" noChangeAspect="1"/>
          </p:cNvPicPr>
          <p:nvPr>
            <p:ph idx="1"/>
            <a:videoFile r:link="rId1"/>
          </p:nvPr>
        </p:nvPicPr>
        <p:blipFill>
          <a:blip r:embed="rId4"/>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18586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9D85F1B-3302-4DB9-81B1-038ADCE4D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dog walking on a path&#10;&#10;Description automatically generated">
            <a:extLst>
              <a:ext uri="{FF2B5EF4-FFF2-40B4-BE49-F238E27FC236}">
                <a16:creationId xmlns:a16="http://schemas.microsoft.com/office/drawing/2014/main" id="{9242DF34-2B34-5A32-3419-6A8CC45EB30A}"/>
              </a:ext>
            </a:extLst>
          </p:cNvPr>
          <p:cNvPicPr>
            <a:picLocks noChangeAspect="1"/>
          </p:cNvPicPr>
          <p:nvPr/>
        </p:nvPicPr>
        <p:blipFill rotWithShape="1">
          <a:blip r:embed="rId3">
            <a:extLst>
              <a:ext uri="{28A0092B-C50C-407E-A947-70E740481C1C}">
                <a14:useLocalDpi xmlns:a14="http://schemas.microsoft.com/office/drawing/2010/main" val="0"/>
              </a:ext>
            </a:extLst>
          </a:blip>
          <a:srcRect l="4028" r="-1" b="-1"/>
          <a:stretch/>
        </p:blipFill>
        <p:spPr>
          <a:xfrm>
            <a:off x="20" y="10"/>
            <a:ext cx="6095980" cy="3175906"/>
          </a:xfrm>
          <a:custGeom>
            <a:avLst/>
            <a:gdLst/>
            <a:ahLst/>
            <a:cxnLst/>
            <a:rect l="l" t="t" r="r" b="b"/>
            <a:pathLst>
              <a:path w="6096000" h="3175916">
                <a:moveTo>
                  <a:pt x="0" y="0"/>
                </a:moveTo>
                <a:lnTo>
                  <a:pt x="6096000" y="0"/>
                </a:lnTo>
                <a:lnTo>
                  <a:pt x="6096000" y="3175916"/>
                </a:lnTo>
                <a:lnTo>
                  <a:pt x="6074953" y="3168556"/>
                </a:lnTo>
                <a:cubicBezTo>
                  <a:pt x="6065180" y="3165138"/>
                  <a:pt x="6054705" y="3162334"/>
                  <a:pt x="6041425" y="3161984"/>
                </a:cubicBezTo>
                <a:lnTo>
                  <a:pt x="5978335" y="3173176"/>
                </a:lnTo>
                <a:cubicBezTo>
                  <a:pt x="5953369" y="3176890"/>
                  <a:pt x="5845857" y="3169112"/>
                  <a:pt x="5827638" y="3169738"/>
                </a:cubicBezTo>
                <a:cubicBezTo>
                  <a:pt x="5821882" y="3178743"/>
                  <a:pt x="5799256" y="3174685"/>
                  <a:pt x="5761310" y="3170760"/>
                </a:cubicBezTo>
                <a:cubicBezTo>
                  <a:pt x="5731057" y="3170684"/>
                  <a:pt x="5713719" y="3171961"/>
                  <a:pt x="5696588" y="3173023"/>
                </a:cubicBezTo>
                <a:lnTo>
                  <a:pt x="5682596" y="3173661"/>
                </a:lnTo>
                <a:lnTo>
                  <a:pt x="5575844" y="3148218"/>
                </a:lnTo>
                <a:cubicBezTo>
                  <a:pt x="5455823" y="3136706"/>
                  <a:pt x="5377668" y="3144388"/>
                  <a:pt x="5287401" y="3135195"/>
                </a:cubicBezTo>
                <a:cubicBezTo>
                  <a:pt x="5197135" y="3126002"/>
                  <a:pt x="5202548" y="3115782"/>
                  <a:pt x="5034243" y="3093057"/>
                </a:cubicBezTo>
                <a:cubicBezTo>
                  <a:pt x="4879585" y="3031690"/>
                  <a:pt x="4724928" y="3048859"/>
                  <a:pt x="4570270" y="3026761"/>
                </a:cubicBezTo>
                <a:cubicBezTo>
                  <a:pt x="4488718" y="3050631"/>
                  <a:pt x="4344263" y="2990436"/>
                  <a:pt x="4232462" y="2981221"/>
                </a:cubicBezTo>
                <a:cubicBezTo>
                  <a:pt x="4120662" y="2972005"/>
                  <a:pt x="3986179" y="2970108"/>
                  <a:pt x="3899469" y="2971466"/>
                </a:cubicBezTo>
                <a:cubicBezTo>
                  <a:pt x="3892272" y="2982518"/>
                  <a:pt x="3768985" y="2995342"/>
                  <a:pt x="3710933" y="2958642"/>
                </a:cubicBezTo>
                <a:cubicBezTo>
                  <a:pt x="3583105" y="2956402"/>
                  <a:pt x="3623640" y="2964712"/>
                  <a:pt x="3495164" y="2941478"/>
                </a:cubicBezTo>
                <a:cubicBezTo>
                  <a:pt x="3419432" y="2942273"/>
                  <a:pt x="3339383" y="2952386"/>
                  <a:pt x="3282944" y="2951628"/>
                </a:cubicBezTo>
                <a:cubicBezTo>
                  <a:pt x="3281769" y="2953455"/>
                  <a:pt x="3129759" y="2929645"/>
                  <a:pt x="3085959" y="2922940"/>
                </a:cubicBezTo>
                <a:cubicBezTo>
                  <a:pt x="3042159" y="2916235"/>
                  <a:pt x="3054740" y="2920103"/>
                  <a:pt x="3020146" y="2911397"/>
                </a:cubicBezTo>
                <a:cubicBezTo>
                  <a:pt x="2871334" y="2883584"/>
                  <a:pt x="2762563" y="2883465"/>
                  <a:pt x="2653542" y="2876899"/>
                </a:cubicBezTo>
                <a:cubicBezTo>
                  <a:pt x="2533423" y="2872448"/>
                  <a:pt x="2683271" y="2915174"/>
                  <a:pt x="2510424" y="2888407"/>
                </a:cubicBezTo>
                <a:cubicBezTo>
                  <a:pt x="2506340" y="2898923"/>
                  <a:pt x="2449170" y="2888049"/>
                  <a:pt x="2412523" y="2882673"/>
                </a:cubicBezTo>
                <a:cubicBezTo>
                  <a:pt x="2355021" y="2881306"/>
                  <a:pt x="2382991" y="2891314"/>
                  <a:pt x="2308292" y="2874695"/>
                </a:cubicBezTo>
                <a:lnTo>
                  <a:pt x="2233764" y="2908195"/>
                </a:lnTo>
                <a:cubicBezTo>
                  <a:pt x="2234416" y="2903929"/>
                  <a:pt x="2112578" y="2949704"/>
                  <a:pt x="2089169" y="2948983"/>
                </a:cubicBezTo>
                <a:lnTo>
                  <a:pt x="1901626" y="2945454"/>
                </a:lnTo>
                <a:cubicBezTo>
                  <a:pt x="1851336" y="2959106"/>
                  <a:pt x="1870664" y="2971169"/>
                  <a:pt x="1825089" y="2978820"/>
                </a:cubicBezTo>
                <a:cubicBezTo>
                  <a:pt x="1779514" y="2986471"/>
                  <a:pt x="1746268" y="2976574"/>
                  <a:pt x="1628175" y="2991359"/>
                </a:cubicBezTo>
                <a:cubicBezTo>
                  <a:pt x="1580792" y="3002760"/>
                  <a:pt x="1459893" y="2977867"/>
                  <a:pt x="1367439" y="2991184"/>
                </a:cubicBezTo>
                <a:cubicBezTo>
                  <a:pt x="1369407" y="3003218"/>
                  <a:pt x="1303810" y="3002393"/>
                  <a:pt x="1260431" y="2993313"/>
                </a:cubicBezTo>
                <a:lnTo>
                  <a:pt x="1131986" y="3017812"/>
                </a:lnTo>
                <a:cubicBezTo>
                  <a:pt x="1134074" y="3034431"/>
                  <a:pt x="1115111" y="3023292"/>
                  <a:pt x="1062297" y="3034267"/>
                </a:cubicBezTo>
                <a:cubicBezTo>
                  <a:pt x="1046148" y="3044857"/>
                  <a:pt x="1019464" y="3043729"/>
                  <a:pt x="979009" y="3052795"/>
                </a:cubicBezTo>
                <a:cubicBezTo>
                  <a:pt x="963885" y="3062784"/>
                  <a:pt x="844270" y="3032960"/>
                  <a:pt x="809514" y="3039765"/>
                </a:cubicBezTo>
                <a:cubicBezTo>
                  <a:pt x="773761" y="3042869"/>
                  <a:pt x="775984" y="3025792"/>
                  <a:pt x="686053" y="3027101"/>
                </a:cubicBezTo>
                <a:cubicBezTo>
                  <a:pt x="600190" y="3024844"/>
                  <a:pt x="595882" y="3019147"/>
                  <a:pt x="504370" y="3015625"/>
                </a:cubicBezTo>
                <a:cubicBezTo>
                  <a:pt x="442615" y="3013617"/>
                  <a:pt x="455531" y="3005845"/>
                  <a:pt x="421644" y="3004997"/>
                </a:cubicBezTo>
                <a:cubicBezTo>
                  <a:pt x="377193" y="3017912"/>
                  <a:pt x="307611" y="2981496"/>
                  <a:pt x="274973" y="2996304"/>
                </a:cubicBezTo>
                <a:lnTo>
                  <a:pt x="116340" y="2982098"/>
                </a:lnTo>
                <a:lnTo>
                  <a:pt x="35300" y="2993836"/>
                </a:lnTo>
                <a:cubicBezTo>
                  <a:pt x="29001" y="2994370"/>
                  <a:pt x="18688" y="2993580"/>
                  <a:pt x="6479" y="2992085"/>
                </a:cubicBezTo>
                <a:lnTo>
                  <a:pt x="0" y="2991123"/>
                </a:lnTo>
                <a:close/>
              </a:path>
            </a:pathLst>
          </a:custGeom>
        </p:spPr>
      </p:pic>
      <p:pic>
        <p:nvPicPr>
          <p:cNvPr id="6" name="Picture 5" descr="A close up of a stone&#10;&#10;Description automatically generated">
            <a:extLst>
              <a:ext uri="{FF2B5EF4-FFF2-40B4-BE49-F238E27FC236}">
                <a16:creationId xmlns:a16="http://schemas.microsoft.com/office/drawing/2014/main" id="{E861C0DC-8FAF-BBF9-11E9-7D51D4D9874B}"/>
              </a:ext>
            </a:extLst>
          </p:cNvPr>
          <p:cNvPicPr>
            <a:picLocks noChangeAspect="1"/>
          </p:cNvPicPr>
          <p:nvPr/>
        </p:nvPicPr>
        <p:blipFill rotWithShape="1">
          <a:blip r:embed="rId4">
            <a:extLst>
              <a:ext uri="{28A0092B-C50C-407E-A947-70E740481C1C}">
                <a14:useLocalDpi xmlns:a14="http://schemas.microsoft.com/office/drawing/2010/main" val="0"/>
              </a:ext>
            </a:extLst>
          </a:blip>
          <a:srcRect r="4218" b="-1"/>
          <a:stretch/>
        </p:blipFill>
        <p:spPr>
          <a:xfrm>
            <a:off x="6096000" y="10"/>
            <a:ext cx="6096000" cy="3182262"/>
          </a:xfrm>
          <a:custGeom>
            <a:avLst/>
            <a:gdLst/>
            <a:ahLst/>
            <a:cxnLst/>
            <a:rect l="l" t="t" r="r" b="b"/>
            <a:pathLst>
              <a:path w="6096000" h="3182272">
                <a:moveTo>
                  <a:pt x="0" y="0"/>
                </a:moveTo>
                <a:lnTo>
                  <a:pt x="6096000" y="0"/>
                </a:lnTo>
                <a:lnTo>
                  <a:pt x="6096000" y="2977881"/>
                </a:lnTo>
                <a:lnTo>
                  <a:pt x="6089100" y="2979305"/>
                </a:lnTo>
                <a:cubicBezTo>
                  <a:pt x="6033641" y="2989882"/>
                  <a:pt x="5988719" y="2996128"/>
                  <a:pt x="5963104" y="2993636"/>
                </a:cubicBezTo>
                <a:cubicBezTo>
                  <a:pt x="5792949" y="3029182"/>
                  <a:pt x="5730547" y="3002240"/>
                  <a:pt x="5622676" y="2993454"/>
                </a:cubicBezTo>
                <a:cubicBezTo>
                  <a:pt x="5358705" y="2975083"/>
                  <a:pt x="5242862" y="2994654"/>
                  <a:pt x="5115732" y="2989671"/>
                </a:cubicBezTo>
                <a:cubicBezTo>
                  <a:pt x="4988602" y="2984687"/>
                  <a:pt x="5029567" y="2975639"/>
                  <a:pt x="4859897" y="2963549"/>
                </a:cubicBezTo>
                <a:lnTo>
                  <a:pt x="4391870" y="2926580"/>
                </a:lnTo>
                <a:cubicBezTo>
                  <a:pt x="4327296" y="2956949"/>
                  <a:pt x="4071930" y="2902434"/>
                  <a:pt x="4051327" y="2902384"/>
                </a:cubicBezTo>
                <a:cubicBezTo>
                  <a:pt x="3968352" y="2908170"/>
                  <a:pt x="3882315" y="2886803"/>
                  <a:pt x="3767876" y="2899218"/>
                </a:cubicBezTo>
                <a:cubicBezTo>
                  <a:pt x="3761563" y="2910695"/>
                  <a:pt x="3759706" y="2886579"/>
                  <a:pt x="3607318" y="2887826"/>
                </a:cubicBezTo>
                <a:cubicBezTo>
                  <a:pt x="3517854" y="2911862"/>
                  <a:pt x="3239059" y="2908898"/>
                  <a:pt x="3200813" y="2916134"/>
                </a:cubicBezTo>
                <a:cubicBezTo>
                  <a:pt x="3125330" y="2921689"/>
                  <a:pt x="3104585" y="2900825"/>
                  <a:pt x="3048226" y="2903616"/>
                </a:cubicBezTo>
                <a:cubicBezTo>
                  <a:pt x="3047198" y="2905512"/>
                  <a:pt x="2972947" y="2922104"/>
                  <a:pt x="2930185" y="2925795"/>
                </a:cubicBezTo>
                <a:cubicBezTo>
                  <a:pt x="2887423" y="2929486"/>
                  <a:pt x="2826842" y="2932273"/>
                  <a:pt x="2791651" y="2925762"/>
                </a:cubicBezTo>
                <a:cubicBezTo>
                  <a:pt x="2641026" y="2907373"/>
                  <a:pt x="2577392" y="2897262"/>
                  <a:pt x="2468125" y="2897565"/>
                </a:cubicBezTo>
                <a:cubicBezTo>
                  <a:pt x="2347953" y="2900676"/>
                  <a:pt x="2483169" y="2941985"/>
                  <a:pt x="2308652" y="2926146"/>
                </a:cubicBezTo>
                <a:cubicBezTo>
                  <a:pt x="2305401" y="2936895"/>
                  <a:pt x="2265130" y="2921533"/>
                  <a:pt x="2228153" y="2918475"/>
                </a:cubicBezTo>
                <a:cubicBezTo>
                  <a:pt x="2170686" y="2920724"/>
                  <a:pt x="2206286" y="2945386"/>
                  <a:pt x="2130469" y="2933502"/>
                </a:cubicBezTo>
                <a:lnTo>
                  <a:pt x="2051835" y="2955169"/>
                </a:lnTo>
                <a:cubicBezTo>
                  <a:pt x="2052153" y="2950872"/>
                  <a:pt x="1934201" y="3004193"/>
                  <a:pt x="1910793" y="3004946"/>
                </a:cubicBezTo>
                <a:lnTo>
                  <a:pt x="1758332" y="3027886"/>
                </a:lnTo>
                <a:cubicBezTo>
                  <a:pt x="1709235" y="3044665"/>
                  <a:pt x="1700383" y="3043257"/>
                  <a:pt x="1649704" y="3051307"/>
                </a:cubicBezTo>
                <a:cubicBezTo>
                  <a:pt x="1599024" y="3059359"/>
                  <a:pt x="1520412" y="3098900"/>
                  <a:pt x="1454257" y="3076192"/>
                </a:cubicBezTo>
                <a:cubicBezTo>
                  <a:pt x="1407884" y="3090545"/>
                  <a:pt x="1414359" y="3062092"/>
                  <a:pt x="1323176" y="3081187"/>
                </a:cubicBezTo>
                <a:cubicBezTo>
                  <a:pt x="1269270" y="3084300"/>
                  <a:pt x="1246499" y="3082073"/>
                  <a:pt x="1231798" y="3083652"/>
                </a:cubicBezTo>
                <a:lnTo>
                  <a:pt x="1128386" y="3096270"/>
                </a:lnTo>
                <a:lnTo>
                  <a:pt x="1087572" y="3101257"/>
                </a:lnTo>
                <a:lnTo>
                  <a:pt x="1075937" y="3104255"/>
                </a:lnTo>
                <a:lnTo>
                  <a:pt x="992872" y="3105385"/>
                </a:lnTo>
                <a:cubicBezTo>
                  <a:pt x="955021" y="3105296"/>
                  <a:pt x="904630" y="3125038"/>
                  <a:pt x="891882" y="3122691"/>
                </a:cubicBezTo>
                <a:cubicBezTo>
                  <a:pt x="784087" y="3112356"/>
                  <a:pt x="829281" y="3133000"/>
                  <a:pt x="715888" y="3127380"/>
                </a:cubicBezTo>
                <a:cubicBezTo>
                  <a:pt x="637116" y="3116268"/>
                  <a:pt x="537472" y="3131012"/>
                  <a:pt x="399964" y="3152096"/>
                </a:cubicBezTo>
                <a:lnTo>
                  <a:pt x="310170" y="3146040"/>
                </a:lnTo>
                <a:lnTo>
                  <a:pt x="251771" y="3165636"/>
                </a:lnTo>
                <a:cubicBezTo>
                  <a:pt x="208442" y="3181313"/>
                  <a:pt x="136178" y="3149360"/>
                  <a:pt x="104780" y="3166182"/>
                </a:cubicBezTo>
                <a:cubicBezTo>
                  <a:pt x="55782" y="3185117"/>
                  <a:pt x="29223" y="3184417"/>
                  <a:pt x="8274" y="3178809"/>
                </a:cubicBezTo>
                <a:lnTo>
                  <a:pt x="0" y="3175916"/>
                </a:lnTo>
                <a:close/>
              </a:path>
            </a:pathLst>
          </a:custGeom>
        </p:spPr>
      </p:pic>
      <p:sp>
        <p:nvSpPr>
          <p:cNvPr id="4" name="TextBox 3">
            <a:extLst>
              <a:ext uri="{FF2B5EF4-FFF2-40B4-BE49-F238E27FC236}">
                <a16:creationId xmlns:a16="http://schemas.microsoft.com/office/drawing/2014/main" id="{79691B02-EE02-CF0E-DE9B-F56B4A81E6AD}"/>
              </a:ext>
            </a:extLst>
          </p:cNvPr>
          <p:cNvSpPr txBox="1"/>
          <p:nvPr/>
        </p:nvSpPr>
        <p:spPr>
          <a:xfrm>
            <a:off x="863030" y="3493827"/>
            <a:ext cx="10696626" cy="2856166"/>
          </a:xfrm>
          <a:prstGeom prst="rect">
            <a:avLst/>
          </a:prstGeom>
        </p:spPr>
        <p:txBody>
          <a:bodyPr vert="horz" lIns="91440" tIns="45720" rIns="91440" bIns="45720" rtlCol="0" anchor="ctr">
            <a:normAutofit/>
          </a:bodyPr>
          <a:lstStyle/>
          <a:p>
            <a:pPr algn="ctr">
              <a:lnSpc>
                <a:spcPct val="90000"/>
              </a:lnSpc>
              <a:spcAft>
                <a:spcPts val="600"/>
              </a:spcAft>
            </a:pPr>
            <a:r>
              <a:rPr lang="en-US" sz="4400" dirty="0">
                <a:solidFill>
                  <a:schemeClr val="tx1">
                    <a:lumMod val="85000"/>
                    <a:lumOff val="15000"/>
                  </a:schemeClr>
                </a:solidFill>
              </a:rPr>
              <a:t>What does it mean to be a pilgrim of faith?</a:t>
            </a:r>
          </a:p>
        </p:txBody>
      </p:sp>
    </p:spTree>
    <p:extLst>
      <p:ext uri="{BB962C8B-B14F-4D97-AF65-F5344CB8AC3E}">
        <p14:creationId xmlns:p14="http://schemas.microsoft.com/office/powerpoint/2010/main" val="2615695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4E85DCA-F735-75C8-5352-1128120900F7}"/>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Reflect on what the following slides say about faith.  </a:t>
            </a:r>
          </a:p>
        </p:txBody>
      </p:sp>
      <p:sp>
        <p:nvSpPr>
          <p:cNvPr id="3" name="Content Placeholder 2">
            <a:extLst>
              <a:ext uri="{FF2B5EF4-FFF2-40B4-BE49-F238E27FC236}">
                <a16:creationId xmlns:a16="http://schemas.microsoft.com/office/drawing/2014/main" id="{EA9E7B0F-A0B4-391E-B9E5-6D55798E45C9}"/>
              </a:ext>
            </a:extLst>
          </p:cNvPr>
          <p:cNvSpPr>
            <a:spLocks noGrp="1"/>
          </p:cNvSpPr>
          <p:nvPr>
            <p:ph idx="1"/>
          </p:nvPr>
        </p:nvSpPr>
        <p:spPr>
          <a:xfrm>
            <a:off x="1882588" y="1311818"/>
            <a:ext cx="8426823" cy="397567"/>
          </a:xfrm>
        </p:spPr>
        <p:txBody>
          <a:bodyPr vert="horz" lIns="91440" tIns="45720" rIns="91440" bIns="45720" rtlCol="0">
            <a:noAutofit/>
          </a:bodyPr>
          <a:lstStyle/>
          <a:p>
            <a:pPr marL="0" indent="0" algn="ctr">
              <a:buNone/>
            </a:pPr>
            <a:r>
              <a:rPr lang="en-US" sz="3600" b="1" kern="1200" dirty="0">
                <a:solidFill>
                  <a:schemeClr val="tx1"/>
                </a:solidFill>
                <a:latin typeface="+mn-lt"/>
                <a:ea typeface="+mn-ea"/>
                <a:cs typeface="+mn-cs"/>
              </a:rPr>
              <a:t>What does each statement mean to you?</a:t>
            </a:r>
          </a:p>
        </p:txBody>
      </p:sp>
      <p:pic>
        <p:nvPicPr>
          <p:cNvPr id="5" name="Picture 4" descr="A blue sky with clouds and a mountain range&#10;&#10;Description automatically generated">
            <a:extLst>
              <a:ext uri="{FF2B5EF4-FFF2-40B4-BE49-F238E27FC236}">
                <a16:creationId xmlns:a16="http://schemas.microsoft.com/office/drawing/2014/main" id="{F115E30F-D4AF-DDD8-B172-E71EB9BEE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2614069"/>
            <a:ext cx="10744200" cy="3428425"/>
          </a:xfrm>
          <a:prstGeom prst="rect">
            <a:avLst/>
          </a:prstGeom>
        </p:spPr>
      </p:pic>
    </p:spTree>
    <p:extLst>
      <p:ext uri="{BB962C8B-B14F-4D97-AF65-F5344CB8AC3E}">
        <p14:creationId xmlns:p14="http://schemas.microsoft.com/office/powerpoint/2010/main" val="184845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14711</TotalTime>
  <Words>925</Words>
  <Application>Microsoft Office PowerPoint</Application>
  <PresentationFormat>Widescreen</PresentationFormat>
  <Paragraphs>71</Paragraphs>
  <Slides>17</Slides>
  <Notes>10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Abadi</vt:lpstr>
      <vt:lpstr>Arial</vt:lpstr>
      <vt:lpstr>ArialNova-Italic</vt:lpstr>
      <vt:lpstr>Calibri</vt:lpstr>
      <vt:lpstr>Calibri Light</vt:lpstr>
      <vt:lpstr>Comic Sans MS</vt:lpstr>
      <vt:lpstr>Office Theme</vt:lpstr>
      <vt:lpstr>Catholic Education Week Secondary Assembly 2023</vt:lpstr>
      <vt:lpstr>Opening Prayer</vt:lpstr>
      <vt:lpstr>What is faith?</vt:lpstr>
      <vt:lpstr>To have religious faith is to be:</vt:lpstr>
      <vt:lpstr>Catholic schools are communities of faith and learning. </vt:lpstr>
      <vt:lpstr>Pilgrims of Faith </vt:lpstr>
      <vt:lpstr>World Youth Day August 2023</vt:lpstr>
      <vt:lpstr>PowerPoint Presentation</vt:lpstr>
      <vt:lpstr>Reflect on what the following slides say about faith.  </vt:lpstr>
      <vt:lpstr>PowerPoint Presentation</vt:lpstr>
      <vt:lpstr>PowerPoint Presentation</vt:lpstr>
      <vt:lpstr>PowerPoint Presentation</vt:lpstr>
      <vt:lpstr>PowerPoint Presentation</vt:lpstr>
      <vt:lpstr>PowerPoint Presentation</vt:lpstr>
      <vt:lpstr>James 2:17 – Faith and Action</vt:lpstr>
      <vt:lpstr>How can we nurture our faith?</vt:lpstr>
      <vt:lpstr>Catholic Education Week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 Secondary Assembly</dc:title>
  <dc:creator>Margaret Barton</dc:creator>
  <cp:lastModifiedBy>Margaret Barton</cp:lastModifiedBy>
  <cp:revision>7</cp:revision>
  <dcterms:created xsi:type="dcterms:W3CDTF">2023-07-24T13:30:21Z</dcterms:created>
  <dcterms:modified xsi:type="dcterms:W3CDTF">2023-08-22T08:47:54Z</dcterms:modified>
</cp:coreProperties>
</file>