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9518" autoAdjust="0"/>
  </p:normalViewPr>
  <p:slideViewPr>
    <p:cSldViewPr snapToGrid="0">
      <p:cViewPr varScale="1">
        <p:scale>
          <a:sx n="60" d="100"/>
          <a:sy n="60" d="100"/>
        </p:scale>
        <p:origin x="576"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ED8E3-9E18-429F-8280-EB4095E0A7AD}" type="datetimeFigureOut">
              <a:rPr lang="en-US" smtClean="0"/>
              <a:t>8/7/2017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15D66-ABD7-42F4-AFE4-8FC41835391F}" type="slidenum">
              <a:rPr lang="en-US" smtClean="0"/>
              <a:t>‹#›</a:t>
            </a:fld>
            <a:endParaRPr lang="en-US"/>
          </a:p>
        </p:txBody>
      </p:sp>
    </p:spTree>
    <p:extLst>
      <p:ext uri="{BB962C8B-B14F-4D97-AF65-F5344CB8AC3E}">
        <p14:creationId xmlns:p14="http://schemas.microsoft.com/office/powerpoint/2010/main" val="75007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intended to allow teachers to see how this suite of documents can work individually in different areas,</a:t>
            </a:r>
            <a:r>
              <a:rPr lang="en-GB" baseline="0" dirty="0" smtClean="0"/>
              <a:t> looking at different aspects of how our schools function as communities of faith and learning, but also work together to ensure a continuity of approach.</a:t>
            </a:r>
          </a:p>
          <a:p>
            <a:endParaRPr lang="en-GB" baseline="0" dirty="0" smtClean="0"/>
          </a:p>
          <a:p>
            <a:r>
              <a:rPr lang="en-GB" baseline="0" dirty="0" smtClean="0"/>
              <a:t>Each box shows the main content headings of the associated document.</a:t>
            </a:r>
          </a:p>
          <a:p>
            <a:endParaRPr lang="en-GB" baseline="0" dirty="0" smtClean="0"/>
          </a:p>
          <a:p>
            <a:r>
              <a:rPr lang="en-GB" baseline="0" dirty="0" smtClean="0"/>
              <a:t>THIS IS OUR FAITH – the nature of the Catholic School and academic support for teachers in the school to support the building of a distinctive Catholic ethos and delivery of a quality core RE programme</a:t>
            </a:r>
          </a:p>
          <a:p>
            <a:endParaRPr lang="en-GB" baseline="0" dirty="0" smtClean="0"/>
          </a:p>
          <a:p>
            <a:r>
              <a:rPr lang="en-GB" baseline="0" dirty="0" smtClean="0"/>
              <a:t>DEVELOPING IN FAITH – evaluation and planning</a:t>
            </a:r>
          </a:p>
          <a:p>
            <a:endParaRPr lang="en-GB" baseline="0" dirty="0" smtClean="0"/>
          </a:p>
          <a:p>
            <a:r>
              <a:rPr lang="en-GB" baseline="0" dirty="0" smtClean="0"/>
              <a:t>COMPANIONS ON THE JOURNEY – CLPL: help with selecting Catholic School  CLPL which will work in tandem with GTCS Professional Standards as well as addressing CLPL needs specific to teachers in Catholic schools.</a:t>
            </a:r>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2</a:t>
            </a:fld>
            <a:endParaRPr lang="en-US"/>
          </a:p>
        </p:txBody>
      </p:sp>
    </p:spTree>
    <p:extLst>
      <p:ext uri="{BB962C8B-B14F-4D97-AF65-F5344CB8AC3E}">
        <p14:creationId xmlns:p14="http://schemas.microsoft.com/office/powerpoint/2010/main" val="180524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Quote from document emphasising distinctive nature of the Catholic school as a community of faith and learning: addressing pupil needs by addressing teacher needs for personal and professional learning and development.</a:t>
            </a:r>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3</a:t>
            </a:fld>
            <a:endParaRPr lang="en-US"/>
          </a:p>
        </p:txBody>
      </p:sp>
    </p:spTree>
    <p:extLst>
      <p:ext uri="{BB962C8B-B14F-4D97-AF65-F5344CB8AC3E}">
        <p14:creationId xmlns:p14="http://schemas.microsoft.com/office/powerpoint/2010/main" val="108638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organisers used for teachers in Catholic schools to identify their CLPL needs at any given stage of their career are contained in this table.</a:t>
            </a:r>
          </a:p>
          <a:p>
            <a:r>
              <a:rPr lang="en-GB" dirty="0" smtClean="0"/>
              <a:t>Taking</a:t>
            </a:r>
            <a:r>
              <a:rPr lang="en-GB" baseline="0" dirty="0" smtClean="0"/>
              <a:t> into consideration their PRD discussions and the school/departmental improvement planning, teachers can use this as a tool to help them identify their CLPL needs, and to discuss this with colleagues and managers</a:t>
            </a:r>
            <a:r>
              <a:rPr lang="en-GB" dirty="0" smtClean="0"/>
              <a:t> </a:t>
            </a:r>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4</a:t>
            </a:fld>
            <a:endParaRPr lang="en-US"/>
          </a:p>
        </p:txBody>
      </p:sp>
    </p:spTree>
    <p:extLst>
      <p:ext uri="{BB962C8B-B14F-4D97-AF65-F5344CB8AC3E}">
        <p14:creationId xmlns:p14="http://schemas.microsoft.com/office/powerpoint/2010/main" val="161629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and for next slide, which is just the second part of the table, it is perhaps worth reminding staff that these would be examples of the kind of experiences/activities/courses which would help teachers in Catholic schools to fulfil their CLPL needs,</a:t>
            </a:r>
            <a:r>
              <a:rPr lang="en-GB" baseline="0" dirty="0" smtClean="0"/>
              <a:t> and that not all CLPL is “going on a course”. For example, for Personal Spiritual Development , active participation in liturgy could be a valid method of professional learning. In other areas, engaging in online learning or professional reading and/or dialogue may be a more effective way of learning.</a:t>
            </a:r>
          </a:p>
          <a:p>
            <a:r>
              <a:rPr lang="en-GB" baseline="0" dirty="0" smtClean="0"/>
              <a:t>It is important however that all teachers keep a record of the CLPL activities they undertake, and are able to discuss the impact of these at their PRD discussions.</a:t>
            </a:r>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5</a:t>
            </a:fld>
            <a:endParaRPr lang="en-US"/>
          </a:p>
        </p:txBody>
      </p:sp>
    </p:spTree>
    <p:extLst>
      <p:ext uri="{BB962C8B-B14F-4D97-AF65-F5344CB8AC3E}">
        <p14:creationId xmlns:p14="http://schemas.microsoft.com/office/powerpoint/2010/main" val="72142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this and for previous slide, which is just the first part of the table, it is perhaps worth reminding staff that these would be examples of the kind of experiences/activities/courses which would help teachers in Catholic schools to fulfil their CLPL needs,</a:t>
            </a:r>
            <a:r>
              <a:rPr lang="en-GB" baseline="0" dirty="0" smtClean="0"/>
              <a:t> and that not all CLPL is “going on a course”. For example, for Personal Spiritual Development , active participation in liturgy could be a valid method of professional learning. In other areas, engaging in online learning or professional reading and/or dialogue may be a more effective way of learning.</a:t>
            </a:r>
          </a:p>
          <a:p>
            <a:r>
              <a:rPr lang="en-GB" baseline="0" dirty="0" smtClean="0"/>
              <a:t>It is important however that all teachers keep a record of the CLPL activities they undertake, and are able to discuss the impact of these at their PRD discussions.</a:t>
            </a:r>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905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SCES website allows teachers to access a comprehensive list of Catholic CLPL opportunities on offer across the country provided by SCES itself, Diocesan groups and advisers and universities.</a:t>
            </a:r>
          </a:p>
          <a:p>
            <a:endParaRPr lang="en-GB" dirty="0" smtClean="0"/>
          </a:p>
          <a:p>
            <a:r>
              <a:rPr lang="en-GB" dirty="0" smtClean="0"/>
              <a:t>From</a:t>
            </a:r>
            <a:r>
              <a:rPr lang="en-GB" baseline="0" dirty="0" smtClean="0"/>
              <a:t> the home page, teachers can select </a:t>
            </a:r>
            <a:r>
              <a:rPr lang="en-GB" baseline="0" dirty="0" smtClean="0"/>
              <a:t>either “Professional Learning” (click to highlight) or “TEACHING” (click to highlight} to take them to the CLPL Events Calendar</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7</a:t>
            </a:fld>
            <a:endParaRPr lang="en-US"/>
          </a:p>
        </p:txBody>
      </p:sp>
    </p:spTree>
    <p:extLst>
      <p:ext uri="{BB962C8B-B14F-4D97-AF65-F5344CB8AC3E}">
        <p14:creationId xmlns:p14="http://schemas.microsoft.com/office/powerpoint/2010/main" val="12974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CLPL Events Calendar will allow teachers to use</a:t>
            </a:r>
            <a:r>
              <a:rPr lang="en-GB" baseline="0" dirty="0" smtClean="0"/>
              <a:t> the Sort Option  (click to highlight) to select CLPL opportunities based on:</a:t>
            </a:r>
          </a:p>
          <a:p>
            <a:r>
              <a:rPr lang="en-GB" baseline="0" dirty="0" smtClean="0"/>
              <a:t>Date;</a:t>
            </a:r>
          </a:p>
          <a:p>
            <a:r>
              <a:rPr lang="en-GB" baseline="0" dirty="0" smtClean="0"/>
              <a:t>Location;</a:t>
            </a:r>
          </a:p>
          <a:p>
            <a:r>
              <a:rPr lang="en-GB" baseline="0" dirty="0" smtClean="0"/>
              <a:t>Provider</a:t>
            </a:r>
          </a:p>
          <a:p>
            <a:r>
              <a:rPr lang="en-GB" baseline="0" dirty="0" smtClean="0"/>
              <a:t>CLPL Areas (as shown in slides 4,5,6)</a:t>
            </a:r>
          </a:p>
          <a:p>
            <a:r>
              <a:rPr lang="en-GB" baseline="0" dirty="0" smtClean="0"/>
              <a:t>GTCS Professional Standards</a:t>
            </a:r>
          </a:p>
          <a:p>
            <a:r>
              <a:rPr lang="en-GB" baseline="0" dirty="0" smtClean="0"/>
              <a:t>Interest Groups (e.g. primary/secondary teachers; aspiring </a:t>
            </a:r>
            <a:r>
              <a:rPr lang="en-GB" baseline="0" dirty="0" err="1" smtClean="0"/>
              <a:t>headteachers</a:t>
            </a:r>
            <a:r>
              <a:rPr lang="en-GB" baseline="0" dirty="0" smtClean="0"/>
              <a:t>; Caritas co-ordinators; NQTs, </a:t>
            </a:r>
            <a:r>
              <a:rPr lang="en-GB" baseline="0" dirty="0" err="1" smtClean="0"/>
              <a:t>etc</a:t>
            </a:r>
            <a:r>
              <a:rPr lang="en-GB" baseline="0" dirty="0" smtClean="0"/>
              <a:t> . . .)</a:t>
            </a:r>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8</a:t>
            </a:fld>
            <a:endParaRPr lang="en-US"/>
          </a:p>
        </p:txBody>
      </p:sp>
    </p:spTree>
    <p:extLst>
      <p:ext uri="{BB962C8B-B14F-4D97-AF65-F5344CB8AC3E}">
        <p14:creationId xmlns:p14="http://schemas.microsoft.com/office/powerpoint/2010/main" val="253772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Selecting an event will bring up a page like this, allowing teachers to see all the necessary information about the event; to</a:t>
            </a:r>
            <a:r>
              <a:rPr lang="en-GB" baseline="0" dirty="0" smtClean="0"/>
              <a:t> book the event if they wish to after discussion with their CLPL Co-ordinator, and to keep a record of the event on their own Google calendar to help maintain an accurate CLPL record.</a:t>
            </a:r>
            <a:endParaRPr lang="en-US" dirty="0"/>
          </a:p>
        </p:txBody>
      </p:sp>
      <p:sp>
        <p:nvSpPr>
          <p:cNvPr id="4" name="Slide Number Placeholder 3"/>
          <p:cNvSpPr>
            <a:spLocks noGrp="1"/>
          </p:cNvSpPr>
          <p:nvPr>
            <p:ph type="sldNum" sz="quarter" idx="10"/>
          </p:nvPr>
        </p:nvSpPr>
        <p:spPr/>
        <p:txBody>
          <a:bodyPr/>
          <a:lstStyle/>
          <a:p>
            <a:fld id="{BD615D66-ABD7-42F4-AFE4-8FC41835391F}" type="slidenum">
              <a:rPr lang="en-US" smtClean="0"/>
              <a:t>9</a:t>
            </a:fld>
            <a:endParaRPr lang="en-US"/>
          </a:p>
        </p:txBody>
      </p:sp>
    </p:spTree>
    <p:extLst>
      <p:ext uri="{BB962C8B-B14F-4D97-AF65-F5344CB8AC3E}">
        <p14:creationId xmlns:p14="http://schemas.microsoft.com/office/powerpoint/2010/main" val="229505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7859" y="3260188"/>
            <a:ext cx="8915399" cy="2262781"/>
          </a:xfrm>
        </p:spPr>
        <p:txBody>
          <a:bodyPr/>
          <a:lstStyle/>
          <a:p>
            <a:r>
              <a:rPr lang="en-GB" dirty="0" smtClean="0"/>
              <a:t>CLPL for Teachers in Catholic Schools</a:t>
            </a:r>
            <a:endParaRPr lang="en-US" dirty="0"/>
          </a:p>
        </p:txBody>
      </p:sp>
      <p:sp>
        <p:nvSpPr>
          <p:cNvPr id="3" name="Subtitle 2"/>
          <p:cNvSpPr>
            <a:spLocks noGrp="1"/>
          </p:cNvSpPr>
          <p:nvPr>
            <p:ph type="subTitle" idx="1"/>
          </p:nvPr>
        </p:nvSpPr>
        <p:spPr>
          <a:xfrm>
            <a:off x="5600043" y="5167671"/>
            <a:ext cx="4915558" cy="1126283"/>
          </a:xfrm>
        </p:spPr>
        <p:txBody>
          <a:bodyPr>
            <a:normAutofit fontScale="70000" lnSpcReduction="20000"/>
          </a:bodyPr>
          <a:lstStyle/>
          <a:p>
            <a:pPr algn="r"/>
            <a:endParaRPr lang="en-GB" sz="2800" dirty="0" smtClean="0"/>
          </a:p>
          <a:p>
            <a:pPr algn="r"/>
            <a:endParaRPr lang="en-GB" sz="2800" dirty="0"/>
          </a:p>
          <a:p>
            <a:pPr algn="r"/>
            <a:r>
              <a:rPr lang="en-GB" sz="2800" dirty="0" smtClean="0"/>
              <a:t>August 2017</a:t>
            </a:r>
            <a:endParaRPr lang="en-US" sz="2800" dirty="0"/>
          </a:p>
        </p:txBody>
      </p:sp>
      <p:pic>
        <p:nvPicPr>
          <p:cNvPr id="4" name="Picture 3"/>
          <p:cNvPicPr>
            <a:picLocks noChangeAspect="1"/>
          </p:cNvPicPr>
          <p:nvPr/>
        </p:nvPicPr>
        <p:blipFill>
          <a:blip r:embed="rId2"/>
          <a:stretch>
            <a:fillRect/>
          </a:stretch>
        </p:blipFill>
        <p:spPr>
          <a:xfrm rot="20125588">
            <a:off x="3002781" y="1500674"/>
            <a:ext cx="1430184" cy="1977058"/>
          </a:xfrm>
          <a:prstGeom prst="rect">
            <a:avLst/>
          </a:prstGeom>
        </p:spPr>
      </p:pic>
      <p:pic>
        <p:nvPicPr>
          <p:cNvPr id="5" name="Picture 4"/>
          <p:cNvPicPr>
            <a:picLocks noChangeAspect="1"/>
          </p:cNvPicPr>
          <p:nvPr/>
        </p:nvPicPr>
        <p:blipFill>
          <a:blip r:embed="rId3"/>
          <a:stretch>
            <a:fillRect/>
          </a:stretch>
        </p:blipFill>
        <p:spPr>
          <a:xfrm rot="1598079">
            <a:off x="6215559" y="1462019"/>
            <a:ext cx="1365976" cy="20248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0837" y="5400893"/>
            <a:ext cx="952500" cy="1362075"/>
          </a:xfrm>
          <a:prstGeom prst="rect">
            <a:avLst/>
          </a:prstGeom>
        </p:spPr>
      </p:pic>
      <p:pic>
        <p:nvPicPr>
          <p:cNvPr id="8" name="Picture 7"/>
          <p:cNvPicPr>
            <a:picLocks noChangeAspect="1"/>
          </p:cNvPicPr>
          <p:nvPr/>
        </p:nvPicPr>
        <p:blipFill>
          <a:blip r:embed="rId5"/>
          <a:stretch>
            <a:fillRect/>
          </a:stretch>
        </p:blipFill>
        <p:spPr>
          <a:xfrm>
            <a:off x="4547953" y="1159861"/>
            <a:ext cx="1523470" cy="2354358"/>
          </a:xfrm>
          <a:prstGeom prst="rect">
            <a:avLst/>
          </a:prstGeom>
        </p:spPr>
      </p:pic>
    </p:spTree>
    <p:extLst>
      <p:ext uri="{BB962C8B-B14F-4D97-AF65-F5344CB8AC3E}">
        <p14:creationId xmlns:p14="http://schemas.microsoft.com/office/powerpoint/2010/main" val="166860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Advice</a:t>
            </a:r>
            <a:endParaRPr lang="en-US" dirty="0"/>
          </a:p>
        </p:txBody>
      </p:sp>
      <p:sp>
        <p:nvSpPr>
          <p:cNvPr id="3" name="Content Placeholder 2"/>
          <p:cNvSpPr>
            <a:spLocks noGrp="1"/>
          </p:cNvSpPr>
          <p:nvPr>
            <p:ph idx="1"/>
          </p:nvPr>
        </p:nvSpPr>
        <p:spPr>
          <a:xfrm>
            <a:off x="2589212" y="2133600"/>
            <a:ext cx="8915400" cy="3978442"/>
          </a:xfrm>
        </p:spPr>
        <p:txBody>
          <a:bodyPr>
            <a:normAutofit/>
          </a:bodyPr>
          <a:lstStyle/>
          <a:p>
            <a:pPr marL="0" indent="0">
              <a:buNone/>
            </a:pPr>
            <a:r>
              <a:rPr lang="en-GB" sz="2400" dirty="0" smtClean="0"/>
              <a:t>For any further advice on matters related to Catholic CLPL, please feel free to contact:</a:t>
            </a:r>
          </a:p>
          <a:p>
            <a:pPr marL="0" indent="0">
              <a:buNone/>
            </a:pPr>
            <a:endParaRPr lang="en-GB" sz="2400" dirty="0" smtClean="0"/>
          </a:p>
          <a:p>
            <a:r>
              <a:rPr lang="en-GB" sz="2400" dirty="0" smtClean="0"/>
              <a:t>Your CLPL co-ordinator</a:t>
            </a:r>
          </a:p>
          <a:p>
            <a:endParaRPr lang="en-GB" sz="2400" dirty="0"/>
          </a:p>
          <a:p>
            <a:r>
              <a:rPr lang="en-GB" sz="2400" dirty="0" smtClean="0"/>
              <a:t>Your Diocesan RE Advisor</a:t>
            </a:r>
          </a:p>
          <a:p>
            <a:endParaRPr lang="en-GB" sz="2400" dirty="0"/>
          </a:p>
          <a:p>
            <a:r>
              <a:rPr lang="en-GB" sz="2400" dirty="0" smtClean="0"/>
              <a:t>Scottish Catholic Education Service (SCES)</a:t>
            </a:r>
            <a:endParaRPr lang="en-US" sz="2400" dirty="0"/>
          </a:p>
        </p:txBody>
      </p:sp>
    </p:spTree>
    <p:extLst>
      <p:ext uri="{BB962C8B-B14F-4D97-AF65-F5344CB8AC3E}">
        <p14:creationId xmlns:p14="http://schemas.microsoft.com/office/powerpoint/2010/main" val="2946201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245" y="624110"/>
            <a:ext cx="9274368" cy="1280890"/>
          </a:xfrm>
        </p:spPr>
        <p:txBody>
          <a:bodyPr/>
          <a:lstStyle/>
          <a:p>
            <a:r>
              <a:rPr lang="en-GB" dirty="0" smtClean="0"/>
              <a:t>Catholic Schools – Delivering Our Mission</a:t>
            </a:r>
            <a:endParaRPr lang="en-US" dirty="0"/>
          </a:p>
        </p:txBody>
      </p:sp>
      <p:pic>
        <p:nvPicPr>
          <p:cNvPr id="4" name="Content Placeholder 3"/>
          <p:cNvPicPr>
            <a:picLocks noGrp="1" noChangeAspect="1"/>
          </p:cNvPicPr>
          <p:nvPr>
            <p:ph idx="1"/>
          </p:nvPr>
        </p:nvPicPr>
        <p:blipFill>
          <a:blip r:embed="rId3"/>
          <a:stretch>
            <a:fillRect/>
          </a:stretch>
        </p:blipFill>
        <p:spPr>
          <a:xfrm>
            <a:off x="5206193" y="1533138"/>
            <a:ext cx="1012285" cy="1430053"/>
          </a:xfrm>
          <a:prstGeom prst="rect">
            <a:avLst/>
          </a:prstGeom>
        </p:spPr>
      </p:pic>
      <p:sp>
        <p:nvSpPr>
          <p:cNvPr id="5" name="TextBox 4"/>
          <p:cNvSpPr txBox="1"/>
          <p:nvPr/>
        </p:nvSpPr>
        <p:spPr>
          <a:xfrm>
            <a:off x="6713034" y="1485863"/>
            <a:ext cx="6423102"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Catholic Religious Education</a:t>
            </a:r>
          </a:p>
          <a:p>
            <a:pPr marL="285750" indent="-285750">
              <a:buFont typeface="Arial" panose="020B0604020202020204" pitchFamily="34" charset="0"/>
              <a:buChar char="•"/>
            </a:pPr>
            <a:r>
              <a:rPr lang="en-GB" dirty="0" smtClean="0"/>
              <a:t>Strands of Faith</a:t>
            </a:r>
          </a:p>
          <a:p>
            <a:pPr marL="285750" indent="-285750">
              <a:buFont typeface="Arial" panose="020B0604020202020204" pitchFamily="34" charset="0"/>
              <a:buChar char="•"/>
            </a:pPr>
            <a:r>
              <a:rPr lang="en-GB" dirty="0" smtClean="0"/>
              <a:t>RE: A Divine Pedagogy</a:t>
            </a:r>
          </a:p>
          <a:p>
            <a:pPr marL="285750" indent="-285750">
              <a:buFont typeface="Arial" panose="020B0604020202020204" pitchFamily="34" charset="0"/>
              <a:buChar char="•"/>
            </a:pPr>
            <a:r>
              <a:rPr lang="en-GB" dirty="0" smtClean="0"/>
              <a:t>Core Learning</a:t>
            </a:r>
          </a:p>
          <a:p>
            <a:pPr marL="285750" indent="-285750">
              <a:buFont typeface="Arial" panose="020B0604020202020204" pitchFamily="34" charset="0"/>
              <a:buChar char="•"/>
            </a:pPr>
            <a:r>
              <a:rPr lang="en-GB" dirty="0" smtClean="0"/>
              <a:t>Prayers, Notes and Glossary</a:t>
            </a:r>
            <a:endParaRPr lang="en-US" dirty="0"/>
          </a:p>
        </p:txBody>
      </p:sp>
      <p:pic>
        <p:nvPicPr>
          <p:cNvPr id="7" name="Picture 6"/>
          <p:cNvPicPr>
            <a:picLocks noChangeAspect="1"/>
          </p:cNvPicPr>
          <p:nvPr/>
        </p:nvPicPr>
        <p:blipFill>
          <a:blip r:embed="rId4"/>
          <a:stretch>
            <a:fillRect/>
          </a:stretch>
        </p:blipFill>
        <p:spPr>
          <a:xfrm>
            <a:off x="5206192" y="3361101"/>
            <a:ext cx="1012285" cy="1430053"/>
          </a:xfrm>
          <a:prstGeom prst="rect">
            <a:avLst/>
          </a:prstGeom>
        </p:spPr>
      </p:pic>
      <p:sp>
        <p:nvSpPr>
          <p:cNvPr id="8" name="TextBox 7"/>
          <p:cNvSpPr txBox="1"/>
          <p:nvPr/>
        </p:nvSpPr>
        <p:spPr>
          <a:xfrm>
            <a:off x="2230246" y="1636008"/>
            <a:ext cx="2481392" cy="1015663"/>
          </a:xfrm>
          <a:prstGeom prst="rect">
            <a:avLst/>
          </a:prstGeom>
          <a:noFill/>
        </p:spPr>
        <p:txBody>
          <a:bodyPr wrap="square" rtlCol="0">
            <a:spAutoFit/>
          </a:bodyPr>
          <a:lstStyle/>
          <a:p>
            <a:pPr algn="ctr"/>
            <a:r>
              <a:rPr lang="en-GB" sz="2000" b="1" dirty="0" smtClean="0">
                <a:solidFill>
                  <a:schemeClr val="accent6">
                    <a:lumMod val="75000"/>
                  </a:schemeClr>
                </a:solidFill>
              </a:rPr>
              <a:t>This is Our Faith</a:t>
            </a:r>
          </a:p>
          <a:p>
            <a:pPr algn="ctr"/>
            <a:r>
              <a:rPr lang="en-GB" sz="2000" b="1" dirty="0" smtClean="0">
                <a:solidFill>
                  <a:schemeClr val="accent6">
                    <a:lumMod val="75000"/>
                  </a:schemeClr>
                </a:solidFill>
              </a:rPr>
              <a:t>(BGE &amp; Senior Phase)</a:t>
            </a:r>
            <a:endParaRPr lang="en-US" sz="2000" b="1" dirty="0">
              <a:solidFill>
                <a:schemeClr val="accent6">
                  <a:lumMod val="75000"/>
                </a:schemeClr>
              </a:solidFill>
            </a:endParaRPr>
          </a:p>
        </p:txBody>
      </p:sp>
      <p:sp>
        <p:nvSpPr>
          <p:cNvPr id="9" name="TextBox 8"/>
          <p:cNvSpPr txBox="1"/>
          <p:nvPr/>
        </p:nvSpPr>
        <p:spPr>
          <a:xfrm>
            <a:off x="2230245" y="3361101"/>
            <a:ext cx="2661795" cy="1323439"/>
          </a:xfrm>
          <a:prstGeom prst="rect">
            <a:avLst/>
          </a:prstGeom>
          <a:noFill/>
        </p:spPr>
        <p:txBody>
          <a:bodyPr wrap="square" rtlCol="0">
            <a:spAutoFit/>
          </a:bodyPr>
          <a:lstStyle/>
          <a:p>
            <a:pPr algn="ctr"/>
            <a:r>
              <a:rPr lang="en-GB" sz="2000" b="1" dirty="0" smtClean="0">
                <a:solidFill>
                  <a:schemeClr val="accent2">
                    <a:lumMod val="75000"/>
                  </a:schemeClr>
                </a:solidFill>
              </a:rPr>
              <a:t>Developing in Faith: Catholic School Evaluation and Planning</a:t>
            </a:r>
          </a:p>
        </p:txBody>
      </p:sp>
      <p:sp>
        <p:nvSpPr>
          <p:cNvPr id="10" name="TextBox 9"/>
          <p:cNvSpPr txBox="1"/>
          <p:nvPr/>
        </p:nvSpPr>
        <p:spPr>
          <a:xfrm>
            <a:off x="6712187" y="3256873"/>
            <a:ext cx="4956996"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Vision of the Catholic School</a:t>
            </a:r>
          </a:p>
          <a:p>
            <a:pPr marL="285750" indent="-285750">
              <a:buFont typeface="Arial" panose="020B0604020202020204" pitchFamily="34" charset="0"/>
              <a:buChar char="•"/>
            </a:pPr>
            <a:r>
              <a:rPr lang="en-GB" dirty="0" smtClean="0"/>
              <a:t>The Charter for Catholic Schools</a:t>
            </a:r>
          </a:p>
          <a:p>
            <a:pPr marL="285750" indent="-285750">
              <a:buFont typeface="Arial" panose="020B0604020202020204" pitchFamily="34" charset="0"/>
              <a:buChar char="•"/>
            </a:pPr>
            <a:r>
              <a:rPr lang="en-GB" dirty="0" smtClean="0"/>
              <a:t>Charter Themes and Characteristics</a:t>
            </a:r>
          </a:p>
          <a:p>
            <a:pPr marL="285750" indent="-285750">
              <a:buFont typeface="Arial" panose="020B0604020202020204" pitchFamily="34" charset="0"/>
              <a:buChar char="•"/>
            </a:pPr>
            <a:r>
              <a:rPr lang="en-GB" dirty="0" smtClean="0"/>
              <a:t>Advice on Catholic School Evaluation</a:t>
            </a:r>
          </a:p>
          <a:p>
            <a:pPr marL="285750" indent="-285750">
              <a:buFont typeface="Arial" panose="020B0604020202020204" pitchFamily="34" charset="0"/>
              <a:buChar char="•"/>
            </a:pPr>
            <a:r>
              <a:rPr lang="en-GB" dirty="0" smtClean="0"/>
              <a:t>Case Studies</a:t>
            </a:r>
          </a:p>
          <a:p>
            <a:pPr marL="285750" indent="-285750">
              <a:buFont typeface="Arial" panose="020B0604020202020204" pitchFamily="34" charset="0"/>
              <a:buChar char="•"/>
            </a:pPr>
            <a:r>
              <a:rPr lang="en-GB" dirty="0" smtClean="0"/>
              <a:t>Points for Reflection and Dialogue</a:t>
            </a:r>
            <a:endParaRPr lang="en-US" dirty="0"/>
          </a:p>
        </p:txBody>
      </p:sp>
      <p:pic>
        <p:nvPicPr>
          <p:cNvPr id="11" name="Picture 10"/>
          <p:cNvPicPr>
            <a:picLocks noChangeAspect="1"/>
          </p:cNvPicPr>
          <p:nvPr/>
        </p:nvPicPr>
        <p:blipFill>
          <a:blip r:embed="rId5"/>
          <a:stretch>
            <a:fillRect/>
          </a:stretch>
        </p:blipFill>
        <p:spPr>
          <a:xfrm>
            <a:off x="5226261" y="5189064"/>
            <a:ext cx="992216" cy="1407634"/>
          </a:xfrm>
          <a:prstGeom prst="rect">
            <a:avLst/>
          </a:prstGeom>
        </p:spPr>
      </p:pic>
      <p:sp>
        <p:nvSpPr>
          <p:cNvPr id="12" name="TextBox 11"/>
          <p:cNvSpPr txBox="1"/>
          <p:nvPr/>
        </p:nvSpPr>
        <p:spPr>
          <a:xfrm>
            <a:off x="2331720" y="5393970"/>
            <a:ext cx="2560321" cy="1477328"/>
          </a:xfrm>
          <a:prstGeom prst="rect">
            <a:avLst/>
          </a:prstGeom>
          <a:noFill/>
        </p:spPr>
        <p:txBody>
          <a:bodyPr wrap="square" rtlCol="0">
            <a:spAutoFit/>
          </a:bodyPr>
          <a:lstStyle/>
          <a:p>
            <a:pPr algn="ctr"/>
            <a:r>
              <a:rPr lang="en-GB" b="1" dirty="0" smtClean="0">
                <a:solidFill>
                  <a:schemeClr val="accent1">
                    <a:lumMod val="75000"/>
                  </a:schemeClr>
                </a:solidFill>
              </a:rPr>
              <a:t>Companions on the Journey: Career-Long Professional Learning in Catholic Schools</a:t>
            </a:r>
            <a:endParaRPr lang="en-US" b="1" dirty="0">
              <a:solidFill>
                <a:schemeClr val="accent1">
                  <a:lumMod val="75000"/>
                </a:schemeClr>
              </a:solidFill>
            </a:endParaRPr>
          </a:p>
        </p:txBody>
      </p:sp>
      <p:sp>
        <p:nvSpPr>
          <p:cNvPr id="13" name="TextBox 12"/>
          <p:cNvSpPr txBox="1"/>
          <p:nvPr/>
        </p:nvSpPr>
        <p:spPr>
          <a:xfrm>
            <a:off x="6712187" y="5431216"/>
            <a:ext cx="4683523"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 Vision for Catholic School CLPL</a:t>
            </a:r>
          </a:p>
          <a:p>
            <a:pPr marL="285750" indent="-285750">
              <a:buFont typeface="Arial" panose="020B0604020202020204" pitchFamily="34" charset="0"/>
              <a:buChar char="•"/>
            </a:pPr>
            <a:r>
              <a:rPr lang="en-GB" dirty="0" smtClean="0"/>
              <a:t>Catholic School CLPL Framework</a:t>
            </a:r>
          </a:p>
          <a:p>
            <a:pPr marL="285750" indent="-285750">
              <a:buFont typeface="Arial" panose="020B0604020202020204" pitchFamily="34" charset="0"/>
              <a:buChar char="•"/>
            </a:pPr>
            <a:r>
              <a:rPr lang="en-GB" dirty="0" smtClean="0"/>
              <a:t>Catholic School CLPL Activities </a:t>
            </a:r>
          </a:p>
          <a:p>
            <a:pPr marL="285750" indent="-285750">
              <a:buFont typeface="Arial" panose="020B0604020202020204" pitchFamily="34" charset="0"/>
              <a:buChar char="•"/>
            </a:pPr>
            <a:r>
              <a:rPr lang="en-GB" dirty="0" smtClean="0"/>
              <a:t>Designed to articulate with GTCS Professional Standards</a:t>
            </a:r>
            <a:endParaRPr lang="en-US" dirty="0"/>
          </a:p>
        </p:txBody>
      </p:sp>
      <p:sp>
        <p:nvSpPr>
          <p:cNvPr id="14" name="Rounded Rectangle 13"/>
          <p:cNvSpPr/>
          <p:nvPr/>
        </p:nvSpPr>
        <p:spPr>
          <a:xfrm>
            <a:off x="2241673" y="1313576"/>
            <a:ext cx="9262939" cy="17086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230245" y="3141409"/>
            <a:ext cx="9274368" cy="1903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241674" y="5189064"/>
            <a:ext cx="9262938" cy="16822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39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89255" y="1561514"/>
            <a:ext cx="2981202" cy="5078436"/>
          </a:xfrm>
          <a:prstGeom prst="rect">
            <a:avLst/>
          </a:prstGeom>
        </p:spPr>
      </p:pic>
      <p:sp>
        <p:nvSpPr>
          <p:cNvPr id="2" name="Title 1"/>
          <p:cNvSpPr>
            <a:spLocks noGrp="1"/>
          </p:cNvSpPr>
          <p:nvPr>
            <p:ph type="title"/>
          </p:nvPr>
        </p:nvSpPr>
        <p:spPr>
          <a:xfrm>
            <a:off x="1568169" y="666313"/>
            <a:ext cx="8911687" cy="1280890"/>
          </a:xfrm>
        </p:spPr>
        <p:txBody>
          <a:bodyPr>
            <a:normAutofit/>
          </a:bodyPr>
          <a:lstStyle/>
          <a:p>
            <a:r>
              <a:rPr lang="en-GB" sz="4000" b="1" dirty="0" smtClean="0">
                <a:solidFill>
                  <a:schemeClr val="accent1">
                    <a:lumMod val="75000"/>
                  </a:schemeClr>
                </a:solidFill>
              </a:rPr>
              <a:t>Companions on the Journey</a:t>
            </a:r>
            <a:endParaRPr lang="en-US" sz="4000" b="1" dirty="0">
              <a:solidFill>
                <a:schemeClr val="accent1">
                  <a:lumMod val="75000"/>
                </a:schemeClr>
              </a:solidFill>
            </a:endParaRPr>
          </a:p>
        </p:txBody>
      </p:sp>
      <p:sp>
        <p:nvSpPr>
          <p:cNvPr id="3" name="Content Placeholder 2"/>
          <p:cNvSpPr>
            <a:spLocks noGrp="1"/>
          </p:cNvSpPr>
          <p:nvPr>
            <p:ph idx="1"/>
          </p:nvPr>
        </p:nvSpPr>
        <p:spPr>
          <a:xfrm>
            <a:off x="2589212" y="1561514"/>
            <a:ext cx="5823268" cy="5078436"/>
          </a:xfrm>
        </p:spPr>
        <p:txBody>
          <a:bodyPr/>
          <a:lstStyle/>
          <a:p>
            <a:r>
              <a:rPr lang="en-GB" sz="2400" b="1" i="1" dirty="0" smtClean="0">
                <a:solidFill>
                  <a:schemeClr val="bg2">
                    <a:lumMod val="25000"/>
                  </a:schemeClr>
                </a:solidFill>
              </a:rPr>
              <a:t>“A Catholic school </a:t>
            </a:r>
            <a:r>
              <a:rPr lang="en-GB" sz="2400" b="1" i="1" dirty="0">
                <a:solidFill>
                  <a:schemeClr val="bg2">
                    <a:lumMod val="25000"/>
                  </a:schemeClr>
                </a:solidFill>
              </a:rPr>
              <a:t>C</a:t>
            </a:r>
            <a:r>
              <a:rPr lang="en-GB" sz="2400" b="1" i="1" dirty="0" smtClean="0">
                <a:solidFill>
                  <a:schemeClr val="bg2">
                    <a:lumMod val="25000"/>
                  </a:schemeClr>
                </a:solidFill>
              </a:rPr>
              <a:t>LPL strategy is intended to encourage teachers, school leaders and others to nurture a particular culture of professional development for teachers within the network of Scotland’s Catholic Schools. This culture will be distinguished by its recognition of teachers’ personal religious needs being part of their professional learning needs within schools which are communities of faith and learning.”</a:t>
            </a:r>
            <a:endParaRPr lang="en-US" b="1" i="1" dirty="0">
              <a:solidFill>
                <a:schemeClr val="bg2">
                  <a:lumMod val="25000"/>
                </a:schemeClr>
              </a:solidFill>
            </a:endParaRPr>
          </a:p>
        </p:txBody>
      </p:sp>
    </p:spTree>
    <p:extLst>
      <p:ext uri="{BB962C8B-B14F-4D97-AF65-F5344CB8AC3E}">
        <p14:creationId xmlns:p14="http://schemas.microsoft.com/office/powerpoint/2010/main" val="1539632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6120"/>
            <a:ext cx="8911687" cy="1280890"/>
          </a:xfrm>
        </p:spPr>
        <p:txBody>
          <a:bodyPr/>
          <a:lstStyle/>
          <a:p>
            <a:r>
              <a:rPr lang="en-GB" dirty="0" smtClean="0"/>
              <a:t>Framework for Catholic School CLPL:</a:t>
            </a:r>
            <a:br>
              <a:rPr lang="en-GB" dirty="0" smtClean="0"/>
            </a:br>
            <a:r>
              <a:rPr lang="en-GB" dirty="0" smtClean="0"/>
              <a:t>6 Catholic School CLPL Areas (P.6)</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1398" y="1436648"/>
            <a:ext cx="9967107" cy="5187175"/>
          </a:xfrm>
        </p:spPr>
      </p:pic>
      <p:sp>
        <p:nvSpPr>
          <p:cNvPr id="7" name="TextBox 6"/>
          <p:cNvSpPr txBox="1"/>
          <p:nvPr/>
        </p:nvSpPr>
        <p:spPr>
          <a:xfrm>
            <a:off x="927158" y="1436647"/>
            <a:ext cx="5356778" cy="5909310"/>
          </a:xfrm>
          <a:prstGeom prst="rect">
            <a:avLst/>
          </a:prstGeom>
          <a:solidFill>
            <a:schemeClr val="bg1"/>
          </a:solidFill>
        </p:spPr>
        <p:txBody>
          <a:bodyPr wrap="square" rtlCol="0">
            <a:spAutoFit/>
          </a:bodyPr>
          <a:lstStyle/>
          <a:p>
            <a:r>
              <a:rPr lang="en-GB" sz="2000" dirty="0" smtClean="0"/>
              <a:t>When researching and planning CLPL opportunities, teachers in Catholic schools should consider the types of activities which can be matched to the GTCS Professional Standards for:</a:t>
            </a:r>
          </a:p>
          <a:p>
            <a:endParaRPr lang="en-GB" sz="2000" dirty="0" smtClean="0"/>
          </a:p>
          <a:p>
            <a:pPr marL="342900" indent="-342900">
              <a:buFont typeface="Arial" panose="020B0604020202020204" pitchFamily="34" charset="0"/>
              <a:buChar char="•"/>
            </a:pPr>
            <a:r>
              <a:rPr lang="en-GB" sz="2000" dirty="0" smtClean="0"/>
              <a:t>Provisional Registration</a:t>
            </a:r>
          </a:p>
          <a:p>
            <a:pPr marL="342900" indent="-342900">
              <a:buFont typeface="Arial" panose="020B0604020202020204" pitchFamily="34" charset="0"/>
              <a:buChar char="•"/>
            </a:pPr>
            <a:r>
              <a:rPr lang="en-GB" sz="2000" dirty="0" smtClean="0"/>
              <a:t>Full registration</a:t>
            </a:r>
          </a:p>
          <a:p>
            <a:pPr marL="342900" indent="-342900">
              <a:buFont typeface="Arial" panose="020B0604020202020204" pitchFamily="34" charset="0"/>
              <a:buChar char="•"/>
            </a:pPr>
            <a:r>
              <a:rPr lang="en-GB" sz="2000" dirty="0" smtClean="0"/>
              <a:t>Career-long Professional Learning</a:t>
            </a:r>
          </a:p>
          <a:p>
            <a:pPr marL="342900" indent="-342900">
              <a:buFont typeface="Arial" panose="020B0604020202020204" pitchFamily="34" charset="0"/>
              <a:buChar char="•"/>
            </a:pPr>
            <a:r>
              <a:rPr lang="en-GB" sz="2000" dirty="0" smtClean="0"/>
              <a:t>Middle Leadership</a:t>
            </a:r>
          </a:p>
          <a:p>
            <a:pPr marL="342900" indent="-342900">
              <a:buFont typeface="Arial" panose="020B0604020202020204" pitchFamily="34" charset="0"/>
              <a:buChar char="•"/>
            </a:pPr>
            <a:r>
              <a:rPr lang="en-GB" sz="2000" dirty="0" smtClean="0"/>
              <a:t>Headship</a:t>
            </a:r>
          </a:p>
          <a:p>
            <a:endParaRPr lang="en-GB" sz="2000" dirty="0"/>
          </a:p>
          <a:p>
            <a:r>
              <a:rPr lang="en-GB" sz="2000" dirty="0" smtClean="0"/>
              <a:t>Examples of the kind of courses/activities which would be relevant at various career stages can be found on </a:t>
            </a:r>
            <a:r>
              <a:rPr lang="en-GB" sz="2000" b="1" dirty="0" smtClean="0"/>
              <a:t>pages     8 &amp; 9</a:t>
            </a:r>
            <a:r>
              <a:rPr lang="en-GB" sz="2000" dirty="0" smtClean="0"/>
              <a:t> of </a:t>
            </a:r>
            <a:r>
              <a:rPr lang="en-GB" sz="2000" b="1" i="1" dirty="0" smtClean="0"/>
              <a:t>Companions on the Journey.</a:t>
            </a:r>
          </a:p>
          <a:p>
            <a:endParaRPr lang="en-GB" sz="2000" dirty="0"/>
          </a:p>
          <a:p>
            <a:endParaRPr lang="en-GB" sz="2000" dirty="0" smtClean="0"/>
          </a:p>
          <a:p>
            <a:endParaRPr lang="en-US" dirty="0"/>
          </a:p>
        </p:txBody>
      </p:sp>
      <p:pic>
        <p:nvPicPr>
          <p:cNvPr id="8" name="Picture 7"/>
          <p:cNvPicPr>
            <a:picLocks noChangeAspect="1"/>
          </p:cNvPicPr>
          <p:nvPr/>
        </p:nvPicPr>
        <p:blipFill>
          <a:blip r:embed="rId4"/>
          <a:stretch>
            <a:fillRect/>
          </a:stretch>
        </p:blipFill>
        <p:spPr>
          <a:xfrm>
            <a:off x="12192000" y="1436647"/>
            <a:ext cx="1676545" cy="5187175"/>
          </a:xfrm>
          <a:prstGeom prst="rect">
            <a:avLst/>
          </a:prstGeom>
        </p:spPr>
      </p:pic>
    </p:spTree>
    <p:extLst>
      <p:ext uri="{BB962C8B-B14F-4D97-AF65-F5344CB8AC3E}">
        <p14:creationId xmlns:p14="http://schemas.microsoft.com/office/powerpoint/2010/main" val="2767339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80890"/>
          </a:xfrm>
        </p:spPr>
        <p:txBody>
          <a:bodyPr/>
          <a:lstStyle/>
          <a:p>
            <a:pPr algn="ctr"/>
            <a:r>
              <a:rPr lang="en-GB" dirty="0" smtClean="0"/>
              <a:t>Framework for Catholic School CLPL</a:t>
            </a:r>
            <a:br>
              <a:rPr lang="en-GB" dirty="0" smtClean="0"/>
            </a:br>
            <a:r>
              <a:rPr lang="en-GB" b="1" i="1" dirty="0" smtClean="0"/>
              <a:t>(Companions on the Journey, p.8 &amp; 9)</a:t>
            </a:r>
            <a:endParaRPr lang="en-US" b="1"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80890"/>
            <a:ext cx="12192000" cy="5577110"/>
          </a:xfrm>
        </p:spPr>
      </p:pic>
    </p:spTree>
    <p:extLst>
      <p:ext uri="{BB962C8B-B14F-4D97-AF65-F5344CB8AC3E}">
        <p14:creationId xmlns:p14="http://schemas.microsoft.com/office/powerpoint/2010/main" val="356565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80890"/>
          </a:xfrm>
        </p:spPr>
        <p:txBody>
          <a:bodyPr/>
          <a:lstStyle/>
          <a:p>
            <a:pPr algn="ctr"/>
            <a:r>
              <a:rPr lang="en-GB" dirty="0" smtClean="0"/>
              <a:t>Framework for Catholic School CLPL</a:t>
            </a:r>
            <a:br>
              <a:rPr lang="en-GB" dirty="0" smtClean="0"/>
            </a:br>
            <a:r>
              <a:rPr lang="en-GB" b="1" i="1" dirty="0" smtClean="0"/>
              <a:t>(Companions on the Journey, p.8 &amp; 9)</a:t>
            </a:r>
            <a:endParaRPr lang="en-US" b="1"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80890"/>
            <a:ext cx="12192000" cy="5577110"/>
          </a:xfrm>
        </p:spPr>
      </p:pic>
    </p:spTree>
    <p:extLst>
      <p:ext uri="{BB962C8B-B14F-4D97-AF65-F5344CB8AC3E}">
        <p14:creationId xmlns:p14="http://schemas.microsoft.com/office/powerpoint/2010/main" val="1089617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Sourcing and Selecting Catholic CLPL</a:t>
            </a:r>
            <a:endParaRPr lang="en-US" dirty="0"/>
          </a:p>
        </p:txBody>
      </p:sp>
      <p:pic>
        <p:nvPicPr>
          <p:cNvPr id="4" name="Content Placeholder 3"/>
          <p:cNvPicPr>
            <a:picLocks noGrp="1" noChangeAspect="1"/>
          </p:cNvPicPr>
          <p:nvPr>
            <p:ph idx="1"/>
          </p:nvPr>
        </p:nvPicPr>
        <p:blipFill>
          <a:blip r:embed="rId3"/>
          <a:stretch>
            <a:fillRect/>
          </a:stretch>
        </p:blipFill>
        <p:spPr>
          <a:xfrm>
            <a:off x="0" y="1363579"/>
            <a:ext cx="12192000" cy="5494421"/>
          </a:xfrm>
          <a:prstGeom prst="rect">
            <a:avLst/>
          </a:prstGeom>
        </p:spPr>
      </p:pic>
      <p:sp>
        <p:nvSpPr>
          <p:cNvPr id="5" name="Rounded Rectangle 4"/>
          <p:cNvSpPr/>
          <p:nvPr/>
        </p:nvSpPr>
        <p:spPr>
          <a:xfrm>
            <a:off x="7331242" y="4090737"/>
            <a:ext cx="2454442" cy="5614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470232" y="3096126"/>
            <a:ext cx="818147"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6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Sourcing and Selecting Catholic CLPL</a:t>
            </a:r>
            <a:endParaRPr lang="en-US" dirty="0"/>
          </a:p>
        </p:txBody>
      </p:sp>
      <p:pic>
        <p:nvPicPr>
          <p:cNvPr id="6" name="Content Placeholder 5"/>
          <p:cNvPicPr>
            <a:picLocks noGrp="1" noChangeAspect="1"/>
          </p:cNvPicPr>
          <p:nvPr>
            <p:ph idx="1"/>
          </p:nvPr>
        </p:nvPicPr>
        <p:blipFill>
          <a:blip r:embed="rId3"/>
          <a:stretch>
            <a:fillRect/>
          </a:stretch>
        </p:blipFill>
        <p:spPr>
          <a:xfrm>
            <a:off x="0" y="1475874"/>
            <a:ext cx="12192000" cy="5382126"/>
          </a:xfrm>
          <a:prstGeom prst="rect">
            <a:avLst/>
          </a:prstGeom>
        </p:spPr>
      </p:pic>
      <p:sp>
        <p:nvSpPr>
          <p:cNvPr id="7" name="Rounded Rectangle 6"/>
          <p:cNvSpPr/>
          <p:nvPr/>
        </p:nvSpPr>
        <p:spPr>
          <a:xfrm>
            <a:off x="2165684" y="3930316"/>
            <a:ext cx="6240379" cy="3689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5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Sourcing and Selecting Catholic CLPL</a:t>
            </a:r>
            <a:endParaRPr lang="en-US" dirty="0"/>
          </a:p>
        </p:txBody>
      </p:sp>
      <p:pic>
        <p:nvPicPr>
          <p:cNvPr id="4" name="Content Placeholder 3"/>
          <p:cNvPicPr>
            <a:picLocks noGrp="1" noChangeAspect="1"/>
          </p:cNvPicPr>
          <p:nvPr>
            <p:ph idx="1"/>
          </p:nvPr>
        </p:nvPicPr>
        <p:blipFill>
          <a:blip r:embed="rId3"/>
          <a:stretch>
            <a:fillRect/>
          </a:stretch>
        </p:blipFill>
        <p:spPr>
          <a:xfrm>
            <a:off x="0" y="1251284"/>
            <a:ext cx="12192000" cy="5606716"/>
          </a:xfrm>
          <a:prstGeom prst="rect">
            <a:avLst/>
          </a:prstGeom>
        </p:spPr>
      </p:pic>
    </p:spTree>
    <p:extLst>
      <p:ext uri="{BB962C8B-B14F-4D97-AF65-F5344CB8AC3E}">
        <p14:creationId xmlns:p14="http://schemas.microsoft.com/office/powerpoint/2010/main" val="3996525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648</TotalTime>
  <Words>1000</Words>
  <Application>Microsoft Office PowerPoint</Application>
  <PresentationFormat>Widescreen</PresentationFormat>
  <Paragraphs>85</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Wisp</vt:lpstr>
      <vt:lpstr>CLPL for Teachers in Catholic Schools</vt:lpstr>
      <vt:lpstr>Catholic Schools – Delivering Our Mission</vt:lpstr>
      <vt:lpstr>Companions on the Journey</vt:lpstr>
      <vt:lpstr>Framework for Catholic School CLPL: 6 Catholic School CLPL Areas (P.6)</vt:lpstr>
      <vt:lpstr>Framework for Catholic School CLPL (Companions on the Journey, p.8 &amp; 9)</vt:lpstr>
      <vt:lpstr>Framework for Catholic School CLPL (Companions on the Journey, p.8 &amp; 9)</vt:lpstr>
      <vt:lpstr>Sourcing and Selecting Catholic CLPL</vt:lpstr>
      <vt:lpstr>Sourcing and Selecting Catholic CLPL</vt:lpstr>
      <vt:lpstr>Sourcing and Selecting Catholic CLPL</vt:lpstr>
      <vt:lpstr>Further Advice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CLPL for Teachers in Catholic Schools</dc:title>
  <dc:creator>Secondaryre</dc:creator>
  <cp:lastModifiedBy>Secondaryre</cp:lastModifiedBy>
  <cp:revision>33</cp:revision>
  <dcterms:created xsi:type="dcterms:W3CDTF">2017-07-13T09:29:52Z</dcterms:created>
  <dcterms:modified xsi:type="dcterms:W3CDTF">2017-08-07T23:30:16Z</dcterms:modified>
</cp:coreProperties>
</file>