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9"/>
  </p:notesMasterIdLst>
  <p:handoutMasterIdLst>
    <p:handoutMasterId r:id="rId70"/>
  </p:handoutMasterIdLst>
  <p:sldIdLst>
    <p:sldId id="256" r:id="rId2"/>
    <p:sldId id="257" r:id="rId3"/>
    <p:sldId id="258" r:id="rId4"/>
    <p:sldId id="259" r:id="rId5"/>
    <p:sldId id="260" r:id="rId6"/>
    <p:sldId id="261" r:id="rId7"/>
    <p:sldId id="262" r:id="rId8"/>
    <p:sldId id="263" r:id="rId9"/>
    <p:sldId id="264"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3" r:id="rId47"/>
    <p:sldId id="302" r:id="rId48"/>
    <p:sldId id="304" r:id="rId49"/>
    <p:sldId id="324" r:id="rId50"/>
    <p:sldId id="312" r:id="rId51"/>
    <p:sldId id="305" r:id="rId52"/>
    <p:sldId id="321" r:id="rId53"/>
    <p:sldId id="322" r:id="rId54"/>
    <p:sldId id="313" r:id="rId55"/>
    <p:sldId id="306" r:id="rId56"/>
    <p:sldId id="314" r:id="rId57"/>
    <p:sldId id="315" r:id="rId58"/>
    <p:sldId id="316" r:id="rId59"/>
    <p:sldId id="317" r:id="rId60"/>
    <p:sldId id="307" r:id="rId61"/>
    <p:sldId id="308" r:id="rId62"/>
    <p:sldId id="319" r:id="rId63"/>
    <p:sldId id="309" r:id="rId64"/>
    <p:sldId id="323" r:id="rId65"/>
    <p:sldId id="311" r:id="rId66"/>
    <p:sldId id="310" r:id="rId67"/>
    <p:sldId id="318" r:id="rId68"/>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EB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73698" autoAdjust="0"/>
  </p:normalViewPr>
  <p:slideViewPr>
    <p:cSldViewPr snapToGrid="0">
      <p:cViewPr varScale="1">
        <p:scale>
          <a:sx n="61" d="100"/>
          <a:sy n="61" d="100"/>
        </p:scale>
        <p:origin x="1430" y="43"/>
      </p:cViewPr>
      <p:guideLst/>
    </p:cSldViewPr>
  </p:slideViewPr>
  <p:notesTextViewPr>
    <p:cViewPr>
      <p:scale>
        <a:sx n="66" d="100"/>
        <a:sy n="66"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29857D-1D96-434B-A435-48807F703CE4}" type="doc">
      <dgm:prSet loTypeId="urn:microsoft.com/office/officeart/2005/8/layout/hProcess9" loCatId="process" qsTypeId="urn:microsoft.com/office/officeart/2005/8/quickstyle/simple1" qsCatId="simple" csTypeId="urn:microsoft.com/office/officeart/2005/8/colors/accent1_2" csCatId="accent1" phldr="1"/>
      <dgm:spPr/>
    </dgm:pt>
    <dgm:pt modelId="{83A1A269-4F8D-4C81-B2AE-763CFF4B0933}">
      <dgm:prSet phldrT="[Text]" custT="1"/>
      <dgm:spPr/>
      <dgm:t>
        <a:bodyPr/>
        <a:lstStyle/>
        <a:p>
          <a:r>
            <a:rPr lang="en-GB" sz="1600" b="1" dirty="0">
              <a:solidFill>
                <a:schemeClr val="bg2">
                  <a:lumMod val="20000"/>
                  <a:lumOff val="80000"/>
                </a:schemeClr>
              </a:solidFill>
              <a:latin typeface="Arial" pitchFamily="34" charset="0"/>
              <a:cs typeface="Arial" pitchFamily="34" charset="0"/>
            </a:rPr>
            <a:t>Slavery Abolition Act 1833:</a:t>
          </a:r>
        </a:p>
        <a:p>
          <a:r>
            <a:rPr lang="en-GB" sz="1600" b="1" dirty="0">
              <a:latin typeface="Arial" pitchFamily="34" charset="0"/>
              <a:cs typeface="Arial" pitchFamily="34" charset="0"/>
            </a:rPr>
            <a:t>Abolished slavery throughout the British Empire</a:t>
          </a:r>
          <a:r>
            <a:rPr lang="en-GB" sz="1600" dirty="0">
              <a:latin typeface="Arial" pitchFamily="34" charset="0"/>
              <a:cs typeface="Arial" pitchFamily="34" charset="0"/>
            </a:rPr>
            <a:t>.</a:t>
          </a:r>
        </a:p>
      </dgm:t>
    </dgm:pt>
    <dgm:pt modelId="{E897EA2B-A44F-4999-8D8F-1FC76BDBF2B7}" type="parTrans" cxnId="{56B8B1D6-135C-4047-9C0D-76D3E09F257D}">
      <dgm:prSet/>
      <dgm:spPr/>
      <dgm:t>
        <a:bodyPr/>
        <a:lstStyle/>
        <a:p>
          <a:endParaRPr lang="en-GB" sz="1600">
            <a:latin typeface="Arial" pitchFamily="34" charset="0"/>
            <a:cs typeface="Arial" pitchFamily="34" charset="0"/>
          </a:endParaRPr>
        </a:p>
      </dgm:t>
    </dgm:pt>
    <dgm:pt modelId="{CCB44F39-75B9-4F85-B365-4695041316D9}" type="sibTrans" cxnId="{56B8B1D6-135C-4047-9C0D-76D3E09F257D}">
      <dgm:prSet/>
      <dgm:spPr/>
      <dgm:t>
        <a:bodyPr/>
        <a:lstStyle/>
        <a:p>
          <a:endParaRPr lang="en-GB" sz="1600">
            <a:latin typeface="Arial" pitchFamily="34" charset="0"/>
            <a:cs typeface="Arial" pitchFamily="34" charset="0"/>
          </a:endParaRPr>
        </a:p>
      </dgm:t>
    </dgm:pt>
    <dgm:pt modelId="{0B009D32-D90C-454C-8043-B86373608F47}">
      <dgm:prSet custT="1"/>
      <dgm:spPr/>
      <dgm:t>
        <a:bodyPr/>
        <a:lstStyle/>
        <a:p>
          <a:r>
            <a:rPr lang="en-GB" sz="1600" b="1" dirty="0">
              <a:solidFill>
                <a:schemeClr val="bg2">
                  <a:lumMod val="20000"/>
                  <a:lumOff val="80000"/>
                </a:schemeClr>
              </a:solidFill>
              <a:latin typeface="Arial" pitchFamily="34" charset="0"/>
              <a:cs typeface="Arial" pitchFamily="34" charset="0"/>
            </a:rPr>
            <a:t>1918 Representation of the People Act: </a:t>
          </a:r>
        </a:p>
        <a:p>
          <a:r>
            <a:rPr lang="en-GB" sz="1600" b="1" dirty="0">
              <a:latin typeface="Arial" pitchFamily="34" charset="0"/>
              <a:cs typeface="Arial" pitchFamily="34" charset="0"/>
            </a:rPr>
            <a:t>Gave women of property over the age of 30 the right to vote – not all women could vote. It took until 1928 for women to have the same voting rights as men.</a:t>
          </a:r>
        </a:p>
      </dgm:t>
    </dgm:pt>
    <dgm:pt modelId="{8D33D7F6-DC64-469B-AAC8-288B4C9CF0AE}" type="parTrans" cxnId="{D3029EA2-EE5C-478E-AC0B-DCBB5497588A}">
      <dgm:prSet/>
      <dgm:spPr/>
      <dgm:t>
        <a:bodyPr/>
        <a:lstStyle/>
        <a:p>
          <a:endParaRPr lang="en-GB" sz="1600">
            <a:latin typeface="Arial" pitchFamily="34" charset="0"/>
            <a:cs typeface="Arial" pitchFamily="34" charset="0"/>
          </a:endParaRPr>
        </a:p>
      </dgm:t>
    </dgm:pt>
    <dgm:pt modelId="{D1457C9A-F245-4852-B902-5354C3A11309}" type="sibTrans" cxnId="{D3029EA2-EE5C-478E-AC0B-DCBB5497588A}">
      <dgm:prSet/>
      <dgm:spPr/>
      <dgm:t>
        <a:bodyPr/>
        <a:lstStyle/>
        <a:p>
          <a:endParaRPr lang="en-GB" sz="1600">
            <a:latin typeface="Arial" pitchFamily="34" charset="0"/>
            <a:cs typeface="Arial" pitchFamily="34" charset="0"/>
          </a:endParaRPr>
        </a:p>
      </dgm:t>
    </dgm:pt>
    <dgm:pt modelId="{7EC07A8E-6224-4F1D-817A-12BB434581BF}">
      <dgm:prSet phldrT="[Text]" custT="1"/>
      <dgm:spPr/>
      <dgm:t>
        <a:bodyPr/>
        <a:lstStyle/>
        <a:p>
          <a:r>
            <a:rPr lang="en-GB" sz="1600" b="1" dirty="0">
              <a:solidFill>
                <a:schemeClr val="bg2">
                  <a:lumMod val="20000"/>
                  <a:lumOff val="80000"/>
                </a:schemeClr>
              </a:solidFill>
              <a:latin typeface="Arial" pitchFamily="34" charset="0"/>
              <a:cs typeface="Arial" pitchFamily="34" charset="0"/>
            </a:rPr>
            <a:t>Equal Pay Act 1970:</a:t>
          </a:r>
        </a:p>
        <a:p>
          <a:r>
            <a:rPr lang="en-GB" sz="1600" b="1" dirty="0">
              <a:latin typeface="Arial" pitchFamily="34" charset="0"/>
              <a:cs typeface="Arial" pitchFamily="34" charset="0"/>
            </a:rPr>
            <a:t>Made it unlawful for there to be less favourable treatment between men and women in terms of pay and conditions of employment.</a:t>
          </a:r>
        </a:p>
        <a:p>
          <a:endParaRPr lang="en-GB" sz="1600" b="1" dirty="0">
            <a:latin typeface="Arial" pitchFamily="34" charset="0"/>
            <a:cs typeface="Arial" pitchFamily="34" charset="0"/>
          </a:endParaRPr>
        </a:p>
      </dgm:t>
    </dgm:pt>
    <dgm:pt modelId="{2DC7BFC5-937D-4057-B37B-1F28B9D2B62E}" type="parTrans" cxnId="{5610DD43-9E96-4E11-9876-FA39FF34E16D}">
      <dgm:prSet/>
      <dgm:spPr/>
      <dgm:t>
        <a:bodyPr/>
        <a:lstStyle/>
        <a:p>
          <a:endParaRPr lang="en-GB" sz="1600">
            <a:latin typeface="Arial" pitchFamily="34" charset="0"/>
            <a:cs typeface="Arial" pitchFamily="34" charset="0"/>
          </a:endParaRPr>
        </a:p>
      </dgm:t>
    </dgm:pt>
    <dgm:pt modelId="{AD6A93D1-1549-47D4-B5B0-FF8FF3C2E349}" type="sibTrans" cxnId="{5610DD43-9E96-4E11-9876-FA39FF34E16D}">
      <dgm:prSet/>
      <dgm:spPr/>
      <dgm:t>
        <a:bodyPr/>
        <a:lstStyle/>
        <a:p>
          <a:endParaRPr lang="en-GB" sz="1600">
            <a:latin typeface="Arial" pitchFamily="34" charset="0"/>
            <a:cs typeface="Arial" pitchFamily="34" charset="0"/>
          </a:endParaRPr>
        </a:p>
      </dgm:t>
    </dgm:pt>
    <dgm:pt modelId="{C10B3636-A671-4C76-B1A7-B955CC4C1278}" type="pres">
      <dgm:prSet presAssocID="{D629857D-1D96-434B-A435-48807F703CE4}" presName="CompostProcess" presStyleCnt="0">
        <dgm:presLayoutVars>
          <dgm:dir/>
          <dgm:resizeHandles val="exact"/>
        </dgm:presLayoutVars>
      </dgm:prSet>
      <dgm:spPr/>
    </dgm:pt>
    <dgm:pt modelId="{0B43B3E0-8324-472A-B96E-8FF5A6327DC9}" type="pres">
      <dgm:prSet presAssocID="{D629857D-1D96-434B-A435-48807F703CE4}" presName="arrow" presStyleLbl="bgShp" presStyleIdx="0" presStyleCnt="1"/>
      <dgm:spPr/>
    </dgm:pt>
    <dgm:pt modelId="{85B73FE0-4D25-4A1B-A22E-BE075EAA9AAB}" type="pres">
      <dgm:prSet presAssocID="{D629857D-1D96-434B-A435-48807F703CE4}" presName="linearProcess" presStyleCnt="0"/>
      <dgm:spPr/>
    </dgm:pt>
    <dgm:pt modelId="{96043189-5A14-4693-A43E-3CEC47028A9E}" type="pres">
      <dgm:prSet presAssocID="{83A1A269-4F8D-4C81-B2AE-763CFF4B0933}" presName="textNode" presStyleLbl="node1" presStyleIdx="0" presStyleCnt="3" custScaleX="109606" custScaleY="130952">
        <dgm:presLayoutVars>
          <dgm:bulletEnabled val="1"/>
        </dgm:presLayoutVars>
      </dgm:prSet>
      <dgm:spPr/>
    </dgm:pt>
    <dgm:pt modelId="{8F0F3C8A-385A-4032-9DA4-77B7702070D2}" type="pres">
      <dgm:prSet presAssocID="{CCB44F39-75B9-4F85-B365-4695041316D9}" presName="sibTrans" presStyleCnt="0"/>
      <dgm:spPr/>
    </dgm:pt>
    <dgm:pt modelId="{0CBCE531-EAB7-46C4-BDA9-C30F9F1AE29C}" type="pres">
      <dgm:prSet presAssocID="{0B009D32-D90C-454C-8043-B86373608F47}" presName="textNode" presStyleLbl="node1" presStyleIdx="1" presStyleCnt="3" custScaleX="128732" custScaleY="130952">
        <dgm:presLayoutVars>
          <dgm:bulletEnabled val="1"/>
        </dgm:presLayoutVars>
      </dgm:prSet>
      <dgm:spPr/>
    </dgm:pt>
    <dgm:pt modelId="{687BD9DA-7961-4755-BA7E-0670E865AE78}" type="pres">
      <dgm:prSet presAssocID="{D1457C9A-F245-4852-B902-5354C3A11309}" presName="sibTrans" presStyleCnt="0"/>
      <dgm:spPr/>
    </dgm:pt>
    <dgm:pt modelId="{A849701B-7D63-4256-83CB-18FC476D68EE}" type="pres">
      <dgm:prSet presAssocID="{7EC07A8E-6224-4F1D-817A-12BB434581BF}" presName="textNode" presStyleLbl="node1" presStyleIdx="2" presStyleCnt="3" custScaleX="135760" custScaleY="130952">
        <dgm:presLayoutVars>
          <dgm:bulletEnabled val="1"/>
        </dgm:presLayoutVars>
      </dgm:prSet>
      <dgm:spPr/>
    </dgm:pt>
  </dgm:ptLst>
  <dgm:cxnLst>
    <dgm:cxn modelId="{7A63F903-D69D-4149-9DB3-61F29FD50D74}" type="presOf" srcId="{0B009D32-D90C-454C-8043-B86373608F47}" destId="{0CBCE531-EAB7-46C4-BDA9-C30F9F1AE29C}" srcOrd="0" destOrd="0" presId="urn:microsoft.com/office/officeart/2005/8/layout/hProcess9"/>
    <dgm:cxn modelId="{FE83302F-5D9E-46A6-8AA3-5E1DB5A4C75D}" type="presOf" srcId="{83A1A269-4F8D-4C81-B2AE-763CFF4B0933}" destId="{96043189-5A14-4693-A43E-3CEC47028A9E}" srcOrd="0" destOrd="0" presId="urn:microsoft.com/office/officeart/2005/8/layout/hProcess9"/>
    <dgm:cxn modelId="{5610DD43-9E96-4E11-9876-FA39FF34E16D}" srcId="{D629857D-1D96-434B-A435-48807F703CE4}" destId="{7EC07A8E-6224-4F1D-817A-12BB434581BF}" srcOrd="2" destOrd="0" parTransId="{2DC7BFC5-937D-4057-B37B-1F28B9D2B62E}" sibTransId="{AD6A93D1-1549-47D4-B5B0-FF8FF3C2E349}"/>
    <dgm:cxn modelId="{0BB82C8C-9577-4954-9AF9-4A0FD7357964}" type="presOf" srcId="{7EC07A8E-6224-4F1D-817A-12BB434581BF}" destId="{A849701B-7D63-4256-83CB-18FC476D68EE}" srcOrd="0" destOrd="0" presId="urn:microsoft.com/office/officeart/2005/8/layout/hProcess9"/>
    <dgm:cxn modelId="{D3029EA2-EE5C-478E-AC0B-DCBB5497588A}" srcId="{D629857D-1D96-434B-A435-48807F703CE4}" destId="{0B009D32-D90C-454C-8043-B86373608F47}" srcOrd="1" destOrd="0" parTransId="{8D33D7F6-DC64-469B-AAC8-288B4C9CF0AE}" sibTransId="{D1457C9A-F245-4852-B902-5354C3A11309}"/>
    <dgm:cxn modelId="{56B8B1D6-135C-4047-9C0D-76D3E09F257D}" srcId="{D629857D-1D96-434B-A435-48807F703CE4}" destId="{83A1A269-4F8D-4C81-B2AE-763CFF4B0933}" srcOrd="0" destOrd="0" parTransId="{E897EA2B-A44F-4999-8D8F-1FC76BDBF2B7}" sibTransId="{CCB44F39-75B9-4F85-B365-4695041316D9}"/>
    <dgm:cxn modelId="{C30B9EF4-2768-436B-8C31-7F7F49521A5E}" type="presOf" srcId="{D629857D-1D96-434B-A435-48807F703CE4}" destId="{C10B3636-A671-4C76-B1A7-B955CC4C1278}" srcOrd="0" destOrd="0" presId="urn:microsoft.com/office/officeart/2005/8/layout/hProcess9"/>
    <dgm:cxn modelId="{493B07BD-988E-4615-8882-4752178E62F3}" type="presParOf" srcId="{C10B3636-A671-4C76-B1A7-B955CC4C1278}" destId="{0B43B3E0-8324-472A-B96E-8FF5A6327DC9}" srcOrd="0" destOrd="0" presId="urn:microsoft.com/office/officeart/2005/8/layout/hProcess9"/>
    <dgm:cxn modelId="{8A4489A8-F49F-4D25-96F4-D53AE361C615}" type="presParOf" srcId="{C10B3636-A671-4C76-B1A7-B955CC4C1278}" destId="{85B73FE0-4D25-4A1B-A22E-BE075EAA9AAB}" srcOrd="1" destOrd="0" presId="urn:microsoft.com/office/officeart/2005/8/layout/hProcess9"/>
    <dgm:cxn modelId="{B88765BC-9FBE-4DBC-A9A6-02B9154B254B}" type="presParOf" srcId="{85B73FE0-4D25-4A1B-A22E-BE075EAA9AAB}" destId="{96043189-5A14-4693-A43E-3CEC47028A9E}" srcOrd="0" destOrd="0" presId="urn:microsoft.com/office/officeart/2005/8/layout/hProcess9"/>
    <dgm:cxn modelId="{CEE91883-5F70-409C-B6BD-20AB502C471B}" type="presParOf" srcId="{85B73FE0-4D25-4A1B-A22E-BE075EAA9AAB}" destId="{8F0F3C8A-385A-4032-9DA4-77B7702070D2}" srcOrd="1" destOrd="0" presId="urn:microsoft.com/office/officeart/2005/8/layout/hProcess9"/>
    <dgm:cxn modelId="{74A53CA4-6B98-4D83-9BC4-F100AB81B468}" type="presParOf" srcId="{85B73FE0-4D25-4A1B-A22E-BE075EAA9AAB}" destId="{0CBCE531-EAB7-46C4-BDA9-C30F9F1AE29C}" srcOrd="2" destOrd="0" presId="urn:microsoft.com/office/officeart/2005/8/layout/hProcess9"/>
    <dgm:cxn modelId="{7C64D98F-989E-4283-B907-10382912C8A6}" type="presParOf" srcId="{85B73FE0-4D25-4A1B-A22E-BE075EAA9AAB}" destId="{687BD9DA-7961-4755-BA7E-0670E865AE78}" srcOrd="3" destOrd="0" presId="urn:microsoft.com/office/officeart/2005/8/layout/hProcess9"/>
    <dgm:cxn modelId="{EA04C416-A012-45E0-A958-05F0B9E42F93}" type="presParOf" srcId="{85B73FE0-4D25-4A1B-A22E-BE075EAA9AAB}" destId="{A849701B-7D63-4256-83CB-18FC476D68EE}"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29857D-1D96-434B-A435-48807F703CE4}" type="doc">
      <dgm:prSet loTypeId="urn:microsoft.com/office/officeart/2005/8/layout/hProcess9" loCatId="process" qsTypeId="urn:microsoft.com/office/officeart/2005/8/quickstyle/simple1" qsCatId="simple" csTypeId="urn:microsoft.com/office/officeart/2005/8/colors/accent1_2" csCatId="accent1" phldr="1"/>
      <dgm:spPr/>
    </dgm:pt>
    <dgm:pt modelId="{C8D7AF60-3325-42ED-8F0B-2A4493FF604E}">
      <dgm:prSet phldrT="[Text]" custT="1"/>
      <dgm:spPr/>
      <dgm:t>
        <a:bodyPr/>
        <a:lstStyle/>
        <a:p>
          <a:r>
            <a:rPr lang="en-GB" sz="1600" b="1" dirty="0">
              <a:solidFill>
                <a:schemeClr val="bg2">
                  <a:lumMod val="20000"/>
                  <a:lumOff val="80000"/>
                </a:schemeClr>
              </a:solidFill>
              <a:latin typeface="Arial" pitchFamily="34" charset="0"/>
              <a:cs typeface="Arial" pitchFamily="34" charset="0"/>
            </a:rPr>
            <a:t>Race Relations Act 1976:</a:t>
          </a:r>
        </a:p>
        <a:p>
          <a:r>
            <a:rPr lang="en-GB" sz="1600" b="1" dirty="0">
              <a:latin typeface="Arial" pitchFamily="34" charset="0"/>
              <a:cs typeface="Arial" pitchFamily="34" charset="0"/>
            </a:rPr>
            <a:t>Prevents discrimination because of race in employment, the provision of goods and services, education and public functions. </a:t>
          </a:r>
        </a:p>
      </dgm:t>
    </dgm:pt>
    <dgm:pt modelId="{CCE30D6B-9BAA-48A5-9BF6-A2316001622F}" type="parTrans" cxnId="{3409BE82-99E1-48F6-9BEC-57F1C7315429}">
      <dgm:prSet/>
      <dgm:spPr/>
      <dgm:t>
        <a:bodyPr/>
        <a:lstStyle/>
        <a:p>
          <a:endParaRPr lang="en-GB" sz="1600">
            <a:latin typeface="Arial" pitchFamily="34" charset="0"/>
            <a:cs typeface="Arial" pitchFamily="34" charset="0"/>
          </a:endParaRPr>
        </a:p>
      </dgm:t>
    </dgm:pt>
    <dgm:pt modelId="{A04C1937-3CF0-4054-9405-CFF782DF90B1}" type="sibTrans" cxnId="{3409BE82-99E1-48F6-9BEC-57F1C7315429}">
      <dgm:prSet/>
      <dgm:spPr/>
      <dgm:t>
        <a:bodyPr/>
        <a:lstStyle/>
        <a:p>
          <a:endParaRPr lang="en-GB" sz="1600">
            <a:latin typeface="Arial" pitchFamily="34" charset="0"/>
            <a:cs typeface="Arial" pitchFamily="34" charset="0"/>
          </a:endParaRPr>
        </a:p>
      </dgm:t>
    </dgm:pt>
    <dgm:pt modelId="{3E7BC8DE-F01D-4B3B-9C2E-86A6434383E7}">
      <dgm:prSet phldrT="[Text]" custT="1"/>
      <dgm:spPr/>
      <dgm:t>
        <a:bodyPr/>
        <a:lstStyle/>
        <a:p>
          <a:r>
            <a:rPr lang="en-GB" sz="1600" b="1" dirty="0">
              <a:solidFill>
                <a:schemeClr val="bg2">
                  <a:lumMod val="20000"/>
                  <a:lumOff val="80000"/>
                </a:schemeClr>
              </a:solidFill>
              <a:latin typeface="Arial" pitchFamily="34" charset="0"/>
              <a:cs typeface="Arial" pitchFamily="34" charset="0"/>
            </a:rPr>
            <a:t>Sex Discrimination Act 1975:</a:t>
          </a:r>
        </a:p>
        <a:p>
          <a:r>
            <a:rPr lang="en-GB" sz="1600" b="1" dirty="0">
              <a:latin typeface="Arial" pitchFamily="34" charset="0"/>
              <a:cs typeface="Arial" pitchFamily="34" charset="0"/>
            </a:rPr>
            <a:t>Protects men and women from discrimination because of sex or marriage in employment, training, education, provision of goods and services, and the disposal of premises. </a:t>
          </a:r>
        </a:p>
      </dgm:t>
    </dgm:pt>
    <dgm:pt modelId="{ACFFB862-8549-43A4-8A84-1BD541127709}" type="parTrans" cxnId="{B0666BFE-2F43-4DDE-8BF1-0953656A985C}">
      <dgm:prSet/>
      <dgm:spPr/>
      <dgm:t>
        <a:bodyPr/>
        <a:lstStyle/>
        <a:p>
          <a:endParaRPr lang="en-GB" sz="1600">
            <a:latin typeface="Arial" pitchFamily="34" charset="0"/>
            <a:cs typeface="Arial" pitchFamily="34" charset="0"/>
          </a:endParaRPr>
        </a:p>
      </dgm:t>
    </dgm:pt>
    <dgm:pt modelId="{9C6717B0-A72A-4EF3-9B81-00D864064760}" type="sibTrans" cxnId="{B0666BFE-2F43-4DDE-8BF1-0953656A985C}">
      <dgm:prSet/>
      <dgm:spPr/>
      <dgm:t>
        <a:bodyPr/>
        <a:lstStyle/>
        <a:p>
          <a:endParaRPr lang="en-GB" sz="1600">
            <a:latin typeface="Arial" pitchFamily="34" charset="0"/>
            <a:cs typeface="Arial" pitchFamily="34" charset="0"/>
          </a:endParaRPr>
        </a:p>
      </dgm:t>
    </dgm:pt>
    <dgm:pt modelId="{41FA525C-2590-4E84-AB5A-42B70B3225D1}">
      <dgm:prSet phldrT="[Text]" custT="1"/>
      <dgm:spPr/>
      <dgm:t>
        <a:bodyPr/>
        <a:lstStyle/>
        <a:p>
          <a:r>
            <a:rPr lang="en-GB" sz="1600" b="1" dirty="0">
              <a:solidFill>
                <a:schemeClr val="bg2">
                  <a:lumMod val="20000"/>
                  <a:lumOff val="80000"/>
                </a:schemeClr>
              </a:solidFill>
              <a:latin typeface="Arial" pitchFamily="34" charset="0"/>
              <a:cs typeface="Arial" pitchFamily="34" charset="0"/>
            </a:rPr>
            <a:t>Disability Discrimination Act 1995:</a:t>
          </a:r>
        </a:p>
        <a:p>
          <a:r>
            <a:rPr lang="en-GB" sz="1600" b="1" dirty="0">
              <a:latin typeface="Arial" pitchFamily="34" charset="0"/>
              <a:cs typeface="Arial" pitchFamily="34" charset="0"/>
            </a:rPr>
            <a:t>Prevents discrimination against people because of disabilities in employment, the provision of goods and services, education and transport.</a:t>
          </a:r>
        </a:p>
      </dgm:t>
    </dgm:pt>
    <dgm:pt modelId="{67CBFF37-9C3A-41D4-9BCA-600C753E0CA4}" type="parTrans" cxnId="{D87132F8-E369-4555-BCD5-8F942252DBDA}">
      <dgm:prSet/>
      <dgm:spPr/>
      <dgm:t>
        <a:bodyPr/>
        <a:lstStyle/>
        <a:p>
          <a:endParaRPr lang="en-GB"/>
        </a:p>
      </dgm:t>
    </dgm:pt>
    <dgm:pt modelId="{D2FD06A7-8344-429B-91DE-78143F0B8D20}" type="sibTrans" cxnId="{D87132F8-E369-4555-BCD5-8F942252DBDA}">
      <dgm:prSet/>
      <dgm:spPr/>
      <dgm:t>
        <a:bodyPr/>
        <a:lstStyle/>
        <a:p>
          <a:endParaRPr lang="en-GB"/>
        </a:p>
      </dgm:t>
    </dgm:pt>
    <dgm:pt modelId="{C10B3636-A671-4C76-B1A7-B955CC4C1278}" type="pres">
      <dgm:prSet presAssocID="{D629857D-1D96-434B-A435-48807F703CE4}" presName="CompostProcess" presStyleCnt="0">
        <dgm:presLayoutVars>
          <dgm:dir/>
          <dgm:resizeHandles val="exact"/>
        </dgm:presLayoutVars>
      </dgm:prSet>
      <dgm:spPr/>
    </dgm:pt>
    <dgm:pt modelId="{0B43B3E0-8324-472A-B96E-8FF5A6327DC9}" type="pres">
      <dgm:prSet presAssocID="{D629857D-1D96-434B-A435-48807F703CE4}" presName="arrow" presStyleLbl="bgShp" presStyleIdx="0" presStyleCnt="1"/>
      <dgm:spPr/>
    </dgm:pt>
    <dgm:pt modelId="{85B73FE0-4D25-4A1B-A22E-BE075EAA9AAB}" type="pres">
      <dgm:prSet presAssocID="{D629857D-1D96-434B-A435-48807F703CE4}" presName="linearProcess" presStyleCnt="0"/>
      <dgm:spPr/>
    </dgm:pt>
    <dgm:pt modelId="{AC9DF6D6-37CB-4938-A474-E2E61B801412}" type="pres">
      <dgm:prSet presAssocID="{C8D7AF60-3325-42ED-8F0B-2A4493FF604E}" presName="textNode" presStyleLbl="node1" presStyleIdx="0" presStyleCnt="3" custScaleX="153655" custScaleY="133501" custLinFactX="134082" custLinFactNeighborX="200000" custLinFactNeighborY="-1274">
        <dgm:presLayoutVars>
          <dgm:bulletEnabled val="1"/>
        </dgm:presLayoutVars>
      </dgm:prSet>
      <dgm:spPr/>
    </dgm:pt>
    <dgm:pt modelId="{EE9F430D-56DC-4E33-B621-7A778B23BB57}" type="pres">
      <dgm:prSet presAssocID="{A04C1937-3CF0-4054-9405-CFF782DF90B1}" presName="sibTrans" presStyleCnt="0"/>
      <dgm:spPr/>
    </dgm:pt>
    <dgm:pt modelId="{A1A6734A-E71A-4247-97DB-680CE012284B}" type="pres">
      <dgm:prSet presAssocID="{3E7BC8DE-F01D-4B3B-9C2E-86A6434383E7}" presName="textNode" presStyleLbl="node1" presStyleIdx="1" presStyleCnt="3" custScaleX="155200" custScaleY="132795" custLinFactX="-146550" custLinFactNeighborX="-200000" custLinFactNeighborY="-921">
        <dgm:presLayoutVars>
          <dgm:bulletEnabled val="1"/>
        </dgm:presLayoutVars>
      </dgm:prSet>
      <dgm:spPr/>
    </dgm:pt>
    <dgm:pt modelId="{8645ED5E-33F1-44D1-80EB-BC2F42BCD405}" type="pres">
      <dgm:prSet presAssocID="{9C6717B0-A72A-4EF3-9B81-00D864064760}" presName="sibTrans" presStyleCnt="0"/>
      <dgm:spPr/>
    </dgm:pt>
    <dgm:pt modelId="{F782A289-E8A0-484C-8304-699FE1536066}" type="pres">
      <dgm:prSet presAssocID="{41FA525C-2590-4E84-AB5A-42B70B3225D1}" presName="textNode" presStyleLbl="node1" presStyleIdx="2" presStyleCnt="3" custScaleX="141354" custScaleY="138889">
        <dgm:presLayoutVars>
          <dgm:bulletEnabled val="1"/>
        </dgm:presLayoutVars>
      </dgm:prSet>
      <dgm:spPr/>
    </dgm:pt>
  </dgm:ptLst>
  <dgm:cxnLst>
    <dgm:cxn modelId="{A05A0C73-2835-44E2-A397-AA659B7E349C}" type="presOf" srcId="{C8D7AF60-3325-42ED-8F0B-2A4493FF604E}" destId="{AC9DF6D6-37CB-4938-A474-E2E61B801412}" srcOrd="0" destOrd="0" presId="urn:microsoft.com/office/officeart/2005/8/layout/hProcess9"/>
    <dgm:cxn modelId="{3409BE82-99E1-48F6-9BEC-57F1C7315429}" srcId="{D629857D-1D96-434B-A435-48807F703CE4}" destId="{C8D7AF60-3325-42ED-8F0B-2A4493FF604E}" srcOrd="0" destOrd="0" parTransId="{CCE30D6B-9BAA-48A5-9BF6-A2316001622F}" sibTransId="{A04C1937-3CF0-4054-9405-CFF782DF90B1}"/>
    <dgm:cxn modelId="{8CB5E5C9-CBF1-4F08-A02B-5BBB32E13A3A}" type="presOf" srcId="{41FA525C-2590-4E84-AB5A-42B70B3225D1}" destId="{F782A289-E8A0-484C-8304-699FE1536066}" srcOrd="0" destOrd="0" presId="urn:microsoft.com/office/officeart/2005/8/layout/hProcess9"/>
    <dgm:cxn modelId="{DBF367CB-DA9F-42A3-A189-F33FC9212E6E}" type="presOf" srcId="{D629857D-1D96-434B-A435-48807F703CE4}" destId="{C10B3636-A671-4C76-B1A7-B955CC4C1278}" srcOrd="0" destOrd="0" presId="urn:microsoft.com/office/officeart/2005/8/layout/hProcess9"/>
    <dgm:cxn modelId="{26223AD1-F69E-4716-8151-5AE9BBB06C19}" type="presOf" srcId="{3E7BC8DE-F01D-4B3B-9C2E-86A6434383E7}" destId="{A1A6734A-E71A-4247-97DB-680CE012284B}" srcOrd="0" destOrd="0" presId="urn:microsoft.com/office/officeart/2005/8/layout/hProcess9"/>
    <dgm:cxn modelId="{D87132F8-E369-4555-BCD5-8F942252DBDA}" srcId="{D629857D-1D96-434B-A435-48807F703CE4}" destId="{41FA525C-2590-4E84-AB5A-42B70B3225D1}" srcOrd="2" destOrd="0" parTransId="{67CBFF37-9C3A-41D4-9BCA-600C753E0CA4}" sibTransId="{D2FD06A7-8344-429B-91DE-78143F0B8D20}"/>
    <dgm:cxn modelId="{B0666BFE-2F43-4DDE-8BF1-0953656A985C}" srcId="{D629857D-1D96-434B-A435-48807F703CE4}" destId="{3E7BC8DE-F01D-4B3B-9C2E-86A6434383E7}" srcOrd="1" destOrd="0" parTransId="{ACFFB862-8549-43A4-8A84-1BD541127709}" sibTransId="{9C6717B0-A72A-4EF3-9B81-00D864064760}"/>
    <dgm:cxn modelId="{9E5A869F-EA46-49BD-BBB2-7D4B9E9D5FC6}" type="presParOf" srcId="{C10B3636-A671-4C76-B1A7-B955CC4C1278}" destId="{0B43B3E0-8324-472A-B96E-8FF5A6327DC9}" srcOrd="0" destOrd="0" presId="urn:microsoft.com/office/officeart/2005/8/layout/hProcess9"/>
    <dgm:cxn modelId="{BE68E9DE-6D5F-4344-94A0-D09EC457AE37}" type="presParOf" srcId="{C10B3636-A671-4C76-B1A7-B955CC4C1278}" destId="{85B73FE0-4D25-4A1B-A22E-BE075EAA9AAB}" srcOrd="1" destOrd="0" presId="urn:microsoft.com/office/officeart/2005/8/layout/hProcess9"/>
    <dgm:cxn modelId="{9B430A58-BA14-42C9-8382-4B52F1D57622}" type="presParOf" srcId="{85B73FE0-4D25-4A1B-A22E-BE075EAA9AAB}" destId="{AC9DF6D6-37CB-4938-A474-E2E61B801412}" srcOrd="0" destOrd="0" presId="urn:microsoft.com/office/officeart/2005/8/layout/hProcess9"/>
    <dgm:cxn modelId="{055A0FDA-D1BC-4B36-B860-E525050EC1AB}" type="presParOf" srcId="{85B73FE0-4D25-4A1B-A22E-BE075EAA9AAB}" destId="{EE9F430D-56DC-4E33-B621-7A778B23BB57}" srcOrd="1" destOrd="0" presId="urn:microsoft.com/office/officeart/2005/8/layout/hProcess9"/>
    <dgm:cxn modelId="{2EC39C5F-1C13-4432-9183-3537D430D388}" type="presParOf" srcId="{85B73FE0-4D25-4A1B-A22E-BE075EAA9AAB}" destId="{A1A6734A-E71A-4247-97DB-680CE012284B}" srcOrd="2" destOrd="0" presId="urn:microsoft.com/office/officeart/2005/8/layout/hProcess9"/>
    <dgm:cxn modelId="{04FFE1FB-C373-4615-9C12-38ED1B478455}" type="presParOf" srcId="{85B73FE0-4D25-4A1B-A22E-BE075EAA9AAB}" destId="{8645ED5E-33F1-44D1-80EB-BC2F42BCD405}" srcOrd="3" destOrd="0" presId="urn:microsoft.com/office/officeart/2005/8/layout/hProcess9"/>
    <dgm:cxn modelId="{F6A50F56-8319-4F77-B5C2-A2C18C642EA2}" type="presParOf" srcId="{85B73FE0-4D25-4A1B-A22E-BE075EAA9AAB}" destId="{F782A289-E8A0-484C-8304-699FE1536066}"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71362A5-38B1-49A3-A270-6216C4FAE26F}" type="doc">
      <dgm:prSet loTypeId="urn:microsoft.com/office/officeart/2005/8/layout/hProcess9" loCatId="process" qsTypeId="urn:microsoft.com/office/officeart/2005/8/quickstyle/simple1" qsCatId="simple" csTypeId="urn:microsoft.com/office/officeart/2005/8/colors/accent1_2" csCatId="accent1" phldr="1"/>
      <dgm:spPr/>
    </dgm:pt>
    <dgm:pt modelId="{5811C797-1BB9-4557-9814-9B32B9CEDA03}">
      <dgm:prSet phldrT="[Text]" custT="1"/>
      <dgm:spPr/>
      <dgm:t>
        <a:bodyPr/>
        <a:lstStyle/>
        <a:p>
          <a:r>
            <a:rPr lang="en-GB" sz="1600" b="1" dirty="0">
              <a:solidFill>
                <a:schemeClr val="bg2">
                  <a:lumMod val="20000"/>
                  <a:lumOff val="80000"/>
                </a:schemeClr>
              </a:solidFill>
              <a:latin typeface="Arial" pitchFamily="34" charset="0"/>
              <a:cs typeface="Arial" pitchFamily="34" charset="0"/>
            </a:rPr>
            <a:t>The Employment Equality (Sexual Orientation) Regulations 2003:</a:t>
          </a:r>
        </a:p>
        <a:p>
          <a:r>
            <a:rPr lang="en-GB" sz="1600" b="1" dirty="0">
              <a:latin typeface="Arial" pitchFamily="34" charset="0"/>
              <a:cs typeface="Arial" pitchFamily="34" charset="0"/>
            </a:rPr>
            <a:t>Made it unlawful to discriminate because of sexual orientation in employment</a:t>
          </a:r>
          <a:r>
            <a:rPr lang="en-GB" sz="1600" dirty="0">
              <a:latin typeface="Arial" pitchFamily="34" charset="0"/>
              <a:cs typeface="Arial" pitchFamily="34" charset="0"/>
            </a:rPr>
            <a:t>.</a:t>
          </a:r>
        </a:p>
      </dgm:t>
    </dgm:pt>
    <dgm:pt modelId="{BB4BFD0D-B97C-4791-9E6E-628EC3029D2C}" type="parTrans" cxnId="{7B7B2D44-F4E1-4448-A16A-BF2CC01A1B83}">
      <dgm:prSet/>
      <dgm:spPr/>
      <dgm:t>
        <a:bodyPr/>
        <a:lstStyle/>
        <a:p>
          <a:endParaRPr lang="en-GB"/>
        </a:p>
      </dgm:t>
    </dgm:pt>
    <dgm:pt modelId="{42BFA73E-C6BA-4FEF-8C93-EFB25DA3B234}" type="sibTrans" cxnId="{7B7B2D44-F4E1-4448-A16A-BF2CC01A1B83}">
      <dgm:prSet/>
      <dgm:spPr/>
      <dgm:t>
        <a:bodyPr/>
        <a:lstStyle/>
        <a:p>
          <a:endParaRPr lang="en-GB"/>
        </a:p>
      </dgm:t>
    </dgm:pt>
    <dgm:pt modelId="{AB671BC6-07AC-4EB3-B246-6B836DF705C0}">
      <dgm:prSet custT="1"/>
      <dgm:spPr/>
      <dgm:t>
        <a:bodyPr/>
        <a:lstStyle/>
        <a:p>
          <a:r>
            <a:rPr lang="en-GB" sz="1600" b="1" dirty="0">
              <a:solidFill>
                <a:schemeClr val="bg2">
                  <a:lumMod val="20000"/>
                  <a:lumOff val="80000"/>
                </a:schemeClr>
              </a:solidFill>
              <a:latin typeface="Arial" pitchFamily="34" charset="0"/>
              <a:cs typeface="Arial" pitchFamily="34" charset="0"/>
            </a:rPr>
            <a:t>The Employment Equality (Age) Regulations 2006: </a:t>
          </a:r>
        </a:p>
        <a:p>
          <a:r>
            <a:rPr lang="en-GB" sz="1600" b="1" dirty="0">
              <a:latin typeface="Arial" pitchFamily="34" charset="0"/>
              <a:cs typeface="Arial" pitchFamily="34" charset="0"/>
            </a:rPr>
            <a:t>Made it unlawful for employers to discriminate against employees because of age.</a:t>
          </a:r>
        </a:p>
      </dgm:t>
    </dgm:pt>
    <dgm:pt modelId="{D237BEC2-4DA1-4C94-A964-ED79A7D60F23}" type="parTrans" cxnId="{F55E6885-BF67-4ACF-ADBB-E19670E274DC}">
      <dgm:prSet/>
      <dgm:spPr/>
      <dgm:t>
        <a:bodyPr/>
        <a:lstStyle/>
        <a:p>
          <a:endParaRPr lang="en-GB"/>
        </a:p>
      </dgm:t>
    </dgm:pt>
    <dgm:pt modelId="{AA1496E2-D1CC-4AD6-B59B-54A85B5297A7}" type="sibTrans" cxnId="{F55E6885-BF67-4ACF-ADBB-E19670E274DC}">
      <dgm:prSet/>
      <dgm:spPr/>
      <dgm:t>
        <a:bodyPr/>
        <a:lstStyle/>
        <a:p>
          <a:endParaRPr lang="en-GB"/>
        </a:p>
      </dgm:t>
    </dgm:pt>
    <dgm:pt modelId="{0AC67D87-1982-48BB-AFD4-510D44B5D4EE}">
      <dgm:prSet custT="1"/>
      <dgm:spPr/>
      <dgm:t>
        <a:bodyPr/>
        <a:lstStyle/>
        <a:p>
          <a:r>
            <a:rPr lang="en-GB" sz="1600" b="1" dirty="0">
              <a:solidFill>
                <a:schemeClr val="bg2">
                  <a:lumMod val="20000"/>
                  <a:lumOff val="80000"/>
                </a:schemeClr>
              </a:solidFill>
              <a:latin typeface="Arial" pitchFamily="34" charset="0"/>
              <a:cs typeface="Arial" pitchFamily="34" charset="0"/>
            </a:rPr>
            <a:t>The Equality Act (Sexual Orientation) Regulations 2007:</a:t>
          </a:r>
        </a:p>
        <a:p>
          <a:r>
            <a:rPr lang="en-GB" sz="1600" b="1" dirty="0">
              <a:latin typeface="Arial" pitchFamily="34" charset="0"/>
              <a:cs typeface="Arial" pitchFamily="34" charset="0"/>
            </a:rPr>
            <a:t>Made it unlawful to discriminate because of sexual orientation in the provision of goods, facilities, services, education and public functions.</a:t>
          </a:r>
        </a:p>
      </dgm:t>
    </dgm:pt>
    <dgm:pt modelId="{33E8438A-5663-42E6-AFEE-72E6D18B2A86}" type="parTrans" cxnId="{1DC661AA-2A95-4784-AEC8-B2EBB92081B0}">
      <dgm:prSet/>
      <dgm:spPr/>
      <dgm:t>
        <a:bodyPr/>
        <a:lstStyle/>
        <a:p>
          <a:endParaRPr lang="en-GB"/>
        </a:p>
      </dgm:t>
    </dgm:pt>
    <dgm:pt modelId="{7AC0984E-E5E5-4E53-AB5A-E907B8B76544}" type="sibTrans" cxnId="{1DC661AA-2A95-4784-AEC8-B2EBB92081B0}">
      <dgm:prSet/>
      <dgm:spPr/>
      <dgm:t>
        <a:bodyPr/>
        <a:lstStyle/>
        <a:p>
          <a:endParaRPr lang="en-GB"/>
        </a:p>
      </dgm:t>
    </dgm:pt>
    <dgm:pt modelId="{35587A00-9570-4F21-9C04-CF90DD6943C4}">
      <dgm:prSet custT="1"/>
      <dgm:spPr/>
      <dgm:t>
        <a:bodyPr/>
        <a:lstStyle/>
        <a:p>
          <a:r>
            <a:rPr lang="en-GB" sz="1600" b="1" dirty="0">
              <a:solidFill>
                <a:schemeClr val="bg2">
                  <a:lumMod val="20000"/>
                  <a:lumOff val="80000"/>
                </a:schemeClr>
              </a:solidFill>
              <a:latin typeface="Arial" pitchFamily="34" charset="0"/>
              <a:cs typeface="Arial" pitchFamily="34" charset="0"/>
            </a:rPr>
            <a:t>The Employment Equality (Religion or Belief) Regulations 2003: </a:t>
          </a:r>
          <a:r>
            <a:rPr lang="en-GB" sz="1600" b="1" dirty="0">
              <a:latin typeface="Arial" pitchFamily="34" charset="0"/>
              <a:cs typeface="Arial" pitchFamily="34" charset="0"/>
            </a:rPr>
            <a:t>Made it unlawful to discriminate because of religion or belief in employment. </a:t>
          </a:r>
        </a:p>
      </dgm:t>
    </dgm:pt>
    <dgm:pt modelId="{F47BB6DA-09DC-4FB2-AFBC-D18477EDA518}" type="parTrans" cxnId="{FD6D432A-EF5E-48FD-AFA7-15797CB75C32}">
      <dgm:prSet/>
      <dgm:spPr/>
      <dgm:t>
        <a:bodyPr/>
        <a:lstStyle/>
        <a:p>
          <a:endParaRPr lang="en-GB"/>
        </a:p>
      </dgm:t>
    </dgm:pt>
    <dgm:pt modelId="{49637535-5204-43D1-AD66-AAC78D63F868}" type="sibTrans" cxnId="{FD6D432A-EF5E-48FD-AFA7-15797CB75C32}">
      <dgm:prSet/>
      <dgm:spPr/>
      <dgm:t>
        <a:bodyPr/>
        <a:lstStyle/>
        <a:p>
          <a:endParaRPr lang="en-GB"/>
        </a:p>
      </dgm:t>
    </dgm:pt>
    <dgm:pt modelId="{7E4745B3-5BF5-4EDE-844A-688E12BC7027}" type="pres">
      <dgm:prSet presAssocID="{C71362A5-38B1-49A3-A270-6216C4FAE26F}" presName="CompostProcess" presStyleCnt="0">
        <dgm:presLayoutVars>
          <dgm:dir/>
          <dgm:resizeHandles val="exact"/>
        </dgm:presLayoutVars>
      </dgm:prSet>
      <dgm:spPr/>
    </dgm:pt>
    <dgm:pt modelId="{D9CDA61A-50CA-452B-AD98-601CF3AFB2ED}" type="pres">
      <dgm:prSet presAssocID="{C71362A5-38B1-49A3-A270-6216C4FAE26F}" presName="arrow" presStyleLbl="bgShp" presStyleIdx="0" presStyleCnt="1"/>
      <dgm:spPr/>
    </dgm:pt>
    <dgm:pt modelId="{297B866B-D487-4294-8317-4D29BD1D871B}" type="pres">
      <dgm:prSet presAssocID="{C71362A5-38B1-49A3-A270-6216C4FAE26F}" presName="linearProcess" presStyleCnt="0"/>
      <dgm:spPr/>
    </dgm:pt>
    <dgm:pt modelId="{5DCE9C78-D48A-4D8D-91EE-5C70A4C98AA3}" type="pres">
      <dgm:prSet presAssocID="{5811C797-1BB9-4557-9814-9B32B9CEDA03}" presName="textNode" presStyleLbl="node1" presStyleIdx="0" presStyleCnt="4" custScaleX="149900" custScaleY="161407" custLinFactNeighborX="7068" custLinFactNeighborY="1941">
        <dgm:presLayoutVars>
          <dgm:bulletEnabled val="1"/>
        </dgm:presLayoutVars>
      </dgm:prSet>
      <dgm:spPr/>
    </dgm:pt>
    <dgm:pt modelId="{812FD4D4-7FD2-43CA-B86E-BC07A0A2E9A0}" type="pres">
      <dgm:prSet presAssocID="{42BFA73E-C6BA-4FEF-8C93-EFB25DA3B234}" presName="sibTrans" presStyleCnt="0"/>
      <dgm:spPr/>
    </dgm:pt>
    <dgm:pt modelId="{5AF2076B-B5A3-4583-96A3-D9C871AE5270}" type="pres">
      <dgm:prSet presAssocID="{35587A00-9570-4F21-9C04-CF90DD6943C4}" presName="textNode" presStyleLbl="node1" presStyleIdx="1" presStyleCnt="4" custScaleX="164878" custScaleY="161408">
        <dgm:presLayoutVars>
          <dgm:bulletEnabled val="1"/>
        </dgm:presLayoutVars>
      </dgm:prSet>
      <dgm:spPr/>
    </dgm:pt>
    <dgm:pt modelId="{DC62A27D-638F-4357-9B0F-C3A6320CC471}" type="pres">
      <dgm:prSet presAssocID="{49637535-5204-43D1-AD66-AAC78D63F868}" presName="sibTrans" presStyleCnt="0"/>
      <dgm:spPr/>
    </dgm:pt>
    <dgm:pt modelId="{61E28F25-6F2D-4551-B799-8F5F1AC4929E}" type="pres">
      <dgm:prSet presAssocID="{AB671BC6-07AC-4EB3-B246-6B836DF705C0}" presName="textNode" presStyleLbl="node1" presStyleIdx="2" presStyleCnt="4" custScaleX="158433" custScaleY="161407" custLinFactNeighborY="1941">
        <dgm:presLayoutVars>
          <dgm:bulletEnabled val="1"/>
        </dgm:presLayoutVars>
      </dgm:prSet>
      <dgm:spPr/>
    </dgm:pt>
    <dgm:pt modelId="{4A9917AB-C189-46A8-8A02-A2E87490D9B6}" type="pres">
      <dgm:prSet presAssocID="{AA1496E2-D1CC-4AD6-B59B-54A85B5297A7}" presName="sibTrans" presStyleCnt="0"/>
      <dgm:spPr/>
    </dgm:pt>
    <dgm:pt modelId="{6FA88C13-D03D-444E-BB43-5D71E9732DBB}" type="pres">
      <dgm:prSet presAssocID="{0AC67D87-1982-48BB-AFD4-510D44B5D4EE}" presName="textNode" presStyleLbl="node1" presStyleIdx="3" presStyleCnt="4" custScaleX="181167" custScaleY="159730" custLinFactNeighborX="-29704" custLinFactNeighborY="1941">
        <dgm:presLayoutVars>
          <dgm:bulletEnabled val="1"/>
        </dgm:presLayoutVars>
      </dgm:prSet>
      <dgm:spPr/>
    </dgm:pt>
  </dgm:ptLst>
  <dgm:cxnLst>
    <dgm:cxn modelId="{FD6D432A-EF5E-48FD-AFA7-15797CB75C32}" srcId="{C71362A5-38B1-49A3-A270-6216C4FAE26F}" destId="{35587A00-9570-4F21-9C04-CF90DD6943C4}" srcOrd="1" destOrd="0" parTransId="{F47BB6DA-09DC-4FB2-AFBC-D18477EDA518}" sibTransId="{49637535-5204-43D1-AD66-AAC78D63F868}"/>
    <dgm:cxn modelId="{7B7B2D44-F4E1-4448-A16A-BF2CC01A1B83}" srcId="{C71362A5-38B1-49A3-A270-6216C4FAE26F}" destId="{5811C797-1BB9-4557-9814-9B32B9CEDA03}" srcOrd="0" destOrd="0" parTransId="{BB4BFD0D-B97C-4791-9E6E-628EC3029D2C}" sibTransId="{42BFA73E-C6BA-4FEF-8C93-EFB25DA3B234}"/>
    <dgm:cxn modelId="{C9FE334C-88D6-481B-9E23-AB6E493B699E}" type="presOf" srcId="{5811C797-1BB9-4557-9814-9B32B9CEDA03}" destId="{5DCE9C78-D48A-4D8D-91EE-5C70A4C98AA3}" srcOrd="0" destOrd="0" presId="urn:microsoft.com/office/officeart/2005/8/layout/hProcess9"/>
    <dgm:cxn modelId="{EDAAEA77-32B0-4493-8C92-216124CD963F}" type="presOf" srcId="{AB671BC6-07AC-4EB3-B246-6B836DF705C0}" destId="{61E28F25-6F2D-4551-B799-8F5F1AC4929E}" srcOrd="0" destOrd="0" presId="urn:microsoft.com/office/officeart/2005/8/layout/hProcess9"/>
    <dgm:cxn modelId="{F55E6885-BF67-4ACF-ADBB-E19670E274DC}" srcId="{C71362A5-38B1-49A3-A270-6216C4FAE26F}" destId="{AB671BC6-07AC-4EB3-B246-6B836DF705C0}" srcOrd="2" destOrd="0" parTransId="{D237BEC2-4DA1-4C94-A964-ED79A7D60F23}" sibTransId="{AA1496E2-D1CC-4AD6-B59B-54A85B5297A7}"/>
    <dgm:cxn modelId="{6911ABA7-57DC-49FE-89FC-99D2CB77AF37}" type="presOf" srcId="{35587A00-9570-4F21-9C04-CF90DD6943C4}" destId="{5AF2076B-B5A3-4583-96A3-D9C871AE5270}" srcOrd="0" destOrd="0" presId="urn:microsoft.com/office/officeart/2005/8/layout/hProcess9"/>
    <dgm:cxn modelId="{1DC661AA-2A95-4784-AEC8-B2EBB92081B0}" srcId="{C71362A5-38B1-49A3-A270-6216C4FAE26F}" destId="{0AC67D87-1982-48BB-AFD4-510D44B5D4EE}" srcOrd="3" destOrd="0" parTransId="{33E8438A-5663-42E6-AFEE-72E6D18B2A86}" sibTransId="{7AC0984E-E5E5-4E53-AB5A-E907B8B76544}"/>
    <dgm:cxn modelId="{60298DF2-A5F8-435D-8066-49C79A147B3B}" type="presOf" srcId="{0AC67D87-1982-48BB-AFD4-510D44B5D4EE}" destId="{6FA88C13-D03D-444E-BB43-5D71E9732DBB}" srcOrd="0" destOrd="0" presId="urn:microsoft.com/office/officeart/2005/8/layout/hProcess9"/>
    <dgm:cxn modelId="{390409F8-31FC-462B-8A9D-9473AE0512F3}" type="presOf" srcId="{C71362A5-38B1-49A3-A270-6216C4FAE26F}" destId="{7E4745B3-5BF5-4EDE-844A-688E12BC7027}" srcOrd="0" destOrd="0" presId="urn:microsoft.com/office/officeart/2005/8/layout/hProcess9"/>
    <dgm:cxn modelId="{38E760DB-1884-4871-8038-90B4C603A5B3}" type="presParOf" srcId="{7E4745B3-5BF5-4EDE-844A-688E12BC7027}" destId="{D9CDA61A-50CA-452B-AD98-601CF3AFB2ED}" srcOrd="0" destOrd="0" presId="urn:microsoft.com/office/officeart/2005/8/layout/hProcess9"/>
    <dgm:cxn modelId="{04F24B02-D7F0-4037-862F-74C3D5B59B52}" type="presParOf" srcId="{7E4745B3-5BF5-4EDE-844A-688E12BC7027}" destId="{297B866B-D487-4294-8317-4D29BD1D871B}" srcOrd="1" destOrd="0" presId="urn:microsoft.com/office/officeart/2005/8/layout/hProcess9"/>
    <dgm:cxn modelId="{083A2F32-3C1A-441C-BD08-3C205C7F7383}" type="presParOf" srcId="{297B866B-D487-4294-8317-4D29BD1D871B}" destId="{5DCE9C78-D48A-4D8D-91EE-5C70A4C98AA3}" srcOrd="0" destOrd="0" presId="urn:microsoft.com/office/officeart/2005/8/layout/hProcess9"/>
    <dgm:cxn modelId="{430DBF19-0744-4475-965B-82A97051DC08}" type="presParOf" srcId="{297B866B-D487-4294-8317-4D29BD1D871B}" destId="{812FD4D4-7FD2-43CA-B86E-BC07A0A2E9A0}" srcOrd="1" destOrd="0" presId="urn:microsoft.com/office/officeart/2005/8/layout/hProcess9"/>
    <dgm:cxn modelId="{DB2814FF-CCA0-449A-86F7-5B8F75302F8E}" type="presParOf" srcId="{297B866B-D487-4294-8317-4D29BD1D871B}" destId="{5AF2076B-B5A3-4583-96A3-D9C871AE5270}" srcOrd="2" destOrd="0" presId="urn:microsoft.com/office/officeart/2005/8/layout/hProcess9"/>
    <dgm:cxn modelId="{EF0305C9-0659-4DB2-83D4-5F53A5E1361F}" type="presParOf" srcId="{297B866B-D487-4294-8317-4D29BD1D871B}" destId="{DC62A27D-638F-4357-9B0F-C3A6320CC471}" srcOrd="3" destOrd="0" presId="urn:microsoft.com/office/officeart/2005/8/layout/hProcess9"/>
    <dgm:cxn modelId="{5B3C429F-702B-4F47-8024-5A8BA83CF2B1}" type="presParOf" srcId="{297B866B-D487-4294-8317-4D29BD1D871B}" destId="{61E28F25-6F2D-4551-B799-8F5F1AC4929E}" srcOrd="4" destOrd="0" presId="urn:microsoft.com/office/officeart/2005/8/layout/hProcess9"/>
    <dgm:cxn modelId="{643F4694-CDD2-4613-9B3C-56BBF045B286}" type="presParOf" srcId="{297B866B-D487-4294-8317-4D29BD1D871B}" destId="{4A9917AB-C189-46A8-8A02-A2E87490D9B6}" srcOrd="5" destOrd="0" presId="urn:microsoft.com/office/officeart/2005/8/layout/hProcess9"/>
    <dgm:cxn modelId="{E7638AD5-065B-4995-9BC6-B28F074014C2}" type="presParOf" srcId="{297B866B-D487-4294-8317-4D29BD1D871B}" destId="{6FA88C13-D03D-444E-BB43-5D71E9732DBB}"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43B3E0-8324-472A-B96E-8FF5A6327DC9}">
      <dsp:nvSpPr>
        <dsp:cNvPr id="0" name=""/>
        <dsp:cNvSpPr/>
      </dsp:nvSpPr>
      <dsp:spPr>
        <a:xfrm>
          <a:off x="816292" y="0"/>
          <a:ext cx="9251316" cy="557212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043189-5A14-4693-A43E-3CEC47028A9E}">
      <dsp:nvSpPr>
        <dsp:cNvPr id="0" name=""/>
        <dsp:cNvSpPr/>
      </dsp:nvSpPr>
      <dsp:spPr>
        <a:xfrm>
          <a:off x="4995" y="1326700"/>
          <a:ext cx="2925268" cy="2918723"/>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chemeClr val="bg2">
                  <a:lumMod val="20000"/>
                  <a:lumOff val="80000"/>
                </a:schemeClr>
              </a:solidFill>
              <a:latin typeface="Arial" pitchFamily="34" charset="0"/>
              <a:cs typeface="Arial" pitchFamily="34" charset="0"/>
            </a:rPr>
            <a:t>Slavery Abolition Act 1833:</a:t>
          </a:r>
        </a:p>
        <a:p>
          <a:pPr marL="0" lvl="0" indent="0" algn="ctr" defTabSz="711200">
            <a:lnSpc>
              <a:spcPct val="90000"/>
            </a:lnSpc>
            <a:spcBef>
              <a:spcPct val="0"/>
            </a:spcBef>
            <a:spcAft>
              <a:spcPct val="35000"/>
            </a:spcAft>
            <a:buNone/>
          </a:pPr>
          <a:r>
            <a:rPr lang="en-GB" sz="1600" b="1" kern="1200" dirty="0">
              <a:latin typeface="Arial" pitchFamily="34" charset="0"/>
              <a:cs typeface="Arial" pitchFamily="34" charset="0"/>
            </a:rPr>
            <a:t>Abolished slavery throughout the British Empire</a:t>
          </a:r>
          <a:r>
            <a:rPr lang="en-GB" sz="1600" kern="1200" dirty="0">
              <a:latin typeface="Arial" pitchFamily="34" charset="0"/>
              <a:cs typeface="Arial" pitchFamily="34" charset="0"/>
            </a:rPr>
            <a:t>.</a:t>
          </a:r>
        </a:p>
      </dsp:txBody>
      <dsp:txXfrm>
        <a:off x="147475" y="1469180"/>
        <a:ext cx="2640308" cy="2633763"/>
      </dsp:txXfrm>
    </dsp:sp>
    <dsp:sp modelId="{0CBCE531-EAB7-46C4-BDA9-C30F9F1AE29C}">
      <dsp:nvSpPr>
        <dsp:cNvPr id="0" name=""/>
        <dsp:cNvSpPr/>
      </dsp:nvSpPr>
      <dsp:spPr>
        <a:xfrm>
          <a:off x="3375079" y="1326700"/>
          <a:ext cx="3435721" cy="2918723"/>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chemeClr val="bg2">
                  <a:lumMod val="20000"/>
                  <a:lumOff val="80000"/>
                </a:schemeClr>
              </a:solidFill>
              <a:latin typeface="Arial" pitchFamily="34" charset="0"/>
              <a:cs typeface="Arial" pitchFamily="34" charset="0"/>
            </a:rPr>
            <a:t>1918 Representation of the People Act: </a:t>
          </a:r>
        </a:p>
        <a:p>
          <a:pPr marL="0" lvl="0" indent="0" algn="ctr" defTabSz="711200">
            <a:lnSpc>
              <a:spcPct val="90000"/>
            </a:lnSpc>
            <a:spcBef>
              <a:spcPct val="0"/>
            </a:spcBef>
            <a:spcAft>
              <a:spcPct val="35000"/>
            </a:spcAft>
            <a:buNone/>
          </a:pPr>
          <a:r>
            <a:rPr lang="en-GB" sz="1600" b="1" kern="1200" dirty="0">
              <a:latin typeface="Arial" pitchFamily="34" charset="0"/>
              <a:cs typeface="Arial" pitchFamily="34" charset="0"/>
            </a:rPr>
            <a:t>Gave women of property over the age of 30 the right to vote – not all women could vote. It took until 1928 for women to have the same voting rights as men.</a:t>
          </a:r>
        </a:p>
      </dsp:txBody>
      <dsp:txXfrm>
        <a:off x="3517559" y="1469180"/>
        <a:ext cx="3150761" cy="2633763"/>
      </dsp:txXfrm>
    </dsp:sp>
    <dsp:sp modelId="{A849701B-7D63-4256-83CB-18FC476D68EE}">
      <dsp:nvSpPr>
        <dsp:cNvPr id="0" name=""/>
        <dsp:cNvSpPr/>
      </dsp:nvSpPr>
      <dsp:spPr>
        <a:xfrm>
          <a:off x="7255615" y="1326700"/>
          <a:ext cx="3623290" cy="2918723"/>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chemeClr val="bg2">
                  <a:lumMod val="20000"/>
                  <a:lumOff val="80000"/>
                </a:schemeClr>
              </a:solidFill>
              <a:latin typeface="Arial" pitchFamily="34" charset="0"/>
              <a:cs typeface="Arial" pitchFamily="34" charset="0"/>
            </a:rPr>
            <a:t>Equal Pay Act 1970:</a:t>
          </a:r>
        </a:p>
        <a:p>
          <a:pPr marL="0" lvl="0" indent="0" algn="ctr" defTabSz="711200">
            <a:lnSpc>
              <a:spcPct val="90000"/>
            </a:lnSpc>
            <a:spcBef>
              <a:spcPct val="0"/>
            </a:spcBef>
            <a:spcAft>
              <a:spcPct val="35000"/>
            </a:spcAft>
            <a:buNone/>
          </a:pPr>
          <a:r>
            <a:rPr lang="en-GB" sz="1600" b="1" kern="1200" dirty="0">
              <a:latin typeface="Arial" pitchFamily="34" charset="0"/>
              <a:cs typeface="Arial" pitchFamily="34" charset="0"/>
            </a:rPr>
            <a:t>Made it unlawful for there to be less favourable treatment between men and women in terms of pay and conditions of employment.</a:t>
          </a:r>
        </a:p>
        <a:p>
          <a:pPr marL="0" lvl="0" indent="0" algn="ctr" defTabSz="711200">
            <a:lnSpc>
              <a:spcPct val="90000"/>
            </a:lnSpc>
            <a:spcBef>
              <a:spcPct val="0"/>
            </a:spcBef>
            <a:spcAft>
              <a:spcPct val="35000"/>
            </a:spcAft>
            <a:buNone/>
          </a:pPr>
          <a:endParaRPr lang="en-GB" sz="1600" b="1" kern="1200" dirty="0">
            <a:latin typeface="Arial" pitchFamily="34" charset="0"/>
            <a:cs typeface="Arial" pitchFamily="34" charset="0"/>
          </a:endParaRPr>
        </a:p>
      </dsp:txBody>
      <dsp:txXfrm>
        <a:off x="7398095" y="1469180"/>
        <a:ext cx="3338330" cy="26337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43B3E0-8324-472A-B96E-8FF5A6327DC9}">
      <dsp:nvSpPr>
        <dsp:cNvPr id="0" name=""/>
        <dsp:cNvSpPr/>
      </dsp:nvSpPr>
      <dsp:spPr>
        <a:xfrm>
          <a:off x="847654" y="0"/>
          <a:ext cx="9606749" cy="5643561"/>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9DF6D6-37CB-4938-A474-E2E61B801412}">
      <dsp:nvSpPr>
        <dsp:cNvPr id="0" name=""/>
        <dsp:cNvSpPr/>
      </dsp:nvSpPr>
      <dsp:spPr>
        <a:xfrm>
          <a:off x="3915295" y="1286179"/>
          <a:ext cx="3586861" cy="3013684"/>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chemeClr val="bg2">
                  <a:lumMod val="20000"/>
                  <a:lumOff val="80000"/>
                </a:schemeClr>
              </a:solidFill>
              <a:latin typeface="Arial" pitchFamily="34" charset="0"/>
              <a:cs typeface="Arial" pitchFamily="34" charset="0"/>
            </a:rPr>
            <a:t>Race Relations Act 1976:</a:t>
          </a:r>
        </a:p>
        <a:p>
          <a:pPr marL="0" lvl="0" indent="0" algn="ctr" defTabSz="711200">
            <a:lnSpc>
              <a:spcPct val="90000"/>
            </a:lnSpc>
            <a:spcBef>
              <a:spcPct val="0"/>
            </a:spcBef>
            <a:spcAft>
              <a:spcPct val="35000"/>
            </a:spcAft>
            <a:buNone/>
          </a:pPr>
          <a:r>
            <a:rPr lang="en-GB" sz="1600" b="1" kern="1200" dirty="0">
              <a:latin typeface="Arial" pitchFamily="34" charset="0"/>
              <a:cs typeface="Arial" pitchFamily="34" charset="0"/>
            </a:rPr>
            <a:t>Prevents discrimination because of race in employment, the provision of goods and services, education and public functions. </a:t>
          </a:r>
        </a:p>
      </dsp:txBody>
      <dsp:txXfrm>
        <a:off x="4062411" y="1433295"/>
        <a:ext cx="3292629" cy="2719452"/>
      </dsp:txXfrm>
    </dsp:sp>
    <dsp:sp modelId="{A1A6734A-E71A-4247-97DB-680CE012284B}">
      <dsp:nvSpPr>
        <dsp:cNvPr id="0" name=""/>
        <dsp:cNvSpPr/>
      </dsp:nvSpPr>
      <dsp:spPr>
        <a:xfrm>
          <a:off x="0" y="1302116"/>
          <a:ext cx="3622927" cy="2997747"/>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chemeClr val="bg2">
                  <a:lumMod val="20000"/>
                  <a:lumOff val="80000"/>
                </a:schemeClr>
              </a:solidFill>
              <a:latin typeface="Arial" pitchFamily="34" charset="0"/>
              <a:cs typeface="Arial" pitchFamily="34" charset="0"/>
            </a:rPr>
            <a:t>Sex Discrimination Act 1975:</a:t>
          </a:r>
        </a:p>
        <a:p>
          <a:pPr marL="0" lvl="0" indent="0" algn="ctr" defTabSz="711200">
            <a:lnSpc>
              <a:spcPct val="90000"/>
            </a:lnSpc>
            <a:spcBef>
              <a:spcPct val="0"/>
            </a:spcBef>
            <a:spcAft>
              <a:spcPct val="35000"/>
            </a:spcAft>
            <a:buNone/>
          </a:pPr>
          <a:r>
            <a:rPr lang="en-GB" sz="1600" b="1" kern="1200" dirty="0">
              <a:latin typeface="Arial" pitchFamily="34" charset="0"/>
              <a:cs typeface="Arial" pitchFamily="34" charset="0"/>
            </a:rPr>
            <a:t>Protects men and women from discrimination because of sex or marriage in employment, training, education, provision of goods and services, and the disposal of premises. </a:t>
          </a:r>
        </a:p>
      </dsp:txBody>
      <dsp:txXfrm>
        <a:off x="146338" y="1448454"/>
        <a:ext cx="3330251" cy="2705071"/>
      </dsp:txXfrm>
    </dsp:sp>
    <dsp:sp modelId="{F782A289-E8A0-484C-8304-699FE1536066}">
      <dsp:nvSpPr>
        <dsp:cNvPr id="0" name=""/>
        <dsp:cNvSpPr/>
      </dsp:nvSpPr>
      <dsp:spPr>
        <a:xfrm>
          <a:off x="7995127" y="1254123"/>
          <a:ext cx="3299712" cy="3135314"/>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chemeClr val="bg2">
                  <a:lumMod val="20000"/>
                  <a:lumOff val="80000"/>
                </a:schemeClr>
              </a:solidFill>
              <a:latin typeface="Arial" pitchFamily="34" charset="0"/>
              <a:cs typeface="Arial" pitchFamily="34" charset="0"/>
            </a:rPr>
            <a:t>Disability Discrimination Act 1995:</a:t>
          </a:r>
        </a:p>
        <a:p>
          <a:pPr marL="0" lvl="0" indent="0" algn="ctr" defTabSz="711200">
            <a:lnSpc>
              <a:spcPct val="90000"/>
            </a:lnSpc>
            <a:spcBef>
              <a:spcPct val="0"/>
            </a:spcBef>
            <a:spcAft>
              <a:spcPct val="35000"/>
            </a:spcAft>
            <a:buNone/>
          </a:pPr>
          <a:r>
            <a:rPr lang="en-GB" sz="1600" b="1" kern="1200" dirty="0">
              <a:latin typeface="Arial" pitchFamily="34" charset="0"/>
              <a:cs typeface="Arial" pitchFamily="34" charset="0"/>
            </a:rPr>
            <a:t>Prevents discrimination against people because of disabilities in employment, the provision of goods and services, education and transport.</a:t>
          </a:r>
        </a:p>
      </dsp:txBody>
      <dsp:txXfrm>
        <a:off x="8148180" y="1407176"/>
        <a:ext cx="2993606" cy="28292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CDA61A-50CA-452B-AD98-601CF3AFB2ED}">
      <dsp:nvSpPr>
        <dsp:cNvPr id="0" name=""/>
        <dsp:cNvSpPr/>
      </dsp:nvSpPr>
      <dsp:spPr>
        <a:xfrm>
          <a:off x="866656" y="0"/>
          <a:ext cx="9822101" cy="554355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CE9C78-D48A-4D8D-91EE-5C70A4C98AA3}">
      <dsp:nvSpPr>
        <dsp:cNvPr id="0" name=""/>
        <dsp:cNvSpPr/>
      </dsp:nvSpPr>
      <dsp:spPr>
        <a:xfrm>
          <a:off x="20374" y="1025279"/>
          <a:ext cx="2458681" cy="3579071"/>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chemeClr val="bg2">
                  <a:lumMod val="20000"/>
                  <a:lumOff val="80000"/>
                </a:schemeClr>
              </a:solidFill>
              <a:latin typeface="Arial" pitchFamily="34" charset="0"/>
              <a:cs typeface="Arial" pitchFamily="34" charset="0"/>
            </a:rPr>
            <a:t>The Employment Equality (Sexual Orientation) Regulations 2003:</a:t>
          </a:r>
        </a:p>
        <a:p>
          <a:pPr marL="0" lvl="0" indent="0" algn="ctr" defTabSz="711200">
            <a:lnSpc>
              <a:spcPct val="90000"/>
            </a:lnSpc>
            <a:spcBef>
              <a:spcPct val="0"/>
            </a:spcBef>
            <a:spcAft>
              <a:spcPct val="35000"/>
            </a:spcAft>
            <a:buNone/>
          </a:pPr>
          <a:r>
            <a:rPr lang="en-GB" sz="1600" b="1" kern="1200" dirty="0">
              <a:latin typeface="Arial" pitchFamily="34" charset="0"/>
              <a:cs typeface="Arial" pitchFamily="34" charset="0"/>
            </a:rPr>
            <a:t>Made it unlawful to discriminate because of sexual orientation in employment</a:t>
          </a:r>
          <a:r>
            <a:rPr lang="en-GB" sz="1600" kern="1200" dirty="0">
              <a:latin typeface="Arial" pitchFamily="34" charset="0"/>
              <a:cs typeface="Arial" pitchFamily="34" charset="0"/>
            </a:rPr>
            <a:t>.</a:t>
          </a:r>
        </a:p>
      </dsp:txBody>
      <dsp:txXfrm>
        <a:off x="140397" y="1145302"/>
        <a:ext cx="2218635" cy="3339025"/>
      </dsp:txXfrm>
    </dsp:sp>
    <dsp:sp modelId="{5AF2076B-B5A3-4583-96A3-D9C871AE5270}">
      <dsp:nvSpPr>
        <dsp:cNvPr id="0" name=""/>
        <dsp:cNvSpPr/>
      </dsp:nvSpPr>
      <dsp:spPr>
        <a:xfrm>
          <a:off x="2733102" y="982228"/>
          <a:ext cx="2704352" cy="3579093"/>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chemeClr val="bg2">
                  <a:lumMod val="20000"/>
                  <a:lumOff val="80000"/>
                </a:schemeClr>
              </a:solidFill>
              <a:latin typeface="Arial" pitchFamily="34" charset="0"/>
              <a:cs typeface="Arial" pitchFamily="34" charset="0"/>
            </a:rPr>
            <a:t>The Employment Equality (Religion or Belief) Regulations 2003: </a:t>
          </a:r>
          <a:r>
            <a:rPr lang="en-GB" sz="1600" b="1" kern="1200" dirty="0">
              <a:latin typeface="Arial" pitchFamily="34" charset="0"/>
              <a:cs typeface="Arial" pitchFamily="34" charset="0"/>
            </a:rPr>
            <a:t>Made it unlawful to discriminate because of religion or belief in employment. </a:t>
          </a:r>
        </a:p>
      </dsp:txBody>
      <dsp:txXfrm>
        <a:off x="2865118" y="1114244"/>
        <a:ext cx="2440320" cy="3315061"/>
      </dsp:txXfrm>
    </dsp:sp>
    <dsp:sp modelId="{61E28F25-6F2D-4551-B799-8F5F1AC4929E}">
      <dsp:nvSpPr>
        <dsp:cNvPr id="0" name=""/>
        <dsp:cNvSpPr/>
      </dsp:nvSpPr>
      <dsp:spPr>
        <a:xfrm>
          <a:off x="5710824" y="1025279"/>
          <a:ext cx="2598640" cy="3579071"/>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chemeClr val="bg2">
                  <a:lumMod val="20000"/>
                  <a:lumOff val="80000"/>
                </a:schemeClr>
              </a:solidFill>
              <a:latin typeface="Arial" pitchFamily="34" charset="0"/>
              <a:cs typeface="Arial" pitchFamily="34" charset="0"/>
            </a:rPr>
            <a:t>The Employment Equality (Age) Regulations 2006: </a:t>
          </a:r>
        </a:p>
        <a:p>
          <a:pPr marL="0" lvl="0" indent="0" algn="ctr" defTabSz="711200">
            <a:lnSpc>
              <a:spcPct val="90000"/>
            </a:lnSpc>
            <a:spcBef>
              <a:spcPct val="0"/>
            </a:spcBef>
            <a:spcAft>
              <a:spcPct val="35000"/>
            </a:spcAft>
            <a:buNone/>
          </a:pPr>
          <a:r>
            <a:rPr lang="en-GB" sz="1600" b="1" kern="1200" dirty="0">
              <a:latin typeface="Arial" pitchFamily="34" charset="0"/>
              <a:cs typeface="Arial" pitchFamily="34" charset="0"/>
            </a:rPr>
            <a:t>Made it unlawful for employers to discriminate against employees because of age.</a:t>
          </a:r>
        </a:p>
      </dsp:txBody>
      <dsp:txXfrm>
        <a:off x="5837679" y="1152134"/>
        <a:ext cx="2344930" cy="3325361"/>
      </dsp:txXfrm>
    </dsp:sp>
    <dsp:sp modelId="{6FA88C13-D03D-444E-BB43-5D71E9732DBB}">
      <dsp:nvSpPr>
        <dsp:cNvPr id="0" name=""/>
        <dsp:cNvSpPr/>
      </dsp:nvSpPr>
      <dsp:spPr>
        <a:xfrm>
          <a:off x="8501632" y="1043872"/>
          <a:ext cx="2971527" cy="3541884"/>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chemeClr val="bg2">
                  <a:lumMod val="20000"/>
                  <a:lumOff val="80000"/>
                </a:schemeClr>
              </a:solidFill>
              <a:latin typeface="Arial" pitchFamily="34" charset="0"/>
              <a:cs typeface="Arial" pitchFamily="34" charset="0"/>
            </a:rPr>
            <a:t>The Equality Act (Sexual Orientation) Regulations 2007:</a:t>
          </a:r>
        </a:p>
        <a:p>
          <a:pPr marL="0" lvl="0" indent="0" algn="ctr" defTabSz="711200">
            <a:lnSpc>
              <a:spcPct val="90000"/>
            </a:lnSpc>
            <a:spcBef>
              <a:spcPct val="0"/>
            </a:spcBef>
            <a:spcAft>
              <a:spcPct val="35000"/>
            </a:spcAft>
            <a:buNone/>
          </a:pPr>
          <a:r>
            <a:rPr lang="en-GB" sz="1600" b="1" kern="1200" dirty="0">
              <a:latin typeface="Arial" pitchFamily="34" charset="0"/>
              <a:cs typeface="Arial" pitchFamily="34" charset="0"/>
            </a:rPr>
            <a:t>Made it unlawful to discriminate because of sexual orientation in the provision of goods, facilities, services, education and public functions.</a:t>
          </a:r>
        </a:p>
      </dsp:txBody>
      <dsp:txXfrm>
        <a:off x="8646690" y="1188930"/>
        <a:ext cx="2681411" cy="325176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988407BC-5A13-454E-957A-E7CC29148980}" type="datetimeFigureOut">
              <a:rPr lang="en-US" smtClean="0"/>
              <a:t>8/6/2018</a:t>
            </a:fld>
            <a:endParaRPr lang="en-US"/>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BFD2DCA5-93B8-4BC9-BAFF-6D3C0A86C32E}" type="slidenum">
              <a:rPr lang="en-US" smtClean="0"/>
              <a:t>‹#›</a:t>
            </a:fld>
            <a:endParaRPr lang="en-US"/>
          </a:p>
        </p:txBody>
      </p:sp>
    </p:spTree>
    <p:extLst>
      <p:ext uri="{BB962C8B-B14F-4D97-AF65-F5344CB8AC3E}">
        <p14:creationId xmlns:p14="http://schemas.microsoft.com/office/powerpoint/2010/main" val="7608450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E205F4B-18D4-4C4D-907A-220CA1A67528}" type="datetimeFigureOut">
              <a:rPr lang="en-US" smtClean="0"/>
              <a:t>8/6/2018</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B910928-F541-406C-BA32-92E4D2EB031B}" type="slidenum">
              <a:rPr lang="en-US" smtClean="0"/>
              <a:t>‹#›</a:t>
            </a:fld>
            <a:endParaRPr lang="en-US"/>
          </a:p>
        </p:txBody>
      </p:sp>
    </p:spTree>
    <p:extLst>
      <p:ext uri="{BB962C8B-B14F-4D97-AF65-F5344CB8AC3E}">
        <p14:creationId xmlns:p14="http://schemas.microsoft.com/office/powerpoint/2010/main" val="2573132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Consideration of words and image on the slide</a:t>
            </a:r>
          </a:p>
          <a:p>
            <a:endParaRPr lang="en-US" dirty="0"/>
          </a:p>
          <a:p>
            <a:r>
              <a:rPr lang="en-GB" sz="1200" kern="1200" dirty="0">
                <a:solidFill>
                  <a:schemeClr val="tx1"/>
                </a:solidFill>
                <a:effectLst/>
                <a:latin typeface="+mn-lt"/>
                <a:ea typeface="+mn-ea"/>
                <a:cs typeface="+mn-cs"/>
              </a:rPr>
              <a:t>Are they familiar with the words </a:t>
            </a:r>
            <a:r>
              <a:rPr lang="en-GB" sz="1200" b="1" i="1" kern="1200" dirty="0">
                <a:solidFill>
                  <a:schemeClr val="tx1"/>
                </a:solidFill>
                <a:effectLst/>
                <a:latin typeface="+mn-lt"/>
                <a:ea typeface="+mn-ea"/>
                <a:cs typeface="+mn-cs"/>
              </a:rPr>
              <a:t>prejudice, discrimination and stereotypes</a:t>
            </a:r>
            <a:r>
              <a:rPr lang="en-GB" sz="1200" kern="1200" dirty="0">
                <a:solidFill>
                  <a:schemeClr val="tx1"/>
                </a:solidFill>
                <a:effectLst/>
                <a:latin typeface="+mn-lt"/>
                <a:ea typeface="+mn-ea"/>
                <a:cs typeface="+mn-cs"/>
              </a:rPr>
              <a:t>? What understanding do they have of those terms?</a:t>
            </a:r>
          </a:p>
          <a:p>
            <a:r>
              <a:rPr lang="en-GB" sz="1200" kern="1200" dirty="0">
                <a:solidFill>
                  <a:schemeClr val="tx1"/>
                </a:solidFill>
                <a:effectLst/>
                <a:latin typeface="+mn-lt"/>
                <a:ea typeface="+mn-ea"/>
                <a:cs typeface="+mn-cs"/>
              </a:rPr>
              <a:t>How does this marry with the word </a:t>
            </a:r>
            <a:r>
              <a:rPr lang="en-GB" sz="1200" b="1" i="1" kern="1200" dirty="0">
                <a:solidFill>
                  <a:schemeClr val="tx1"/>
                </a:solidFill>
                <a:effectLst/>
                <a:latin typeface="+mn-lt"/>
                <a:ea typeface="+mn-ea"/>
                <a:cs typeface="+mn-cs"/>
              </a:rPr>
              <a:t>equality</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What about the word </a:t>
            </a:r>
            <a:r>
              <a:rPr lang="en-GB" sz="1200" b="1" i="1" kern="1200" dirty="0">
                <a:solidFill>
                  <a:schemeClr val="tx1"/>
                </a:solidFill>
                <a:effectLst/>
                <a:latin typeface="+mn-lt"/>
                <a:ea typeface="+mn-ea"/>
                <a:cs typeface="+mn-cs"/>
              </a:rPr>
              <a:t>Act</a:t>
            </a:r>
            <a:r>
              <a:rPr lang="en-GB" sz="1200" kern="1200" dirty="0">
                <a:solidFill>
                  <a:schemeClr val="tx1"/>
                </a:solidFill>
                <a:effectLst/>
                <a:latin typeface="+mn-lt"/>
                <a:ea typeface="+mn-ea"/>
                <a:cs typeface="+mn-cs"/>
              </a:rPr>
              <a:t> in this context? We will be looking at law. We do we feel the need to pass laws on anything?</a:t>
            </a:r>
          </a:p>
          <a:p>
            <a:r>
              <a:rPr lang="en-GB" sz="1200" kern="1200" dirty="0">
                <a:solidFill>
                  <a:schemeClr val="tx1"/>
                </a:solidFill>
                <a:effectLst/>
                <a:latin typeface="+mn-lt"/>
                <a:ea typeface="+mn-ea"/>
                <a:cs typeface="+mn-cs"/>
              </a:rPr>
              <a:t>What about the image? Is that someone talking down to someone, and keeping them down? Or is it someone helping another person to their feet to stand beside them? Is this a good image to use in this context? Why/why not?</a:t>
            </a:r>
          </a:p>
          <a:p>
            <a:r>
              <a:rPr lang="en-GB" sz="1200" kern="1200" dirty="0">
                <a:solidFill>
                  <a:schemeClr val="tx1"/>
                </a:solidFill>
                <a:effectLst/>
                <a:latin typeface="+mn-lt"/>
                <a:ea typeface="+mn-ea"/>
                <a:cs typeface="+mn-cs"/>
              </a:rPr>
              <a:t>The text from Jesus </a:t>
            </a:r>
            <a:r>
              <a:rPr lang="en-GB" sz="1200" b="1" i="1" kern="1200" dirty="0">
                <a:solidFill>
                  <a:schemeClr val="tx1"/>
                </a:solidFill>
                <a:effectLst/>
                <a:latin typeface="+mn-lt"/>
                <a:ea typeface="+mn-ea"/>
                <a:cs typeface="+mn-cs"/>
              </a:rPr>
              <a:t>Do unto others as you would have them do unto you:</a:t>
            </a:r>
            <a:r>
              <a:rPr lang="en-GB" sz="1200" kern="1200" dirty="0">
                <a:solidFill>
                  <a:schemeClr val="tx1"/>
                </a:solidFill>
                <a:effectLst/>
                <a:latin typeface="+mn-lt"/>
                <a:ea typeface="+mn-ea"/>
                <a:cs typeface="+mn-cs"/>
              </a:rPr>
              <a:t> is that appropriate in this context? This is called </a:t>
            </a:r>
            <a:r>
              <a:rPr lang="en-GB" sz="1200" b="1" kern="1200" dirty="0">
                <a:solidFill>
                  <a:schemeClr val="tx1"/>
                </a:solidFill>
                <a:effectLst/>
                <a:latin typeface="+mn-lt"/>
                <a:ea typeface="+mn-ea"/>
                <a:cs typeface="+mn-cs"/>
              </a:rPr>
              <a:t>The Golden Rule</a:t>
            </a:r>
            <a:r>
              <a:rPr lang="en-GB" sz="1200" kern="1200" dirty="0">
                <a:solidFill>
                  <a:schemeClr val="tx1"/>
                </a:solidFill>
                <a:effectLst/>
                <a:latin typeface="+mn-lt"/>
                <a:ea typeface="+mn-ea"/>
                <a:cs typeface="+mn-cs"/>
              </a:rPr>
              <a:t>, and is an idea that recurs in all the major World Religions and in many other philosophies and belief systems. It is certainly a hugely important part of the teachings of Christ and of the Catholic Church.</a:t>
            </a:r>
          </a:p>
          <a:p>
            <a:r>
              <a:rPr lang="en-GB" sz="1200" kern="1200" dirty="0">
                <a:solidFill>
                  <a:schemeClr val="tx1"/>
                </a:solidFill>
                <a:effectLst/>
                <a:latin typeface="+mn-lt"/>
                <a:ea typeface="+mn-ea"/>
                <a:cs typeface="+mn-cs"/>
              </a:rPr>
              <a:t>Point out that it is </a:t>
            </a:r>
            <a:r>
              <a:rPr lang="en-GB" sz="1200" b="1" kern="1200" dirty="0">
                <a:solidFill>
                  <a:schemeClr val="tx1"/>
                </a:solidFill>
                <a:effectLst/>
                <a:latin typeface="+mn-lt"/>
                <a:ea typeface="+mn-ea"/>
                <a:cs typeface="+mn-cs"/>
              </a:rPr>
              <a:t>NOT</a:t>
            </a:r>
            <a:r>
              <a:rPr lang="en-GB" sz="1200" kern="1200" dirty="0">
                <a:solidFill>
                  <a:schemeClr val="tx1"/>
                </a:solidFill>
                <a:effectLst/>
                <a:latin typeface="+mn-lt"/>
                <a:ea typeface="+mn-ea"/>
                <a:cs typeface="+mn-cs"/>
              </a:rPr>
              <a:t> do unto others as they do unto you. It is not the same as an eye for an eye. If we are badly treated, it does not justify us in treating others badly. It is about setting and ideal; it reminds us that we are in control of our attitudes, words and actions; these should not be governed by others.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Teacher should sum up main points of discussion; these can then be recorded by pupils in jotters.</a:t>
            </a:r>
          </a:p>
          <a:p>
            <a:endParaRPr lang="en-US" dirty="0"/>
          </a:p>
        </p:txBody>
      </p:sp>
      <p:sp>
        <p:nvSpPr>
          <p:cNvPr id="4" name="Slide Number Placeholder 3"/>
          <p:cNvSpPr>
            <a:spLocks noGrp="1"/>
          </p:cNvSpPr>
          <p:nvPr>
            <p:ph type="sldNum" sz="quarter" idx="10"/>
          </p:nvPr>
        </p:nvSpPr>
        <p:spPr/>
        <p:txBody>
          <a:bodyPr/>
          <a:lstStyle/>
          <a:p>
            <a:fld id="{7B910928-F541-406C-BA32-92E4D2EB031B}" type="slidenum">
              <a:rPr lang="en-US" smtClean="0"/>
              <a:t>1</a:t>
            </a:fld>
            <a:endParaRPr lang="en-US"/>
          </a:p>
        </p:txBody>
      </p:sp>
    </p:spTree>
    <p:extLst>
      <p:ext uri="{BB962C8B-B14F-4D97-AF65-F5344CB8AC3E}">
        <p14:creationId xmlns:p14="http://schemas.microsoft.com/office/powerpoint/2010/main" val="2351898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Complete task as for previous slide, using these two new statements.</a:t>
            </a:r>
          </a:p>
          <a:p>
            <a:endParaRPr lang="en-GB" dirty="0"/>
          </a:p>
          <a:p>
            <a:endParaRPr lang="en-GB" dirty="0"/>
          </a:p>
          <a:p>
            <a:r>
              <a:rPr lang="en-GB" dirty="0"/>
              <a:t>When all 4 statements have been addressed, take pupil feedback on what was said.</a:t>
            </a:r>
          </a:p>
          <a:p>
            <a:endParaRPr lang="en-GB" dirty="0"/>
          </a:p>
          <a:p>
            <a:r>
              <a:rPr lang="en-GB" dirty="0"/>
              <a:t>How does it make us feel when we are treated unfairly? How does it impact our behaviour?</a:t>
            </a:r>
          </a:p>
          <a:p>
            <a:endParaRPr lang="en-GB" dirty="0"/>
          </a:p>
          <a:p>
            <a:r>
              <a:rPr lang="en-GB" dirty="0"/>
              <a:t>What does this do to the Common Good?</a:t>
            </a:r>
          </a:p>
          <a:p>
            <a:endParaRPr lang="en-GB" dirty="0"/>
          </a:p>
          <a:p>
            <a:r>
              <a:rPr lang="en-GB" dirty="0"/>
              <a:t>Leads into next slide</a:t>
            </a:r>
          </a:p>
          <a:p>
            <a:endParaRPr lang="en-GB" dirty="0"/>
          </a:p>
        </p:txBody>
      </p:sp>
      <p:sp>
        <p:nvSpPr>
          <p:cNvPr id="4" name="Slide Number Placeholder 3"/>
          <p:cNvSpPr>
            <a:spLocks noGrp="1"/>
          </p:cNvSpPr>
          <p:nvPr>
            <p:ph type="sldNum" sz="quarter" idx="10"/>
          </p:nvPr>
        </p:nvSpPr>
        <p:spPr/>
        <p:txBody>
          <a:bodyPr/>
          <a:lstStyle/>
          <a:p>
            <a:fld id="{7B910928-F541-406C-BA32-92E4D2EB031B}" type="slidenum">
              <a:rPr lang="en-US" smtClean="0"/>
              <a:t>11</a:t>
            </a:fld>
            <a:endParaRPr lang="en-US"/>
          </a:p>
        </p:txBody>
      </p:sp>
    </p:spTree>
    <p:extLst>
      <p:ext uri="{BB962C8B-B14F-4D97-AF65-F5344CB8AC3E}">
        <p14:creationId xmlns:p14="http://schemas.microsoft.com/office/powerpoint/2010/main" val="2344071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pupils to give some of the consequences of people being treated unjustly – whether for the person themselves, or for the culture that it builds in society</a:t>
            </a:r>
          </a:p>
          <a:p>
            <a:endParaRPr lang="en-GB" dirty="0"/>
          </a:p>
          <a:p>
            <a:r>
              <a:rPr lang="en-GB" dirty="0"/>
              <a:t>As an example – shops that will not allow young people to go in, or only to go in if there are under a certain number of them.</a:t>
            </a:r>
          </a:p>
          <a:p>
            <a:r>
              <a:rPr lang="en-GB" dirty="0"/>
              <a:t> - Can you understand why they do that?</a:t>
            </a:r>
          </a:p>
          <a:p>
            <a:r>
              <a:rPr lang="en-GB" dirty="0"/>
              <a:t> - How does it make you feel if you are refused entry to a shop in front of you friends, etc?</a:t>
            </a:r>
          </a:p>
          <a:p>
            <a:r>
              <a:rPr lang="en-GB" dirty="0"/>
              <a:t> - How does it make you feel, even if you yourself have never been refused entry?</a:t>
            </a:r>
          </a:p>
          <a:p>
            <a:r>
              <a:rPr lang="en-GB" dirty="0"/>
              <a:t> - How does it make other customers feel about young people?</a:t>
            </a:r>
          </a:p>
          <a:p>
            <a:endParaRPr lang="en-GB" dirty="0"/>
          </a:p>
          <a:p>
            <a:r>
              <a:rPr lang="en-GB" dirty="0"/>
              <a:t>How do the positive outcomes of that decision weigh up against the negative outcomes? What does it do for feelings/relationships in the community?</a:t>
            </a:r>
          </a:p>
          <a:p>
            <a:endParaRPr lang="en-GB" dirty="0"/>
          </a:p>
          <a:p>
            <a:endParaRPr lang="en-GB" dirty="0"/>
          </a:p>
        </p:txBody>
      </p:sp>
      <p:sp>
        <p:nvSpPr>
          <p:cNvPr id="4" name="Slide Number Placeholder 3"/>
          <p:cNvSpPr>
            <a:spLocks noGrp="1"/>
          </p:cNvSpPr>
          <p:nvPr>
            <p:ph type="sldNum" sz="quarter" idx="10"/>
          </p:nvPr>
        </p:nvSpPr>
        <p:spPr/>
        <p:txBody>
          <a:bodyPr/>
          <a:lstStyle/>
          <a:p>
            <a:fld id="{7B910928-F541-406C-BA32-92E4D2EB031B}" type="slidenum">
              <a:rPr lang="en-US" smtClean="0"/>
              <a:t>12</a:t>
            </a:fld>
            <a:endParaRPr lang="en-US"/>
          </a:p>
        </p:txBody>
      </p:sp>
    </p:spTree>
    <p:extLst>
      <p:ext uri="{BB962C8B-B14F-4D97-AF65-F5344CB8AC3E}">
        <p14:creationId xmlns:p14="http://schemas.microsoft.com/office/powerpoint/2010/main" val="4226705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Using the law to tackle inequality.. Difference between Civil Law and Criminal Law</a:t>
            </a:r>
          </a:p>
        </p:txBody>
      </p:sp>
      <p:sp>
        <p:nvSpPr>
          <p:cNvPr id="4" name="Slide Number Placeholder 3"/>
          <p:cNvSpPr>
            <a:spLocks noGrp="1"/>
          </p:cNvSpPr>
          <p:nvPr>
            <p:ph type="sldNum" sz="quarter" idx="10"/>
          </p:nvPr>
        </p:nvSpPr>
        <p:spPr/>
        <p:txBody>
          <a:bodyPr/>
          <a:lstStyle/>
          <a:p>
            <a:fld id="{7B910928-F541-406C-BA32-92E4D2EB031B}" type="slidenum">
              <a:rPr lang="en-US" smtClean="0"/>
              <a:t>13</a:t>
            </a:fld>
            <a:endParaRPr lang="en-US"/>
          </a:p>
        </p:txBody>
      </p:sp>
    </p:spTree>
    <p:extLst>
      <p:ext uri="{BB962C8B-B14F-4D97-AF65-F5344CB8AC3E}">
        <p14:creationId xmlns:p14="http://schemas.microsoft.com/office/powerpoint/2010/main" val="19243193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and the two following show a timeline of some of the major laws passed in Britain since 1833 to try to deal with social inequalities and a lack of civil rights for some people.</a:t>
            </a:r>
          </a:p>
          <a:p>
            <a:endParaRPr lang="en-US" dirty="0"/>
          </a:p>
          <a:p>
            <a:r>
              <a:rPr lang="en-US" dirty="0"/>
              <a:t>Read through the various boxes, and ask pupils who is benefitting, remembering always to look at the impact upon society and the Common Good. For example – Does the 1918 Representation of the People Act only benefit “women of property over the age of 30”? Does it benefit all of us if MPs have to now consider areas thought in the past to have been “women’s issues”? Do we all benefit if our MPs have to please more people in order to get votes? Once “women of property over the age of 30” have managed to win the vote, what does that say to other groups who don’t have the vote?</a:t>
            </a:r>
          </a:p>
          <a:p>
            <a:endParaRPr lang="en-US" dirty="0"/>
          </a:p>
          <a:p>
            <a:r>
              <a:rPr lang="en-US" dirty="0"/>
              <a:t>Notice the time span here. It takes 137 years to bring these laws. However, when people begin to </a:t>
            </a:r>
            <a:r>
              <a:rPr lang="en-US" dirty="0" err="1"/>
              <a:t>realise</a:t>
            </a:r>
            <a:r>
              <a:rPr lang="en-US" dirty="0"/>
              <a:t> that change is possible . . . (next slide)</a:t>
            </a:r>
          </a:p>
        </p:txBody>
      </p:sp>
      <p:sp>
        <p:nvSpPr>
          <p:cNvPr id="4" name="Slide Number Placeholder 3"/>
          <p:cNvSpPr>
            <a:spLocks noGrp="1"/>
          </p:cNvSpPr>
          <p:nvPr>
            <p:ph type="sldNum" sz="quarter" idx="10"/>
          </p:nvPr>
        </p:nvSpPr>
        <p:spPr/>
        <p:txBody>
          <a:bodyPr/>
          <a:lstStyle/>
          <a:p>
            <a:fld id="{7B910928-F541-406C-BA32-92E4D2EB031B}" type="slidenum">
              <a:rPr lang="en-US" smtClean="0"/>
              <a:t>14</a:t>
            </a:fld>
            <a:endParaRPr lang="en-US"/>
          </a:p>
        </p:txBody>
      </p:sp>
    </p:spTree>
    <p:extLst>
      <p:ext uri="{BB962C8B-B14F-4D97-AF65-F5344CB8AC3E}">
        <p14:creationId xmlns:p14="http://schemas.microsoft.com/office/powerpoint/2010/main" val="4251722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 . .it takes only 20 years to pass the next 3 (again, read through and discuss who benefits) . . .</a:t>
            </a:r>
          </a:p>
        </p:txBody>
      </p:sp>
      <p:sp>
        <p:nvSpPr>
          <p:cNvPr id="4" name="Slide Number Placeholder 3"/>
          <p:cNvSpPr>
            <a:spLocks noGrp="1"/>
          </p:cNvSpPr>
          <p:nvPr>
            <p:ph type="sldNum" sz="quarter" idx="10"/>
          </p:nvPr>
        </p:nvSpPr>
        <p:spPr/>
        <p:txBody>
          <a:bodyPr/>
          <a:lstStyle/>
          <a:p>
            <a:fld id="{7B910928-F541-406C-BA32-92E4D2EB031B}" type="slidenum">
              <a:rPr lang="en-US" smtClean="0"/>
              <a:t>15</a:t>
            </a:fld>
            <a:endParaRPr lang="en-US"/>
          </a:p>
        </p:txBody>
      </p:sp>
    </p:spTree>
    <p:extLst>
      <p:ext uri="{BB962C8B-B14F-4D97-AF65-F5344CB8AC3E}">
        <p14:creationId xmlns:p14="http://schemas.microsoft.com/office/powerpoint/2010/main" val="646704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 .  and only 4 years for the next 4 (again, read over and discuss . . .)</a:t>
            </a:r>
          </a:p>
          <a:p>
            <a:endParaRPr lang="en-GB" dirty="0"/>
          </a:p>
          <a:p>
            <a:r>
              <a:rPr lang="en-GB" dirty="0"/>
              <a:t>It would seem that the more we talk to and engage with one another, the more aware we become of each other’s concerns, and more we are able to make changes and empower others.</a:t>
            </a:r>
          </a:p>
        </p:txBody>
      </p:sp>
      <p:sp>
        <p:nvSpPr>
          <p:cNvPr id="4" name="Slide Number Placeholder 3"/>
          <p:cNvSpPr>
            <a:spLocks noGrp="1"/>
          </p:cNvSpPr>
          <p:nvPr>
            <p:ph type="sldNum" sz="quarter" idx="10"/>
          </p:nvPr>
        </p:nvSpPr>
        <p:spPr/>
        <p:txBody>
          <a:bodyPr/>
          <a:lstStyle/>
          <a:p>
            <a:fld id="{7B910928-F541-406C-BA32-92E4D2EB031B}" type="slidenum">
              <a:rPr lang="en-US" smtClean="0"/>
              <a:t>16</a:t>
            </a:fld>
            <a:endParaRPr lang="en-US"/>
          </a:p>
        </p:txBody>
      </p:sp>
    </p:spTree>
    <p:extLst>
      <p:ext uri="{BB962C8B-B14F-4D97-AF65-F5344CB8AC3E}">
        <p14:creationId xmlns:p14="http://schemas.microsoft.com/office/powerpoint/2010/main" val="3115889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big change on the timeline would the Equality Act 2010.</a:t>
            </a:r>
          </a:p>
          <a:p>
            <a:endParaRPr lang="en-GB" dirty="0"/>
          </a:p>
          <a:p>
            <a:r>
              <a:rPr lang="en-GB" dirty="0"/>
              <a:t>Main elements outlined on this and next three slides.</a:t>
            </a:r>
          </a:p>
        </p:txBody>
      </p:sp>
      <p:sp>
        <p:nvSpPr>
          <p:cNvPr id="4" name="Slide Number Placeholder 3"/>
          <p:cNvSpPr>
            <a:spLocks noGrp="1"/>
          </p:cNvSpPr>
          <p:nvPr>
            <p:ph type="sldNum" sz="quarter" idx="10"/>
          </p:nvPr>
        </p:nvSpPr>
        <p:spPr/>
        <p:txBody>
          <a:bodyPr/>
          <a:lstStyle/>
          <a:p>
            <a:fld id="{7B910928-F541-406C-BA32-92E4D2EB031B}" type="slidenum">
              <a:rPr lang="en-US" smtClean="0"/>
              <a:t>17</a:t>
            </a:fld>
            <a:endParaRPr lang="en-US"/>
          </a:p>
        </p:txBody>
      </p:sp>
    </p:spTree>
    <p:extLst>
      <p:ext uri="{BB962C8B-B14F-4D97-AF65-F5344CB8AC3E}">
        <p14:creationId xmlns:p14="http://schemas.microsoft.com/office/powerpoint/2010/main" val="3878082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Bullet point 2 – ask pupils to name groups whom they know suffer discrimination</a:t>
            </a:r>
          </a:p>
          <a:p>
            <a:r>
              <a:rPr lang="en-GB" dirty="0"/>
              <a:t>Bullet point 3  - these groups are often relatively small groups compared to the overall population</a:t>
            </a:r>
          </a:p>
          <a:p>
            <a:r>
              <a:rPr lang="en-GB" dirty="0"/>
              <a:t>                       - they may not have a clear body who stands up for them and represents them</a:t>
            </a:r>
          </a:p>
          <a:p>
            <a:r>
              <a:rPr lang="en-GB" dirty="0"/>
              <a:t>                      - they have probably suffered discrimination of one type or another for many years</a:t>
            </a:r>
          </a:p>
          <a:p>
            <a:r>
              <a:rPr lang="en-GB" dirty="0"/>
              <a:t>                      -  etc . . . .</a:t>
            </a:r>
          </a:p>
          <a:p>
            <a:endParaRPr lang="en-GB" dirty="0"/>
          </a:p>
          <a:p>
            <a:r>
              <a:rPr lang="en-GB" dirty="0"/>
              <a:t>The titles on the slide are the PROTECTED CHARACTERISTICS under the 2010 Equality Act..</a:t>
            </a:r>
          </a:p>
          <a:p>
            <a:endParaRPr lang="en-GB" dirty="0"/>
          </a:p>
          <a:p>
            <a:r>
              <a:rPr lang="en-GB" dirty="0"/>
              <a:t>These, and the main points of the Act, are on the EQUALITY ACT 2010 FACT SHEET which is available with this resource.. This should be issued to all pupils .</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7B910928-F541-406C-BA32-92E4D2EB031B}" type="slidenum">
              <a:rPr lang="en-US" smtClean="0"/>
              <a:t>19</a:t>
            </a:fld>
            <a:endParaRPr lang="en-US"/>
          </a:p>
        </p:txBody>
      </p:sp>
    </p:spTree>
    <p:extLst>
      <p:ext uri="{BB962C8B-B14F-4D97-AF65-F5344CB8AC3E}">
        <p14:creationId xmlns:p14="http://schemas.microsoft.com/office/powerpoint/2010/main" val="1019327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Give pupils a chance to look over the Fact Sheet. They are about to be asked to do a Quiz. </a:t>
            </a:r>
          </a:p>
          <a:p>
            <a:endParaRPr lang="en-GB" dirty="0"/>
          </a:p>
          <a:p>
            <a:r>
              <a:rPr lang="en-GB" dirty="0"/>
              <a:t>SLIDES 22 – 31 ARE THE QUESTIONS; SLIDES 32 – 42 ARE THE ANSWERS</a:t>
            </a:r>
          </a:p>
        </p:txBody>
      </p:sp>
      <p:sp>
        <p:nvSpPr>
          <p:cNvPr id="4" name="Slide Number Placeholder 3"/>
          <p:cNvSpPr>
            <a:spLocks noGrp="1"/>
          </p:cNvSpPr>
          <p:nvPr>
            <p:ph type="sldNum" sz="quarter" idx="10"/>
          </p:nvPr>
        </p:nvSpPr>
        <p:spPr/>
        <p:txBody>
          <a:bodyPr/>
          <a:lstStyle/>
          <a:p>
            <a:fld id="{7B910928-F541-406C-BA32-92E4D2EB031B}" type="slidenum">
              <a:rPr lang="en-US" smtClean="0"/>
              <a:t>20</a:t>
            </a:fld>
            <a:endParaRPr lang="en-US"/>
          </a:p>
        </p:txBody>
      </p:sp>
    </p:spTree>
    <p:extLst>
      <p:ext uri="{BB962C8B-B14F-4D97-AF65-F5344CB8AC3E}">
        <p14:creationId xmlns:p14="http://schemas.microsoft.com/office/powerpoint/2010/main" val="3236868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a:t>
            </a:r>
          </a:p>
          <a:p>
            <a:endParaRPr lang="en-GB" dirty="0"/>
          </a:p>
          <a:p>
            <a:r>
              <a:rPr lang="en-GB" dirty="0"/>
              <a:t>Quiz from Equality and Human Rights Commission  https://www.equalityhumanrights.com/en/lesson-plan-ideas </a:t>
            </a:r>
          </a:p>
        </p:txBody>
      </p:sp>
      <p:sp>
        <p:nvSpPr>
          <p:cNvPr id="4" name="Slide Number Placeholder 3"/>
          <p:cNvSpPr>
            <a:spLocks noGrp="1"/>
          </p:cNvSpPr>
          <p:nvPr>
            <p:ph type="sldNum" sz="quarter" idx="10"/>
          </p:nvPr>
        </p:nvSpPr>
        <p:spPr/>
        <p:txBody>
          <a:bodyPr/>
          <a:lstStyle/>
          <a:p>
            <a:fld id="{7B910928-F541-406C-BA32-92E4D2EB031B}" type="slidenum">
              <a:rPr lang="en-US" smtClean="0"/>
              <a:t>21</a:t>
            </a:fld>
            <a:endParaRPr lang="en-US"/>
          </a:p>
        </p:txBody>
      </p:sp>
    </p:spTree>
    <p:extLst>
      <p:ext uri="{BB962C8B-B14F-4D97-AF65-F5344CB8AC3E}">
        <p14:creationId xmlns:p14="http://schemas.microsoft.com/office/powerpoint/2010/main" val="2820417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at the start of every unit in “Called to Love”. It is in a relationships unit because it reminds us of our innate value, dignity and worth.</a:t>
            </a:r>
          </a:p>
          <a:p>
            <a:r>
              <a:rPr lang="en-GB" dirty="0"/>
              <a:t>This is true of us throughout our lives . And if it true of each of us, then it is true of all of us.</a:t>
            </a:r>
          </a:p>
          <a:p>
            <a:endParaRPr lang="en-GB" dirty="0"/>
          </a:p>
          <a:p>
            <a:r>
              <a:rPr lang="en-GB" dirty="0"/>
              <a:t>And it remains true.</a:t>
            </a:r>
          </a:p>
          <a:p>
            <a:endParaRPr lang="en-GB" dirty="0"/>
          </a:p>
          <a:p>
            <a:r>
              <a:rPr lang="en-GB" dirty="0"/>
              <a:t>It begins our unit on prejudice and discrimination to remind us that if we believe that all human beings are the work of God, then they have that innate value, dignity and worth. That does not change because we don’t like someone, or don’t approve of them. </a:t>
            </a:r>
          </a:p>
          <a:p>
            <a:endParaRPr lang="en-GB" dirty="0"/>
          </a:p>
          <a:p>
            <a:r>
              <a:rPr lang="en-GB" dirty="0"/>
              <a:t>The Christian call is to love of neighbour, and to treat others as we ourselves would like to be treated. To always remember that everyone we come across is just as made by God as we are ourselves.</a:t>
            </a:r>
          </a:p>
          <a:p>
            <a:endParaRPr lang="en-GB" dirty="0"/>
          </a:p>
          <a:p>
            <a:endParaRPr lang="en-GB" dirty="0"/>
          </a:p>
          <a:p>
            <a:endParaRPr lang="en-US" dirty="0"/>
          </a:p>
        </p:txBody>
      </p:sp>
      <p:sp>
        <p:nvSpPr>
          <p:cNvPr id="4" name="Slide Number Placeholder 3"/>
          <p:cNvSpPr>
            <a:spLocks noGrp="1"/>
          </p:cNvSpPr>
          <p:nvPr>
            <p:ph type="sldNum" sz="quarter" idx="10"/>
          </p:nvPr>
        </p:nvSpPr>
        <p:spPr/>
        <p:txBody>
          <a:bodyPr/>
          <a:lstStyle/>
          <a:p>
            <a:fld id="{7B910928-F541-406C-BA32-92E4D2EB031B}" type="slidenum">
              <a:rPr lang="en-US" smtClean="0"/>
              <a:t>3</a:t>
            </a:fld>
            <a:endParaRPr lang="en-US"/>
          </a:p>
        </p:txBody>
      </p:sp>
    </p:spTree>
    <p:extLst>
      <p:ext uri="{BB962C8B-B14F-4D97-AF65-F5344CB8AC3E}">
        <p14:creationId xmlns:p14="http://schemas.microsoft.com/office/powerpoint/2010/main" val="4124956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Pupils can provide other examples. Anything that would fall within the Act would be acceptable.</a:t>
            </a:r>
          </a:p>
        </p:txBody>
      </p:sp>
      <p:sp>
        <p:nvSpPr>
          <p:cNvPr id="4" name="Slide Number Placeholder 3"/>
          <p:cNvSpPr>
            <a:spLocks noGrp="1"/>
          </p:cNvSpPr>
          <p:nvPr>
            <p:ph type="sldNum" sz="quarter" idx="10"/>
          </p:nvPr>
        </p:nvSpPr>
        <p:spPr/>
        <p:txBody>
          <a:bodyPr/>
          <a:lstStyle/>
          <a:p>
            <a:fld id="{7B910928-F541-406C-BA32-92E4D2EB031B}" type="slidenum">
              <a:rPr lang="en-US" smtClean="0"/>
              <a:t>41</a:t>
            </a:fld>
            <a:endParaRPr lang="en-US"/>
          </a:p>
        </p:txBody>
      </p:sp>
    </p:spTree>
    <p:extLst>
      <p:ext uri="{BB962C8B-B14F-4D97-AF65-F5344CB8AC3E}">
        <p14:creationId xmlns:p14="http://schemas.microsoft.com/office/powerpoint/2010/main" val="1380171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definition is specific to the Act. Pupils may also use the definition given on slide 4, which gives a wider definition.</a:t>
            </a:r>
          </a:p>
        </p:txBody>
      </p:sp>
      <p:sp>
        <p:nvSpPr>
          <p:cNvPr id="4" name="Slide Number Placeholder 3"/>
          <p:cNvSpPr>
            <a:spLocks noGrp="1"/>
          </p:cNvSpPr>
          <p:nvPr>
            <p:ph type="sldNum" sz="quarter" idx="10"/>
          </p:nvPr>
        </p:nvSpPr>
        <p:spPr/>
        <p:txBody>
          <a:bodyPr/>
          <a:lstStyle/>
          <a:p>
            <a:fld id="{7B910928-F541-406C-BA32-92E4D2EB031B}" type="slidenum">
              <a:rPr lang="en-US" smtClean="0"/>
              <a:t>42</a:t>
            </a:fld>
            <a:endParaRPr lang="en-US"/>
          </a:p>
        </p:txBody>
      </p:sp>
    </p:spTree>
    <p:extLst>
      <p:ext uri="{BB962C8B-B14F-4D97-AF65-F5344CB8AC3E}">
        <p14:creationId xmlns:p14="http://schemas.microsoft.com/office/powerpoint/2010/main" val="1284906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Take some time to look at the quote from St Paul’s letter to the Galatians. </a:t>
            </a:r>
          </a:p>
          <a:p>
            <a:endParaRPr lang="en-GB" dirty="0"/>
          </a:p>
          <a:p>
            <a:r>
              <a:rPr lang="en-GB" dirty="0"/>
              <a:t>In this letter, Paul is talking to a fractured community who are arguing about whose law should be followed. Paul tries to make clear to them the benefits of living by the teachings of \Christ, and asks them to decide which is better. He talks about how we are all united under Christ.</a:t>
            </a:r>
          </a:p>
          <a:p>
            <a:endParaRPr lang="en-GB" dirty="0"/>
          </a:p>
          <a:p>
            <a:r>
              <a:rPr lang="en-GB" dirty="0"/>
              <a:t>This would be a good point then to remind pupils about the quotes used earlier from Pope Benedict (Slide 3) and from Matthew’s gospel (Slide 5)</a:t>
            </a:r>
          </a:p>
        </p:txBody>
      </p:sp>
      <p:sp>
        <p:nvSpPr>
          <p:cNvPr id="4" name="Slide Number Placeholder 3"/>
          <p:cNvSpPr>
            <a:spLocks noGrp="1"/>
          </p:cNvSpPr>
          <p:nvPr>
            <p:ph type="sldNum" sz="quarter" idx="10"/>
          </p:nvPr>
        </p:nvSpPr>
        <p:spPr/>
        <p:txBody>
          <a:bodyPr/>
          <a:lstStyle/>
          <a:p>
            <a:fld id="{7B910928-F541-406C-BA32-92E4D2EB031B}" type="slidenum">
              <a:rPr lang="en-US" smtClean="0"/>
              <a:t>43</a:t>
            </a:fld>
            <a:endParaRPr lang="en-US"/>
          </a:p>
        </p:txBody>
      </p:sp>
    </p:spTree>
    <p:extLst>
      <p:ext uri="{BB962C8B-B14F-4D97-AF65-F5344CB8AC3E}">
        <p14:creationId xmlns:p14="http://schemas.microsoft.com/office/powerpoint/2010/main" val="3081319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algn="l"/>
            <a:r>
              <a:rPr lang="en-US" b="0" i="0" dirty="0">
                <a:solidFill>
                  <a:srgbClr val="666666"/>
                </a:solidFill>
                <a:effectLst/>
                <a:latin typeface="Georgia" panose="02040502050405020303" pitchFamily="18" charset="0"/>
              </a:rPr>
              <a:t>Click on photo of dolls takes you to hyperlink  https://www.youtube.com/watch?v=fRJrg-WTpYs   Allow pupils to watch the clip without giving background</a:t>
            </a:r>
          </a:p>
          <a:p>
            <a:pPr algn="l"/>
            <a:endParaRPr lang="en-US" b="0" i="0" dirty="0">
              <a:solidFill>
                <a:srgbClr val="666666"/>
              </a:solidFill>
              <a:effectLst/>
              <a:latin typeface="Georgia" panose="02040502050405020303" pitchFamily="18" charset="0"/>
            </a:endParaRPr>
          </a:p>
          <a:p>
            <a:pPr algn="l"/>
            <a:r>
              <a:rPr lang="en-US" b="0" i="0" dirty="0">
                <a:solidFill>
                  <a:srgbClr val="666666"/>
                </a:solidFill>
                <a:effectLst/>
                <a:latin typeface="Georgia" panose="02040502050405020303" pitchFamily="18" charset="0"/>
              </a:rPr>
              <a:t>In the 1940s, psychologists Kenneth and Mamie Clark designed and conducted a series of experiments throughout the USA  known colloquially as “The Doll Tests” to study the psychological effects of segregation on African-American children.</a:t>
            </a:r>
          </a:p>
          <a:p>
            <a:pPr algn="l"/>
            <a:endParaRPr lang="en-US" b="0" i="0" dirty="0">
              <a:solidFill>
                <a:srgbClr val="666666"/>
              </a:solidFill>
              <a:effectLst/>
              <a:latin typeface="Georgia" panose="02040502050405020303" pitchFamily="18" charset="0"/>
            </a:endParaRPr>
          </a:p>
          <a:p>
            <a:pPr algn="l"/>
            <a:r>
              <a:rPr lang="en-US" b="0" i="0" dirty="0">
                <a:solidFill>
                  <a:srgbClr val="666666"/>
                </a:solidFill>
                <a:effectLst/>
                <a:latin typeface="Georgia" panose="02040502050405020303" pitchFamily="18" charset="0"/>
              </a:rPr>
              <a:t> Drs. Clark used four dolls, identical except for </a:t>
            </a:r>
            <a:r>
              <a:rPr lang="en-US" b="0" i="0" dirty="0" err="1">
                <a:solidFill>
                  <a:srgbClr val="666666"/>
                </a:solidFill>
                <a:effectLst/>
                <a:latin typeface="Georgia" panose="02040502050405020303" pitchFamily="18" charset="0"/>
              </a:rPr>
              <a:t>colour</a:t>
            </a:r>
            <a:r>
              <a:rPr lang="en-US" b="0" i="0" dirty="0">
                <a:solidFill>
                  <a:srgbClr val="666666"/>
                </a:solidFill>
                <a:effectLst/>
                <a:latin typeface="Georgia" panose="02040502050405020303" pitchFamily="18" charset="0"/>
              </a:rPr>
              <a:t>, to test children’s racial perceptions. Their subjects, children between the ages of three to seven, were asked to identify both the race of the dolls and which </a:t>
            </a:r>
            <a:r>
              <a:rPr lang="en-US" b="0" i="0" dirty="0" err="1">
                <a:solidFill>
                  <a:srgbClr val="666666"/>
                </a:solidFill>
                <a:effectLst/>
                <a:latin typeface="Georgia" panose="02040502050405020303" pitchFamily="18" charset="0"/>
              </a:rPr>
              <a:t>colour</a:t>
            </a:r>
            <a:r>
              <a:rPr lang="en-US" b="0" i="0" dirty="0">
                <a:solidFill>
                  <a:srgbClr val="666666"/>
                </a:solidFill>
                <a:effectLst/>
                <a:latin typeface="Georgia" panose="02040502050405020303" pitchFamily="18" charset="0"/>
              </a:rPr>
              <a:t> doll they prefer. A majority of the children preferred the white doll and assigned positive characteristics to it. The Clarks concluded that “prejudice, discrimination, and segregation” created a feeling of inferiority among African-American children and damaged their self-esteem. </a:t>
            </a:r>
          </a:p>
          <a:p>
            <a:endParaRPr lang="en-US" dirty="0"/>
          </a:p>
          <a:p>
            <a:r>
              <a:rPr lang="en-US" dirty="0"/>
              <a:t>Points to start/grow the discussion:</a:t>
            </a:r>
          </a:p>
          <a:p>
            <a:endParaRPr lang="en-US" dirty="0"/>
          </a:p>
          <a:p>
            <a:r>
              <a:rPr lang="en-US" dirty="0"/>
              <a:t>What do you notice about the responses? – Almost all children attribute positive characteristics to the white doll and negative characteristics to the black doll – even the black children</a:t>
            </a:r>
          </a:p>
          <a:p>
            <a:endParaRPr lang="en-US" dirty="0"/>
          </a:p>
          <a:p>
            <a:r>
              <a:rPr lang="en-US" dirty="0"/>
              <a:t>Responses refer not only to questions about appearance, but assumptions are made based on appearance (</a:t>
            </a:r>
            <a:r>
              <a:rPr lang="en-US" dirty="0" err="1"/>
              <a:t>ie</a:t>
            </a:r>
            <a:r>
              <a:rPr lang="en-US" dirty="0"/>
              <a:t> not just which is the black doll/ pretty doll, </a:t>
            </a:r>
            <a:r>
              <a:rPr lang="en-US" dirty="0" err="1"/>
              <a:t>etc</a:t>
            </a:r>
            <a:r>
              <a:rPr lang="en-US" dirty="0"/>
              <a:t>, but which is the smart doll, which is the bad doll; which kid would you like to play with, </a:t>
            </a:r>
            <a:r>
              <a:rPr lang="en-US" dirty="0" err="1"/>
              <a:t>etc</a:t>
            </a:r>
            <a:r>
              <a:rPr lang="en-US" dirty="0"/>
              <a:t> . . .)</a:t>
            </a:r>
          </a:p>
          <a:p>
            <a:endParaRPr lang="en-US" dirty="0"/>
          </a:p>
          <a:p>
            <a:r>
              <a:rPr lang="en-US" dirty="0"/>
              <a:t>Are these responses based on </a:t>
            </a:r>
            <a:r>
              <a:rPr lang="en-US" dirty="0" err="1"/>
              <a:t>childrens</a:t>
            </a:r>
            <a:r>
              <a:rPr lang="en-US" dirty="0"/>
              <a:t>’ own experiences, do you think? What are the other influences?</a:t>
            </a:r>
          </a:p>
          <a:p>
            <a:endParaRPr lang="en-US" dirty="0"/>
          </a:p>
          <a:p>
            <a:r>
              <a:rPr lang="en-US" dirty="0"/>
              <a:t>What about the age of the clips? How do attitudes in the more recent clips differ from/reflect those in the older clips? How much of a difference do you see?</a:t>
            </a:r>
          </a:p>
          <a:p>
            <a:endParaRPr lang="en-US" dirty="0"/>
          </a:p>
          <a:p>
            <a:r>
              <a:rPr lang="en-US" dirty="0"/>
              <a:t>The black children often identified the back doll as “dumb”, or “ugly”, or “bad”, yet also identify it as the one “most like you”. What does this tell us about the impact of discrimination on those who suffer it?</a:t>
            </a:r>
          </a:p>
          <a:p>
            <a:endParaRPr lang="en-US" dirty="0"/>
          </a:p>
          <a:p>
            <a:r>
              <a:rPr lang="en-US" dirty="0"/>
              <a:t>How do the children feel about their views? Are they ashamed? Embarrassed? Proud? Unperturbed? Matter-of-fact?</a:t>
            </a:r>
          </a:p>
          <a:p>
            <a:endParaRPr lang="en-US" dirty="0"/>
          </a:p>
          <a:p>
            <a:r>
              <a:rPr lang="en-US" dirty="0"/>
              <a:t>How does this make you feel? How would you relate it to the quotes from Matthew’s Gospel/ St Paul’s letter to the Galatians/ Pope Benedict?</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10928-F541-406C-BA32-92E4D2EB03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46259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910928-F541-406C-BA32-92E4D2EB031B}" type="slidenum">
              <a:rPr lang="en-US" smtClean="0"/>
              <a:t>45</a:t>
            </a:fld>
            <a:endParaRPr lang="en-US"/>
          </a:p>
        </p:txBody>
      </p:sp>
    </p:spTree>
    <p:extLst>
      <p:ext uri="{BB962C8B-B14F-4D97-AF65-F5344CB8AC3E}">
        <p14:creationId xmlns:p14="http://schemas.microsoft.com/office/powerpoint/2010/main" val="6549495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Recap on Protected Characteristics</a:t>
            </a:r>
          </a:p>
          <a:p>
            <a:endParaRPr lang="en-GB" dirty="0"/>
          </a:p>
          <a:p>
            <a:r>
              <a:rPr lang="en-GB" dirty="0"/>
              <a:t>Discuss what each of these mean</a:t>
            </a:r>
          </a:p>
        </p:txBody>
      </p:sp>
      <p:sp>
        <p:nvSpPr>
          <p:cNvPr id="4" name="Slide Number Placeholder 3"/>
          <p:cNvSpPr>
            <a:spLocks noGrp="1"/>
          </p:cNvSpPr>
          <p:nvPr>
            <p:ph type="sldNum" sz="quarter" idx="10"/>
          </p:nvPr>
        </p:nvSpPr>
        <p:spPr/>
        <p:txBody>
          <a:bodyPr/>
          <a:lstStyle/>
          <a:p>
            <a:fld id="{7B910928-F541-406C-BA32-92E4D2EB031B}" type="slidenum">
              <a:rPr lang="en-US" smtClean="0"/>
              <a:t>46</a:t>
            </a:fld>
            <a:endParaRPr lang="en-US"/>
          </a:p>
        </p:txBody>
      </p:sp>
    </p:spTree>
    <p:extLst>
      <p:ext uri="{BB962C8B-B14F-4D97-AF65-F5344CB8AC3E}">
        <p14:creationId xmlns:p14="http://schemas.microsoft.com/office/powerpoint/2010/main" val="17880311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Pupils to be asked to work in groups to research one particular Protected Characteristic and to produce</a:t>
            </a:r>
          </a:p>
          <a:p>
            <a:r>
              <a:rPr lang="en-GB" dirty="0"/>
              <a:t> - a </a:t>
            </a:r>
            <a:r>
              <a:rPr lang="en-GB" dirty="0" err="1"/>
              <a:t>Powerpoint</a:t>
            </a:r>
            <a:r>
              <a:rPr lang="en-GB" dirty="0"/>
              <a:t> presentation</a:t>
            </a:r>
          </a:p>
          <a:p>
            <a:r>
              <a:rPr lang="en-GB" dirty="0"/>
              <a:t> - an A3 poster for classroom display</a:t>
            </a:r>
          </a:p>
          <a:p>
            <a:r>
              <a:rPr lang="en-GB" dirty="0"/>
              <a:t>on their allocated Characteristic (chosen by teacher), which covers all the headings  given.</a:t>
            </a:r>
          </a:p>
          <a:p>
            <a:endParaRPr lang="en-GB" dirty="0"/>
          </a:p>
          <a:p>
            <a:r>
              <a:rPr lang="en-GB" dirty="0"/>
              <a:t>Teacher will now take them through an exemplar presentation based upon the characteristic of Sexual Orientation</a:t>
            </a:r>
          </a:p>
        </p:txBody>
      </p:sp>
      <p:sp>
        <p:nvSpPr>
          <p:cNvPr id="4" name="Slide Number Placeholder 3"/>
          <p:cNvSpPr>
            <a:spLocks noGrp="1"/>
          </p:cNvSpPr>
          <p:nvPr>
            <p:ph type="sldNum" sz="quarter" idx="10"/>
          </p:nvPr>
        </p:nvSpPr>
        <p:spPr/>
        <p:txBody>
          <a:bodyPr/>
          <a:lstStyle/>
          <a:p>
            <a:fld id="{7B910928-F541-406C-BA32-92E4D2EB031B}" type="slidenum">
              <a:rPr lang="en-US" smtClean="0"/>
              <a:t>47</a:t>
            </a:fld>
            <a:endParaRPr lang="en-US"/>
          </a:p>
        </p:txBody>
      </p:sp>
    </p:spTree>
    <p:extLst>
      <p:ext uri="{BB962C8B-B14F-4D97-AF65-F5344CB8AC3E}">
        <p14:creationId xmlns:p14="http://schemas.microsoft.com/office/powerpoint/2010/main" val="788629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Definitions taken from https://en.oxforddictionaries.com</a:t>
            </a:r>
          </a:p>
        </p:txBody>
      </p:sp>
      <p:sp>
        <p:nvSpPr>
          <p:cNvPr id="4" name="Slide Number Placeholder 3"/>
          <p:cNvSpPr>
            <a:spLocks noGrp="1"/>
          </p:cNvSpPr>
          <p:nvPr>
            <p:ph type="sldNum" sz="quarter" idx="10"/>
          </p:nvPr>
        </p:nvSpPr>
        <p:spPr/>
        <p:txBody>
          <a:bodyPr/>
          <a:lstStyle/>
          <a:p>
            <a:fld id="{7B910928-F541-406C-BA32-92E4D2EB031B}" type="slidenum">
              <a:rPr lang="en-US" smtClean="0"/>
              <a:t>49</a:t>
            </a:fld>
            <a:endParaRPr lang="en-US"/>
          </a:p>
        </p:txBody>
      </p:sp>
    </p:spTree>
    <p:extLst>
      <p:ext uri="{BB962C8B-B14F-4D97-AF65-F5344CB8AC3E}">
        <p14:creationId xmlns:p14="http://schemas.microsoft.com/office/powerpoint/2010/main" val="10884454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Literally just a bit of background to set the scene.</a:t>
            </a:r>
          </a:p>
          <a:p>
            <a:endParaRPr lang="en-GB" sz="1400" dirty="0"/>
          </a:p>
          <a:p>
            <a:r>
              <a:rPr lang="en-GB" sz="1400" dirty="0"/>
              <a:t>In doing their research, pupils should be encouraged to look at the timelines in slides 14, 15 and 16, and to look at the “When Would You Like to Live?” worksheet they completed with Slide 7</a:t>
            </a:r>
          </a:p>
          <a:p>
            <a:endParaRPr lang="en-GB" sz="1400" dirty="0"/>
          </a:p>
          <a:p>
            <a:r>
              <a:rPr lang="en-GB" sz="1400" dirty="0"/>
              <a:t>It may be worth pointing out to pupils that while much of this is actually true for transsexual people too, the Protected Characteristic we are looking at in this exemplar is Sexual Orientation, and not Gender Reassignment.</a:t>
            </a:r>
          </a:p>
        </p:txBody>
      </p:sp>
      <p:sp>
        <p:nvSpPr>
          <p:cNvPr id="4" name="Slide Number Placeholder 3"/>
          <p:cNvSpPr>
            <a:spLocks noGrp="1"/>
          </p:cNvSpPr>
          <p:nvPr>
            <p:ph type="sldNum" sz="quarter" idx="10"/>
          </p:nvPr>
        </p:nvSpPr>
        <p:spPr/>
        <p:txBody>
          <a:bodyPr/>
          <a:lstStyle/>
          <a:p>
            <a:fld id="{7B910928-F541-406C-BA32-92E4D2EB031B}" type="slidenum">
              <a:rPr lang="en-US" smtClean="0"/>
              <a:t>51</a:t>
            </a:fld>
            <a:endParaRPr lang="en-US"/>
          </a:p>
        </p:txBody>
      </p:sp>
    </p:spTree>
    <p:extLst>
      <p:ext uri="{BB962C8B-B14F-4D97-AF65-F5344CB8AC3E}">
        <p14:creationId xmlns:p14="http://schemas.microsoft.com/office/powerpoint/2010/main" val="36995082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images show a copy of the Catechism of the Catholic Church, and a graphic outlining the principles of Catholic Social Teaching</a:t>
            </a:r>
          </a:p>
          <a:p>
            <a:endParaRPr lang="en-GB" dirty="0"/>
          </a:p>
          <a:p>
            <a:r>
              <a:rPr lang="en-GB" dirty="0"/>
              <a:t>Remember that this is simply an exemplar for the Fact File. This is not a lesson human sexuality; our focus in this unit is on </a:t>
            </a:r>
            <a:r>
              <a:rPr lang="en-GB" dirty="0" err="1"/>
              <a:t>equalty</a:t>
            </a:r>
            <a:r>
              <a:rPr lang="en-GB" dirty="0"/>
              <a:t>, prejudice and discrimination.</a:t>
            </a:r>
          </a:p>
        </p:txBody>
      </p:sp>
      <p:sp>
        <p:nvSpPr>
          <p:cNvPr id="4" name="Slide Number Placeholder 3"/>
          <p:cNvSpPr>
            <a:spLocks noGrp="1"/>
          </p:cNvSpPr>
          <p:nvPr>
            <p:ph type="sldNum" sz="quarter" idx="10"/>
          </p:nvPr>
        </p:nvSpPr>
        <p:spPr/>
        <p:txBody>
          <a:bodyPr/>
          <a:lstStyle/>
          <a:p>
            <a:fld id="{7B910928-F541-406C-BA32-92E4D2EB031B}" type="slidenum">
              <a:rPr lang="en-US" smtClean="0"/>
              <a:t>52</a:t>
            </a:fld>
            <a:endParaRPr lang="en-US"/>
          </a:p>
        </p:txBody>
      </p:sp>
    </p:spTree>
    <p:extLst>
      <p:ext uri="{BB962C8B-B14F-4D97-AF65-F5344CB8AC3E}">
        <p14:creationId xmlns:p14="http://schemas.microsoft.com/office/powerpoint/2010/main" val="4173451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Each comes up separately . Ask pupils if they agree with definitions. Ask them if they can give examples. If they want to make changes, they can, so long as definitions are not inaccurate.</a:t>
            </a:r>
          </a:p>
          <a:p>
            <a:endParaRPr lang="en-GB" dirty="0"/>
          </a:p>
          <a:p>
            <a:r>
              <a:rPr lang="en-GB" dirty="0"/>
              <a:t>Emphasise the difference between </a:t>
            </a:r>
            <a:r>
              <a:rPr lang="en-GB" b="1" dirty="0"/>
              <a:t>prejudice</a:t>
            </a:r>
            <a:r>
              <a:rPr lang="en-GB" dirty="0"/>
              <a:t> being about our thoughts and attitudes, and </a:t>
            </a:r>
            <a:r>
              <a:rPr lang="en-GB" b="1" dirty="0"/>
              <a:t>discrimination</a:t>
            </a:r>
            <a:r>
              <a:rPr lang="en-GB" dirty="0"/>
              <a:t>, being about our words and actions.</a:t>
            </a:r>
          </a:p>
          <a:p>
            <a:endParaRPr lang="en-GB" dirty="0"/>
          </a:p>
          <a:p>
            <a:r>
              <a:rPr lang="en-GB" dirty="0"/>
              <a:t>Although we can make laws that punish discrimination (the way people act), we cannot pass laws that stop prejudice (the way people think). </a:t>
            </a:r>
          </a:p>
          <a:p>
            <a:endParaRPr lang="en-GB" dirty="0"/>
          </a:p>
          <a:p>
            <a:r>
              <a:rPr lang="en-GB" dirty="0"/>
              <a:t>And prejudice and discrimination often feed off one another.</a:t>
            </a:r>
            <a:endParaRPr lang="en-US" dirty="0"/>
          </a:p>
        </p:txBody>
      </p:sp>
      <p:sp>
        <p:nvSpPr>
          <p:cNvPr id="4" name="Slide Number Placeholder 3"/>
          <p:cNvSpPr>
            <a:spLocks noGrp="1"/>
          </p:cNvSpPr>
          <p:nvPr>
            <p:ph type="sldNum" sz="quarter" idx="10"/>
          </p:nvPr>
        </p:nvSpPr>
        <p:spPr/>
        <p:txBody>
          <a:bodyPr/>
          <a:lstStyle/>
          <a:p>
            <a:fld id="{7B910928-F541-406C-BA32-92E4D2EB031B}" type="slidenum">
              <a:rPr lang="en-US" smtClean="0"/>
              <a:t>4</a:t>
            </a:fld>
            <a:endParaRPr lang="en-US"/>
          </a:p>
        </p:txBody>
      </p:sp>
    </p:spTree>
    <p:extLst>
      <p:ext uri="{BB962C8B-B14F-4D97-AF65-F5344CB8AC3E}">
        <p14:creationId xmlns:p14="http://schemas.microsoft.com/office/powerpoint/2010/main" val="39030309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their own research, remind pupils that they are looking at prejudice and discrimination. They may not find much from Church teaching on disability, for example, but they will find a great deal on the sanctity of human life and on the innate </a:t>
            </a:r>
            <a:r>
              <a:rPr lang="en-GB" dirty="0" err="1"/>
              <a:t>dinity</a:t>
            </a:r>
            <a:r>
              <a:rPr lang="en-GB" dirty="0"/>
              <a:t> of the human person.</a:t>
            </a:r>
          </a:p>
        </p:txBody>
      </p:sp>
      <p:sp>
        <p:nvSpPr>
          <p:cNvPr id="4" name="Slide Number Placeholder 3"/>
          <p:cNvSpPr>
            <a:spLocks noGrp="1"/>
          </p:cNvSpPr>
          <p:nvPr>
            <p:ph type="sldNum" sz="quarter" idx="10"/>
          </p:nvPr>
        </p:nvSpPr>
        <p:spPr/>
        <p:txBody>
          <a:bodyPr/>
          <a:lstStyle/>
          <a:p>
            <a:fld id="{7B910928-F541-406C-BA32-92E4D2EB031B}" type="slidenum">
              <a:rPr lang="en-US" smtClean="0"/>
              <a:t>53</a:t>
            </a:fld>
            <a:endParaRPr lang="en-US"/>
          </a:p>
        </p:txBody>
      </p:sp>
    </p:spTree>
    <p:extLst>
      <p:ext uri="{BB962C8B-B14F-4D97-AF65-F5344CB8AC3E}">
        <p14:creationId xmlns:p14="http://schemas.microsoft.com/office/powerpoint/2010/main" val="27893581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heading invites pupils to engage with more recent research and with reportage on how prejudice is put into action through discriminatory behaviour.</a:t>
            </a:r>
          </a:p>
        </p:txBody>
      </p:sp>
      <p:sp>
        <p:nvSpPr>
          <p:cNvPr id="4" name="Slide Number Placeholder 3"/>
          <p:cNvSpPr>
            <a:spLocks noGrp="1"/>
          </p:cNvSpPr>
          <p:nvPr>
            <p:ph type="sldNum" sz="quarter" idx="10"/>
          </p:nvPr>
        </p:nvSpPr>
        <p:spPr/>
        <p:txBody>
          <a:bodyPr/>
          <a:lstStyle/>
          <a:p>
            <a:fld id="{7B910928-F541-406C-BA32-92E4D2EB031B}" type="slidenum">
              <a:rPr lang="en-US" smtClean="0"/>
              <a:t>54</a:t>
            </a:fld>
            <a:endParaRPr lang="en-US"/>
          </a:p>
        </p:txBody>
      </p:sp>
    </p:spTree>
    <p:extLst>
      <p:ext uri="{BB962C8B-B14F-4D97-AF65-F5344CB8AC3E}">
        <p14:creationId xmlns:p14="http://schemas.microsoft.com/office/powerpoint/2010/main" val="30728865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Photo shows BLAIR WILSON, a young man from East Renfrewshire, who was the victim of a homophobic attack in July 2018, and posted a defiant selfie:</a:t>
            </a:r>
          </a:p>
          <a:p>
            <a:endParaRPr lang="en-GB" dirty="0"/>
          </a:p>
          <a:p>
            <a:r>
              <a:rPr lang="en-GB" dirty="0"/>
              <a:t>https://www.bbc.co.uk/news/uk-scotland-glasgow-west-44820921 </a:t>
            </a:r>
          </a:p>
          <a:p>
            <a:endParaRPr lang="en-GB" dirty="0"/>
          </a:p>
          <a:p>
            <a:r>
              <a:rPr lang="en-GB" dirty="0"/>
              <a:t>He then was mentioned by Nicola Sturgeon at Glasgow Pride, who congratulated him for his “dignity, courage and compassion . . .” </a:t>
            </a:r>
          </a:p>
          <a:p>
            <a:endParaRPr lang="en-GB" dirty="0"/>
          </a:p>
          <a:p>
            <a:r>
              <a:rPr lang="en-GB" dirty="0"/>
              <a:t>https://www.bbc.co.uk/news/uk-scotland-glasgow-west-44846416</a:t>
            </a:r>
          </a:p>
        </p:txBody>
      </p:sp>
      <p:sp>
        <p:nvSpPr>
          <p:cNvPr id="4" name="Slide Number Placeholder 3"/>
          <p:cNvSpPr>
            <a:spLocks noGrp="1"/>
          </p:cNvSpPr>
          <p:nvPr>
            <p:ph type="sldNum" sz="quarter" idx="10"/>
          </p:nvPr>
        </p:nvSpPr>
        <p:spPr/>
        <p:txBody>
          <a:bodyPr/>
          <a:lstStyle/>
          <a:p>
            <a:fld id="{7B910928-F541-406C-BA32-92E4D2EB031B}" type="slidenum">
              <a:rPr lang="en-US" smtClean="0"/>
              <a:t>55</a:t>
            </a:fld>
            <a:endParaRPr lang="en-US"/>
          </a:p>
        </p:txBody>
      </p:sp>
    </p:spTree>
    <p:extLst>
      <p:ext uri="{BB962C8B-B14F-4D97-AF65-F5344CB8AC3E}">
        <p14:creationId xmlns:p14="http://schemas.microsoft.com/office/powerpoint/2010/main" val="38576100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part of their research, pupils should find at least one event/person central to highlighting the particular issue they are researching,.</a:t>
            </a:r>
          </a:p>
          <a:p>
            <a:r>
              <a:rPr lang="en-GB" dirty="0"/>
              <a:t>They should give some background to that person/event, and be able to recount the story and evaluate the impact.</a:t>
            </a:r>
          </a:p>
          <a:p>
            <a:endParaRPr lang="en-GB" dirty="0"/>
          </a:p>
          <a:p>
            <a:r>
              <a:rPr lang="en-GB" dirty="0"/>
              <a:t>For this exemplar we are using The Stonewall Riots, which took place in New York in 1969</a:t>
            </a:r>
          </a:p>
          <a:p>
            <a:endParaRPr lang="en-GB" dirty="0"/>
          </a:p>
          <a:p>
            <a:r>
              <a:rPr lang="en-GB" dirty="0"/>
              <a:t>In the Resources pack for this lesson you will find a set of notes for a lesson from the Stanford University’s  Stanford History Education Group’s  “Read Like A Historian” resource. https://sheg.stanford.edu/history-lessons  This is a lesson designed to help pupils engage with historical research and develop the skill of analysing and interrogating sources.</a:t>
            </a:r>
          </a:p>
          <a:p>
            <a:endParaRPr lang="en-GB" dirty="0"/>
          </a:p>
          <a:p>
            <a:r>
              <a:rPr lang="en-GB" dirty="0"/>
              <a:t>There is a lesson on the Stonewall Riots. You do not have to use it to teach this unit, but you may wish to use it:</a:t>
            </a:r>
          </a:p>
          <a:p>
            <a:endParaRPr lang="en-GB" dirty="0"/>
          </a:p>
          <a:p>
            <a:r>
              <a:rPr lang="en-GB" dirty="0"/>
              <a:t> - to augment this lesson</a:t>
            </a:r>
          </a:p>
          <a:p>
            <a:r>
              <a:rPr lang="en-GB" dirty="0"/>
              <a:t> - to use as a resource to increase your own knowledge of the topic</a:t>
            </a:r>
          </a:p>
          <a:p>
            <a:r>
              <a:rPr lang="en-GB" dirty="0"/>
              <a:t> - to give to your own History/Social Subjects Dept to use as a possible IDL link for pupils doing this unit in RE/PSE</a:t>
            </a:r>
          </a:p>
          <a:p>
            <a:endParaRPr lang="en-GB" dirty="0"/>
          </a:p>
          <a:p>
            <a:r>
              <a:rPr lang="en-GB" dirty="0"/>
              <a:t>NB. WITH THE DOCUMENTS FOR THE STANFORD LESSONS, THERE ARE 2 SETS OF SOURCES. ONE HAS THE FULL FORM OF THE SOURCE, AND ONE HAS EXCERPTS. YOU MAY WISH TO USE THE FULL SOURCES AS TEACHER MATERIAL, AND USE ONLY THE EXCERPTS WITH PUPILS.</a:t>
            </a:r>
          </a:p>
        </p:txBody>
      </p:sp>
      <p:sp>
        <p:nvSpPr>
          <p:cNvPr id="4" name="Slide Number Placeholder 3"/>
          <p:cNvSpPr>
            <a:spLocks noGrp="1"/>
          </p:cNvSpPr>
          <p:nvPr>
            <p:ph type="sldNum" sz="quarter" idx="10"/>
          </p:nvPr>
        </p:nvSpPr>
        <p:spPr/>
        <p:txBody>
          <a:bodyPr/>
          <a:lstStyle/>
          <a:p>
            <a:fld id="{7B910928-F541-406C-BA32-92E4D2EB031B}" type="slidenum">
              <a:rPr lang="en-US" smtClean="0"/>
              <a:t>56</a:t>
            </a:fld>
            <a:endParaRPr lang="en-US"/>
          </a:p>
        </p:txBody>
      </p:sp>
    </p:spTree>
    <p:extLst>
      <p:ext uri="{BB962C8B-B14F-4D97-AF65-F5344CB8AC3E}">
        <p14:creationId xmlns:p14="http://schemas.microsoft.com/office/powerpoint/2010/main" val="37026817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Background to the event</a:t>
            </a:r>
          </a:p>
          <a:p>
            <a:endParaRPr lang="en-GB" dirty="0"/>
          </a:p>
          <a:p>
            <a:r>
              <a:rPr lang="en-GB" dirty="0"/>
              <a:t>Clicking on image will take you to the History Channel Page, where there is a 4 minute video entitled “How the Stonewall Riots sparked a movement”</a:t>
            </a:r>
          </a:p>
          <a:p>
            <a:endParaRPr lang="en-GB" dirty="0"/>
          </a:p>
          <a:p>
            <a:r>
              <a:rPr lang="en-GB" dirty="0"/>
              <a:t>https://www.history.com/topics/the-stonewall-riots/videos/how-the-stonewall-riots-sparked-a-movement-riots </a:t>
            </a:r>
          </a:p>
          <a:p>
            <a:endParaRPr lang="en-GB" dirty="0"/>
          </a:p>
          <a:p>
            <a:r>
              <a:rPr lang="en-GB" dirty="0"/>
              <a:t>Pupils should watch clip, Then teacher leads a discussion to </a:t>
            </a:r>
            <a:r>
              <a:rPr lang="en-GB" dirty="0" err="1"/>
              <a:t>guage</a:t>
            </a:r>
            <a:r>
              <a:rPr lang="en-GB" dirty="0"/>
              <a:t> reactions.</a:t>
            </a:r>
          </a:p>
        </p:txBody>
      </p:sp>
      <p:sp>
        <p:nvSpPr>
          <p:cNvPr id="4" name="Slide Number Placeholder 3"/>
          <p:cNvSpPr>
            <a:spLocks noGrp="1"/>
          </p:cNvSpPr>
          <p:nvPr>
            <p:ph type="sldNum" sz="quarter" idx="10"/>
          </p:nvPr>
        </p:nvSpPr>
        <p:spPr/>
        <p:txBody>
          <a:bodyPr/>
          <a:lstStyle/>
          <a:p>
            <a:fld id="{7B910928-F541-406C-BA32-92E4D2EB031B}" type="slidenum">
              <a:rPr lang="en-US" smtClean="0"/>
              <a:t>57</a:t>
            </a:fld>
            <a:endParaRPr lang="en-US"/>
          </a:p>
        </p:txBody>
      </p:sp>
    </p:spTree>
    <p:extLst>
      <p:ext uri="{BB962C8B-B14F-4D97-AF65-F5344CB8AC3E}">
        <p14:creationId xmlns:p14="http://schemas.microsoft.com/office/powerpoint/2010/main" val="35959077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Clicking on image will take you to a video hosted on </a:t>
            </a:r>
            <a:r>
              <a:rPr lang="en-GB" dirty="0" err="1"/>
              <a:t>Youtube</a:t>
            </a:r>
            <a:r>
              <a:rPr lang="en-GB" dirty="0"/>
              <a:t>. If you do not have access to </a:t>
            </a:r>
            <a:r>
              <a:rPr lang="en-GB" dirty="0" err="1"/>
              <a:t>Youtube</a:t>
            </a:r>
            <a:r>
              <a:rPr lang="en-GB" dirty="0"/>
              <a:t>, the video is available on SCES website. The URL is https://www.youtube.com/watch?v=ywtvJyXDWkk</a:t>
            </a:r>
          </a:p>
          <a:p>
            <a:r>
              <a:rPr lang="en-GB" dirty="0"/>
              <a:t>The video is from The Obama Whitehouse, and is voiced by former US President Barack Obama. It was made to mark the decision to make the Stonewall Club and the area around it as a National Monument because of what happened there. One of the people interviewed is Tommy Lanigan-Schmidt, who was there the night of the raid and the riots.</a:t>
            </a:r>
          </a:p>
          <a:p>
            <a:endParaRPr lang="en-GB" dirty="0"/>
          </a:p>
          <a:p>
            <a:r>
              <a:rPr lang="en-GB" dirty="0"/>
              <a:t>Again, pupils should watch the video and then have time to discuss reactions.</a:t>
            </a:r>
          </a:p>
          <a:p>
            <a:endParaRPr lang="en-GB" dirty="0"/>
          </a:p>
          <a:p>
            <a:r>
              <a:rPr lang="en-GB" dirty="0"/>
              <a:t>It may be worth asking them to compare the scene outside the Stonewall in the first video (violent rioting) with the same street in the second video, with flags and a speech from the president, especially remembering that there were only 47 years between the two events – a relatively short time, as we have seen, in which to turn around a culture.  The inauguration speech shown in the video, where he is cheered for mentioning  Stonewall, was three years earlier, in 2013.</a:t>
            </a:r>
          </a:p>
          <a:p>
            <a:endParaRPr lang="en-GB" dirty="0"/>
          </a:p>
          <a:p>
            <a:r>
              <a:rPr lang="en-GB" dirty="0"/>
              <a:t>What is their reaction to the testimony of Tommy Lanigan-Schmidt, and to that of the other activists who are interviewed?</a:t>
            </a:r>
          </a:p>
          <a:p>
            <a:endParaRPr lang="en-GB" dirty="0"/>
          </a:p>
        </p:txBody>
      </p:sp>
      <p:sp>
        <p:nvSpPr>
          <p:cNvPr id="4" name="Slide Number Placeholder 3"/>
          <p:cNvSpPr>
            <a:spLocks noGrp="1"/>
          </p:cNvSpPr>
          <p:nvPr>
            <p:ph type="sldNum" sz="quarter" idx="10"/>
          </p:nvPr>
        </p:nvSpPr>
        <p:spPr/>
        <p:txBody>
          <a:bodyPr/>
          <a:lstStyle/>
          <a:p>
            <a:fld id="{7B910928-F541-406C-BA32-92E4D2EB031B}" type="slidenum">
              <a:rPr lang="en-US" smtClean="0"/>
              <a:t>58</a:t>
            </a:fld>
            <a:endParaRPr lang="en-US"/>
          </a:p>
        </p:txBody>
      </p:sp>
    </p:spTree>
    <p:extLst>
      <p:ext uri="{BB962C8B-B14F-4D97-AF65-F5344CB8AC3E}">
        <p14:creationId xmlns:p14="http://schemas.microsoft.com/office/powerpoint/2010/main" val="17981392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 are (top) Justin Fashanu, very successful top league footballer who was also capped for his country. He came out as gay in 1990, the first professional footballer in Britain to do so</a:t>
            </a:r>
          </a:p>
          <a:p>
            <a:endParaRPr lang="en-GB" dirty="0"/>
          </a:p>
          <a:p>
            <a:r>
              <a:rPr lang="en-GB" dirty="0"/>
              <a:t>                  (bottom) Gareth Thomas, professional rugby player in both Rugby League and Rugby Union at club and national level, who recently came out as gay.</a:t>
            </a:r>
          </a:p>
        </p:txBody>
      </p:sp>
      <p:sp>
        <p:nvSpPr>
          <p:cNvPr id="4" name="Slide Number Placeholder 3"/>
          <p:cNvSpPr>
            <a:spLocks noGrp="1"/>
          </p:cNvSpPr>
          <p:nvPr>
            <p:ph type="sldNum" sz="quarter" idx="10"/>
          </p:nvPr>
        </p:nvSpPr>
        <p:spPr/>
        <p:txBody>
          <a:bodyPr/>
          <a:lstStyle/>
          <a:p>
            <a:fld id="{7B910928-F541-406C-BA32-92E4D2EB031B}" type="slidenum">
              <a:rPr lang="en-US" smtClean="0"/>
              <a:t>59</a:t>
            </a:fld>
            <a:endParaRPr lang="en-US"/>
          </a:p>
        </p:txBody>
      </p:sp>
    </p:spTree>
    <p:extLst>
      <p:ext uri="{BB962C8B-B14F-4D97-AF65-F5344CB8AC3E}">
        <p14:creationId xmlns:p14="http://schemas.microsoft.com/office/powerpoint/2010/main" val="28223346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https://www.telegraph.co.uk/football/2018/04/18/john-fashanu-paid-late-brother-justin-75000-not-reveal-gay/</a:t>
            </a:r>
          </a:p>
          <a:p>
            <a:endParaRPr lang="en-GB" dirty="0"/>
          </a:p>
          <a:p>
            <a:r>
              <a:rPr lang="en-GB" dirty="0"/>
              <a:t>This link will take you to an article in which John Fashanu discusses his reactions to his brother’s life and sexuality, and how different that would be now.</a:t>
            </a:r>
          </a:p>
          <a:p>
            <a:endParaRPr lang="en-GB" dirty="0"/>
          </a:p>
          <a:p>
            <a:r>
              <a:rPr lang="en-GB" dirty="0"/>
              <a:t>Emphasise the use of the word “confesses” on newspaper front page. Remember that this is less than 30 years ago</a:t>
            </a:r>
          </a:p>
        </p:txBody>
      </p:sp>
      <p:sp>
        <p:nvSpPr>
          <p:cNvPr id="4" name="Slide Number Placeholder 3"/>
          <p:cNvSpPr>
            <a:spLocks noGrp="1"/>
          </p:cNvSpPr>
          <p:nvPr>
            <p:ph type="sldNum" sz="quarter" idx="10"/>
          </p:nvPr>
        </p:nvSpPr>
        <p:spPr/>
        <p:txBody>
          <a:bodyPr/>
          <a:lstStyle/>
          <a:p>
            <a:fld id="{7B910928-F541-406C-BA32-92E4D2EB031B}" type="slidenum">
              <a:rPr lang="en-US" smtClean="0"/>
              <a:t>60</a:t>
            </a:fld>
            <a:endParaRPr lang="en-US"/>
          </a:p>
        </p:txBody>
      </p:sp>
    </p:spTree>
    <p:extLst>
      <p:ext uri="{BB962C8B-B14F-4D97-AF65-F5344CB8AC3E}">
        <p14:creationId xmlns:p14="http://schemas.microsoft.com/office/powerpoint/2010/main" val="31129479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Quote taken from: “Gareth Thomas Comes Out as Gay”, from The Guardian, 19.12.2009,  https://www.theguardian.com/sport/2009/dec/19/gareth-thomas-gay</a:t>
            </a:r>
          </a:p>
          <a:p>
            <a:endParaRPr lang="en-GB" dirty="0"/>
          </a:p>
          <a:p>
            <a:r>
              <a:rPr lang="en-GB" dirty="0"/>
              <a:t>Worth mentioning that this story was in the Sports section of the newspaper; not the front page. It is not seen as shocking news, the way that Justin Fashanu’s announcement was, and certainly is not treated as a “confession”! A huge difference in tone for only 19years apart.</a:t>
            </a:r>
          </a:p>
          <a:p>
            <a:endParaRPr lang="en-GB" dirty="0"/>
          </a:p>
          <a:p>
            <a:r>
              <a:rPr lang="en-GB" dirty="0"/>
              <a:t>Ask pupils to comment on the different tones of these two pieces.  What does this tell us about societal attitudes? Notice that in the Sun article, the word “gay” is the focus, in large print. In the Attitude front page, it is his name that is the focus, and the word “gay” gets no more emphasis than the words “rugby superstar”. </a:t>
            </a:r>
          </a:p>
          <a:p>
            <a:endParaRPr lang="en-GB" dirty="0"/>
          </a:p>
          <a:p>
            <a:r>
              <a:rPr lang="en-GB" dirty="0"/>
              <a:t>Also, this is a magazine that markets itself as a gay lifestyle magazine. This itself would have been considered outrageous within Justin Fashanu’s lifetime.</a:t>
            </a:r>
          </a:p>
          <a:p>
            <a:endParaRPr lang="en-GB" dirty="0"/>
          </a:p>
          <a:p>
            <a:r>
              <a:rPr lang="en-GB" dirty="0"/>
              <a:t>Do they notice anything that hasn’t changed across the two articles? For example, Gareth Thomas himself acknowledges that he may get a bad reception from some people because he has come out.(“I don’t know if life is going to be easier . . .”;  “ . . .even if the public are upset by this . . .”) He also refers to how difficult it is for young people to be open about their sexual orientation or homophobic abuse (“If it makes one young lad pick up the phone to Childline . . .”).  He clearly feels that life as an openly gay person, even one who is very successful, brings real challenges that heterosexual people don’t face (“I’m not going on a crusade  . . .  that they can do it, too.”)</a:t>
            </a:r>
          </a:p>
        </p:txBody>
      </p:sp>
      <p:sp>
        <p:nvSpPr>
          <p:cNvPr id="4" name="Slide Number Placeholder 3"/>
          <p:cNvSpPr>
            <a:spLocks noGrp="1"/>
          </p:cNvSpPr>
          <p:nvPr>
            <p:ph type="sldNum" sz="quarter" idx="10"/>
          </p:nvPr>
        </p:nvSpPr>
        <p:spPr/>
        <p:txBody>
          <a:bodyPr/>
          <a:lstStyle/>
          <a:p>
            <a:fld id="{7B910928-F541-406C-BA32-92E4D2EB031B}" type="slidenum">
              <a:rPr lang="en-US" smtClean="0"/>
              <a:t>61</a:t>
            </a:fld>
            <a:endParaRPr lang="en-US"/>
          </a:p>
        </p:txBody>
      </p:sp>
    </p:spTree>
    <p:extLst>
      <p:ext uri="{BB962C8B-B14F-4D97-AF65-F5344CB8AC3E}">
        <p14:creationId xmlns:p14="http://schemas.microsoft.com/office/powerpoint/2010/main" val="12221293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Galop source: https://www.galop.org.uk/wp-content/uploads/2016/10/The-Hate-Crime-Report-2016.pdf </a:t>
            </a:r>
          </a:p>
          <a:p>
            <a:endParaRPr lang="en-GB" dirty="0"/>
          </a:p>
          <a:p>
            <a:r>
              <a:rPr lang="en-GB" dirty="0"/>
              <a:t>Pointing out that while there are many famous and successful people who are openly gay, many other people still experience prejudice and discrimination on a regular basis.</a:t>
            </a:r>
          </a:p>
          <a:p>
            <a:endParaRPr lang="en-GB" dirty="0"/>
          </a:p>
          <a:p>
            <a:r>
              <a:rPr lang="en-GB" dirty="0"/>
              <a:t>NB – With time, it  may well be the case that there are better/more recent examples of successful people who have come out as gay. These pictures can be changed.</a:t>
            </a:r>
          </a:p>
          <a:p>
            <a:endParaRPr lang="en-GB" dirty="0"/>
          </a:p>
          <a:p>
            <a:r>
              <a:rPr lang="en-GB" dirty="0"/>
              <a:t>Those currently pictured are (from top)</a:t>
            </a:r>
          </a:p>
          <a:p>
            <a:endParaRPr lang="en-GB" dirty="0"/>
          </a:p>
          <a:p>
            <a:r>
              <a:rPr lang="en-GB" dirty="0"/>
              <a:t>Ruth Davidson – Head of  the Conservative Party in Scotland</a:t>
            </a:r>
          </a:p>
          <a:p>
            <a:endParaRPr lang="en-GB" dirty="0"/>
          </a:p>
          <a:p>
            <a:r>
              <a:rPr lang="en-GB" dirty="0"/>
              <a:t>Owen Jones – Guardian columnist, journalist and political commentator</a:t>
            </a:r>
          </a:p>
          <a:p>
            <a:endParaRPr lang="en-GB" dirty="0"/>
          </a:p>
          <a:p>
            <a:r>
              <a:rPr lang="en-GB" dirty="0"/>
              <a:t>Claudia </a:t>
            </a:r>
            <a:r>
              <a:rPr lang="en-GB" dirty="0" err="1"/>
              <a:t>Brind</a:t>
            </a:r>
            <a:r>
              <a:rPr lang="en-GB" dirty="0"/>
              <a:t>-Woody – Vice President of IBM</a:t>
            </a:r>
          </a:p>
          <a:p>
            <a:endParaRPr lang="en-GB" dirty="0"/>
          </a:p>
          <a:p>
            <a:r>
              <a:rPr lang="en-GB" dirty="0"/>
              <a:t>Graham Norton – Actor, comedian and broadcaster</a:t>
            </a:r>
          </a:p>
          <a:p>
            <a:endParaRPr lang="en-GB" dirty="0"/>
          </a:p>
          <a:p>
            <a:r>
              <a:rPr lang="en-GB" dirty="0"/>
              <a:t>Sam Smith – Singer, songwriter and musician</a:t>
            </a:r>
          </a:p>
          <a:p>
            <a:endParaRPr lang="en-GB" dirty="0"/>
          </a:p>
          <a:p>
            <a:endParaRPr lang="en-GB" dirty="0"/>
          </a:p>
        </p:txBody>
      </p:sp>
      <p:sp>
        <p:nvSpPr>
          <p:cNvPr id="4" name="Slide Number Placeholder 3"/>
          <p:cNvSpPr>
            <a:spLocks noGrp="1"/>
          </p:cNvSpPr>
          <p:nvPr>
            <p:ph type="sldNum" sz="quarter" idx="10"/>
          </p:nvPr>
        </p:nvSpPr>
        <p:spPr/>
        <p:txBody>
          <a:bodyPr/>
          <a:lstStyle/>
          <a:p>
            <a:fld id="{7B910928-F541-406C-BA32-92E4D2EB031B}" type="slidenum">
              <a:rPr lang="en-US" smtClean="0"/>
              <a:t>62</a:t>
            </a:fld>
            <a:endParaRPr lang="en-US"/>
          </a:p>
        </p:txBody>
      </p:sp>
    </p:spTree>
    <p:extLst>
      <p:ext uri="{BB962C8B-B14F-4D97-AF65-F5344CB8AC3E}">
        <p14:creationId xmlns:p14="http://schemas.microsoft.com/office/powerpoint/2010/main" val="3000429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scripture quotes reminding us of the call to love our neighbor.</a:t>
            </a:r>
          </a:p>
          <a:p>
            <a:endParaRPr lang="en-US" dirty="0"/>
          </a:p>
          <a:p>
            <a:r>
              <a:rPr lang="en-US" b="1" dirty="0"/>
              <a:t>Particular emphasis to the bottom quote (Matthew 7:12). This is referred to as the Golden Rule: that we should treat others as we ourselves would hope to be treated.</a:t>
            </a:r>
          </a:p>
          <a:p>
            <a:endParaRPr lang="en-US" b="1" dirty="0"/>
          </a:p>
          <a:p>
            <a:r>
              <a:rPr lang="en-US" b="0" dirty="0"/>
              <a:t>If you had done something that upset or annoyed those you love, how would you want them to react? </a:t>
            </a:r>
          </a:p>
          <a:p>
            <a:r>
              <a:rPr lang="en-US" b="0" dirty="0"/>
              <a:t>Should they just not mention it? Do you let people get away with anything, just because you love them?</a:t>
            </a:r>
          </a:p>
          <a:p>
            <a:r>
              <a:rPr lang="en-US" b="0" dirty="0"/>
              <a:t>Should they talk about it with others behind your back?</a:t>
            </a:r>
          </a:p>
          <a:p>
            <a:r>
              <a:rPr lang="en-US" b="0" dirty="0"/>
              <a:t>Should they explain to you what has annoyed them, and ask you to change it?</a:t>
            </a:r>
          </a:p>
          <a:p>
            <a:endParaRPr lang="en-US" b="0" dirty="0"/>
          </a:p>
          <a:p>
            <a:r>
              <a:rPr lang="en-US" b="0" dirty="0"/>
              <a:t>Loving our </a:t>
            </a:r>
            <a:r>
              <a:rPr lang="en-US" b="0" dirty="0" err="1"/>
              <a:t>neighbour</a:t>
            </a:r>
            <a:r>
              <a:rPr lang="en-US" b="0" dirty="0"/>
              <a:t> doesn’t always mean liking them, or agreeing with them. But it does mean trying to understand them, and communicating with them, and treating them with dignity.</a:t>
            </a:r>
          </a:p>
          <a:p>
            <a:endParaRPr lang="en-US" b="0" dirty="0"/>
          </a:p>
          <a:p>
            <a:r>
              <a:rPr lang="en-US" b="1" dirty="0"/>
              <a:t>QUESTIONS FOR DISCUSSION:</a:t>
            </a:r>
          </a:p>
          <a:p>
            <a:r>
              <a:rPr lang="en-US" b="0" dirty="0"/>
              <a:t>Can you love someone you don’t like?</a:t>
            </a:r>
          </a:p>
          <a:p>
            <a:r>
              <a:rPr lang="en-US" b="0" dirty="0"/>
              <a:t>How do prejudice and discrimination feed off of one another?</a:t>
            </a:r>
          </a:p>
          <a:p>
            <a:r>
              <a:rPr lang="en-US" b="0" dirty="0"/>
              <a:t>Can you give examples of prejudice? (Really talking here about attitudes, and stereotypes)</a:t>
            </a:r>
          </a:p>
          <a:p>
            <a:r>
              <a:rPr lang="en-US" b="0" dirty="0"/>
              <a:t>Can you give examples of how that prejudicial attitude could lead to, or has led to, discrimination?</a:t>
            </a:r>
          </a:p>
          <a:p>
            <a:r>
              <a:rPr lang="en-US" b="0" dirty="0"/>
              <a:t>Do you have any thoughts on HOW we can deal with prejudice and/or discrimination?</a:t>
            </a:r>
          </a:p>
          <a:p>
            <a:endParaRPr lang="en-US" b="0" dirty="0"/>
          </a:p>
          <a:p>
            <a:r>
              <a:rPr lang="en-US" b="1" u="sng" dirty="0"/>
              <a:t>FINAL POINT FOR EMPHASIS</a:t>
            </a:r>
            <a:r>
              <a:rPr lang="en-US" b="1" dirty="0"/>
              <a:t>: THE GOLDEN RULE MAKES THE POINT THAT WE SHOULD TREAT OTHERS THE WAY WE WOULD </a:t>
            </a:r>
            <a:r>
              <a:rPr lang="en-US" b="1" dirty="0">
                <a:solidFill>
                  <a:srgbClr val="FF0000"/>
                </a:solidFill>
              </a:rPr>
              <a:t>LIKE</a:t>
            </a:r>
            <a:r>
              <a:rPr lang="en-US" b="1" dirty="0"/>
              <a:t> THEM TO TREAT US; NOT THE WAY THEY DO TREAT US.  IF SOMEONE TREATS US BADLY, IT DOES NOT MEAN THAT WE SHOULD DO THE SAME.</a:t>
            </a:r>
          </a:p>
        </p:txBody>
      </p:sp>
      <p:sp>
        <p:nvSpPr>
          <p:cNvPr id="4" name="Slide Number Placeholder 3"/>
          <p:cNvSpPr>
            <a:spLocks noGrp="1"/>
          </p:cNvSpPr>
          <p:nvPr>
            <p:ph type="sldNum" sz="quarter" idx="10"/>
          </p:nvPr>
        </p:nvSpPr>
        <p:spPr/>
        <p:txBody>
          <a:bodyPr/>
          <a:lstStyle/>
          <a:p>
            <a:fld id="{7B910928-F541-406C-BA32-92E4D2EB031B}" type="slidenum">
              <a:rPr lang="en-US" smtClean="0"/>
              <a:t>5</a:t>
            </a:fld>
            <a:endParaRPr lang="en-US"/>
          </a:p>
        </p:txBody>
      </p:sp>
    </p:spTree>
    <p:extLst>
      <p:ext uri="{BB962C8B-B14F-4D97-AF65-F5344CB8AC3E}">
        <p14:creationId xmlns:p14="http://schemas.microsoft.com/office/powerpoint/2010/main" val="30116685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910928-F541-406C-BA32-92E4D2EB031B}" type="slidenum">
              <a:rPr lang="en-US" smtClean="0"/>
              <a:t>63</a:t>
            </a:fld>
            <a:endParaRPr lang="en-US"/>
          </a:p>
        </p:txBody>
      </p:sp>
    </p:spTree>
    <p:extLst>
      <p:ext uri="{BB962C8B-B14F-4D97-AF65-F5344CB8AC3E}">
        <p14:creationId xmlns:p14="http://schemas.microsoft.com/office/powerpoint/2010/main" val="2492356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pupil presentations, issue each pupil with a “New Knowledge” sheet (in lesson pack). Remind them of the need to listen and be attentive, and that they should gather information from each presentation on their sheet.. They will have to use this sheet for a later task.</a:t>
            </a:r>
          </a:p>
        </p:txBody>
      </p:sp>
      <p:sp>
        <p:nvSpPr>
          <p:cNvPr id="4" name="Slide Number Placeholder 3"/>
          <p:cNvSpPr>
            <a:spLocks noGrp="1"/>
          </p:cNvSpPr>
          <p:nvPr>
            <p:ph type="sldNum" sz="quarter" idx="10"/>
          </p:nvPr>
        </p:nvSpPr>
        <p:spPr/>
        <p:txBody>
          <a:bodyPr/>
          <a:lstStyle/>
          <a:p>
            <a:fld id="{7B910928-F541-406C-BA32-92E4D2EB031B}" type="slidenum">
              <a:rPr lang="en-US" smtClean="0"/>
              <a:t>64</a:t>
            </a:fld>
            <a:endParaRPr lang="en-US"/>
          </a:p>
        </p:txBody>
      </p:sp>
    </p:spTree>
    <p:extLst>
      <p:ext uri="{BB962C8B-B14F-4D97-AF65-F5344CB8AC3E}">
        <p14:creationId xmlns:p14="http://schemas.microsoft.com/office/powerpoint/2010/main" val="16054887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Just a slide to display while pupils are working on research to reinforce the Protected Characteristics and to remind them of their remit</a:t>
            </a:r>
          </a:p>
        </p:txBody>
      </p:sp>
      <p:sp>
        <p:nvSpPr>
          <p:cNvPr id="4" name="Slide Number Placeholder 3"/>
          <p:cNvSpPr>
            <a:spLocks noGrp="1"/>
          </p:cNvSpPr>
          <p:nvPr>
            <p:ph type="sldNum" sz="quarter" idx="10"/>
          </p:nvPr>
        </p:nvSpPr>
        <p:spPr/>
        <p:txBody>
          <a:bodyPr/>
          <a:lstStyle/>
          <a:p>
            <a:fld id="{7B910928-F541-406C-BA32-92E4D2EB031B}" type="slidenum">
              <a:rPr lang="en-US" smtClean="0"/>
              <a:t>65</a:t>
            </a:fld>
            <a:endParaRPr lang="en-US"/>
          </a:p>
        </p:txBody>
      </p:sp>
    </p:spTree>
    <p:extLst>
      <p:ext uri="{BB962C8B-B14F-4D97-AF65-F5344CB8AC3E}">
        <p14:creationId xmlns:p14="http://schemas.microsoft.com/office/powerpoint/2010/main" val="11273976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910928-F541-406C-BA32-92E4D2EB031B}" type="slidenum">
              <a:rPr lang="en-US" smtClean="0"/>
              <a:t>66</a:t>
            </a:fld>
            <a:endParaRPr lang="en-US"/>
          </a:p>
        </p:txBody>
      </p:sp>
    </p:spTree>
    <p:extLst>
      <p:ext uri="{BB962C8B-B14F-4D97-AF65-F5344CB8AC3E}">
        <p14:creationId xmlns:p14="http://schemas.microsoft.com/office/powerpoint/2010/main" val="35411362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B910928-F541-406C-BA32-92E4D2EB031B}" type="slidenum">
              <a:rPr lang="en-US" smtClean="0"/>
              <a:t>67</a:t>
            </a:fld>
            <a:endParaRPr lang="en-US"/>
          </a:p>
        </p:txBody>
      </p:sp>
    </p:spTree>
    <p:extLst>
      <p:ext uri="{BB962C8B-B14F-4D97-AF65-F5344CB8AC3E}">
        <p14:creationId xmlns:p14="http://schemas.microsoft.com/office/powerpoint/2010/main" val="1956284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Hopefully, this will be a short summary of the discussion from last three slides, in terms of the law.</a:t>
            </a:r>
          </a:p>
        </p:txBody>
      </p:sp>
      <p:sp>
        <p:nvSpPr>
          <p:cNvPr id="4" name="Slide Number Placeholder 3"/>
          <p:cNvSpPr>
            <a:spLocks noGrp="1"/>
          </p:cNvSpPr>
          <p:nvPr>
            <p:ph type="sldNum" sz="quarter" idx="10"/>
          </p:nvPr>
        </p:nvSpPr>
        <p:spPr/>
        <p:txBody>
          <a:bodyPr/>
          <a:lstStyle/>
          <a:p>
            <a:fld id="{7B910928-F541-406C-BA32-92E4D2EB031B}" type="slidenum">
              <a:rPr lang="en-US" smtClean="0"/>
              <a:t>6</a:t>
            </a:fld>
            <a:endParaRPr lang="en-US"/>
          </a:p>
        </p:txBody>
      </p:sp>
    </p:spTree>
    <p:extLst>
      <p:ext uri="{BB962C8B-B14F-4D97-AF65-F5344CB8AC3E}">
        <p14:creationId xmlns:p14="http://schemas.microsoft.com/office/powerpoint/2010/main" val="2465344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Worksheet referred to is entitled “When Would You Like to Live?”</a:t>
            </a:r>
          </a:p>
          <a:p>
            <a:endParaRPr lang="en-GB" dirty="0"/>
          </a:p>
          <a:p>
            <a:r>
              <a:rPr lang="en-GB" dirty="0"/>
              <a:t>Pupils should read over the information. The idea is for them to realise that those groups we will look at when we come to examine the act are groups for whom, historically, legal discrimination was a fact of everyday life. If you have that discrimination as part of your history, then perhaps that makes you more aware than those who have never had to deal with it.</a:t>
            </a:r>
          </a:p>
          <a:p>
            <a:endParaRPr lang="en-GB" dirty="0"/>
          </a:p>
          <a:p>
            <a:r>
              <a:rPr lang="en-GB" dirty="0"/>
              <a:t>This may also lead into a discussion on “privilege”: </a:t>
            </a:r>
            <a:r>
              <a:rPr lang="en-US" sz="1200" b="0" i="0" kern="1200" dirty="0">
                <a:solidFill>
                  <a:schemeClr val="tx1"/>
                </a:solidFill>
                <a:effectLst/>
                <a:latin typeface="+mn-lt"/>
                <a:ea typeface="+mn-ea"/>
                <a:cs typeface="+mn-cs"/>
              </a:rPr>
              <a:t>a concept within sociology for examining social, economic, and political advantages or rights that are available to a group solely on the basis of their particular characteristic (e.g. male privilege; white privilege; class privilege). For example, if you have never been discriminated against because of a disability, and it has never touched you directly or indirectly, you may not think there’s anything wrong in parking in a disabled bay.</a:t>
            </a:r>
          </a:p>
          <a:p>
            <a:endParaRPr lang="en-GB" dirty="0"/>
          </a:p>
          <a:p>
            <a:r>
              <a:rPr lang="en-GB" dirty="0"/>
              <a:t>It also helps pupils to see that, although we talk a lot about prejudice and discrimination today, we have made great strides, legally and culturally. </a:t>
            </a:r>
          </a:p>
          <a:p>
            <a:endParaRPr lang="en-GB" dirty="0"/>
          </a:p>
          <a:p>
            <a:r>
              <a:rPr lang="en-GB" dirty="0"/>
              <a:t>Is it good that we focus so much on the differences between people?</a:t>
            </a:r>
          </a:p>
        </p:txBody>
      </p:sp>
      <p:sp>
        <p:nvSpPr>
          <p:cNvPr id="4" name="Slide Number Placeholder 3"/>
          <p:cNvSpPr>
            <a:spLocks noGrp="1"/>
          </p:cNvSpPr>
          <p:nvPr>
            <p:ph type="sldNum" sz="quarter" idx="10"/>
          </p:nvPr>
        </p:nvSpPr>
        <p:spPr/>
        <p:txBody>
          <a:bodyPr/>
          <a:lstStyle/>
          <a:p>
            <a:fld id="{7B910928-F541-406C-BA32-92E4D2EB031B}" type="slidenum">
              <a:rPr lang="en-US" smtClean="0"/>
              <a:t>7</a:t>
            </a:fld>
            <a:endParaRPr lang="en-US"/>
          </a:p>
        </p:txBody>
      </p:sp>
    </p:spTree>
    <p:extLst>
      <p:ext uri="{BB962C8B-B14F-4D97-AF65-F5344CB8AC3E}">
        <p14:creationId xmlns:p14="http://schemas.microsoft.com/office/powerpoint/2010/main" val="47450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changes that would be seen as </a:t>
            </a:r>
            <a:r>
              <a:rPr lang="en-GB" dirty="0" err="1"/>
              <a:t>poitive</a:t>
            </a:r>
            <a:endParaRPr lang="en-GB" dirty="0"/>
          </a:p>
        </p:txBody>
      </p:sp>
      <p:sp>
        <p:nvSpPr>
          <p:cNvPr id="4" name="Slide Number Placeholder 3"/>
          <p:cNvSpPr>
            <a:spLocks noGrp="1"/>
          </p:cNvSpPr>
          <p:nvPr>
            <p:ph type="sldNum" sz="quarter" idx="10"/>
          </p:nvPr>
        </p:nvSpPr>
        <p:spPr/>
        <p:txBody>
          <a:bodyPr/>
          <a:lstStyle/>
          <a:p>
            <a:fld id="{7B910928-F541-406C-BA32-92E4D2EB031B}" type="slidenum">
              <a:rPr lang="en-US" smtClean="0"/>
              <a:t>8</a:t>
            </a:fld>
            <a:endParaRPr lang="en-US"/>
          </a:p>
        </p:txBody>
      </p:sp>
    </p:spTree>
    <p:extLst>
      <p:ext uri="{BB962C8B-B14F-4D97-AF65-F5344CB8AC3E}">
        <p14:creationId xmlns:p14="http://schemas.microsoft.com/office/powerpoint/2010/main" val="3167010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SOURCES</a:t>
            </a:r>
          </a:p>
          <a:p>
            <a:endParaRPr lang="en-GB" dirty="0"/>
          </a:p>
          <a:p>
            <a:r>
              <a:rPr lang="en-GB" dirty="0"/>
              <a:t>Gender Segregation, Apprenticeship, and the Raising of the Participation Age in England: are Young Women at a Disadvantage? Alison Fuller and Lorna Unwin LLAKES Research Paper 44</a:t>
            </a:r>
          </a:p>
          <a:p>
            <a:endParaRPr lang="en-GB" dirty="0"/>
          </a:p>
          <a:p>
            <a:r>
              <a:rPr lang="en-GB" dirty="0"/>
              <a:t>Disability Stat – DFL survey, Key Facts   https://www.dlf.org.uk/content/key-facts</a:t>
            </a:r>
          </a:p>
          <a:p>
            <a:endParaRPr lang="en-GB" dirty="0"/>
          </a:p>
          <a:p>
            <a:r>
              <a:rPr lang="en-GB" dirty="0"/>
              <a:t>LGBT - https://www.stonewall.org.uk/sites/default/files/the_school_report_2017.pdf</a:t>
            </a:r>
          </a:p>
          <a:p>
            <a:endParaRPr lang="en-GB" dirty="0"/>
          </a:p>
          <a:p>
            <a:r>
              <a:rPr lang="en-GB" dirty="0"/>
              <a:t>Poverty/race  https://www.barnardos.org.uk/poverty_full_report_07.pdf </a:t>
            </a:r>
          </a:p>
          <a:p>
            <a:endParaRPr lang="en-GB" dirty="0"/>
          </a:p>
          <a:p>
            <a:r>
              <a:rPr lang="en-GB" dirty="0"/>
              <a:t>https://www.independent.co.uk/news/uk/home-news/muslims-nottingham-hate-crime-survey-islamophobia-racism-citizens-uk-a8341751.html</a:t>
            </a:r>
          </a:p>
          <a:p>
            <a:endParaRPr lang="en-GB" dirty="0"/>
          </a:p>
          <a:p>
            <a:r>
              <a:rPr lang="en-GB" dirty="0"/>
              <a:t>Think question:</a:t>
            </a:r>
          </a:p>
          <a:p>
            <a:endParaRPr lang="en-GB" dirty="0"/>
          </a:p>
          <a:p>
            <a:r>
              <a:rPr lang="en-GB" dirty="0"/>
              <a:t>Invite discussion on why the law is not stopping inequality:</a:t>
            </a:r>
          </a:p>
          <a:p>
            <a:r>
              <a:rPr lang="en-GB" dirty="0"/>
              <a:t>Law can’t change people’s prejudices</a:t>
            </a:r>
          </a:p>
          <a:p>
            <a:r>
              <a:rPr lang="en-GB" dirty="0"/>
              <a:t>Laws take time to work and change the culture</a:t>
            </a:r>
          </a:p>
          <a:p>
            <a:r>
              <a:rPr lang="en-GB" dirty="0"/>
              <a:t>Laws only work where they are followed</a:t>
            </a:r>
          </a:p>
          <a:p>
            <a:r>
              <a:rPr lang="en-GB" dirty="0"/>
              <a:t>Laws are only followed if they’re known</a:t>
            </a:r>
          </a:p>
          <a:p>
            <a:r>
              <a:rPr lang="en-GB" dirty="0"/>
              <a:t>How easy is it for people to report that they have suffered discrimination, and what are the chances of things improving for them if they do?</a:t>
            </a:r>
          </a:p>
          <a:p>
            <a:r>
              <a:rPr lang="en-GB" dirty="0"/>
              <a:t>Although the statistics show inequality, perhaps they also represent an improvement from recent times; perhaps figures would have been even worse a year or two prior to these surveys </a:t>
            </a:r>
          </a:p>
          <a:p>
            <a:endParaRPr lang="en-GB" dirty="0"/>
          </a:p>
          <a:p>
            <a:endParaRPr lang="en-GB" dirty="0"/>
          </a:p>
          <a:p>
            <a:endParaRPr lang="en-US" dirty="0"/>
          </a:p>
        </p:txBody>
      </p:sp>
      <p:sp>
        <p:nvSpPr>
          <p:cNvPr id="4" name="Slide Number Placeholder 3"/>
          <p:cNvSpPr>
            <a:spLocks noGrp="1"/>
          </p:cNvSpPr>
          <p:nvPr>
            <p:ph type="sldNum" sz="quarter" idx="10"/>
          </p:nvPr>
        </p:nvSpPr>
        <p:spPr/>
        <p:txBody>
          <a:bodyPr/>
          <a:lstStyle/>
          <a:p>
            <a:fld id="{7B910928-F541-406C-BA32-92E4D2EB031B}" type="slidenum">
              <a:rPr lang="en-US" smtClean="0"/>
              <a:t>9</a:t>
            </a:fld>
            <a:endParaRPr lang="en-US"/>
          </a:p>
        </p:txBody>
      </p:sp>
    </p:spTree>
    <p:extLst>
      <p:ext uri="{BB962C8B-B14F-4D97-AF65-F5344CB8AC3E}">
        <p14:creationId xmlns:p14="http://schemas.microsoft.com/office/powerpoint/2010/main" val="2190870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Pupils should be arranged so that they can work with one partner, then move to another. At each stage of the task, pupils will be working in pairs.</a:t>
            </a:r>
          </a:p>
          <a:p>
            <a:endParaRPr lang="en-GB" dirty="0"/>
          </a:p>
          <a:p>
            <a:r>
              <a:rPr lang="en-GB" dirty="0"/>
              <a:t>First statement: First speaker of the pair can talk for a set, short time (recommend one minute; no more than two) to complete the sentence. Other pupil listens</a:t>
            </a:r>
          </a:p>
          <a:p>
            <a:r>
              <a:rPr lang="en-GB" dirty="0"/>
              <a:t>                         .</a:t>
            </a:r>
          </a:p>
          <a:p>
            <a:r>
              <a:rPr lang="en-GB" dirty="0"/>
              <a:t>                        Listener now gives their own answer; person who spoke first now listens.</a:t>
            </a:r>
          </a:p>
          <a:p>
            <a:endParaRPr lang="en-GB" dirty="0"/>
          </a:p>
          <a:p>
            <a:endParaRPr lang="en-GB" dirty="0"/>
          </a:p>
          <a:p>
            <a:r>
              <a:rPr lang="en-GB" dirty="0"/>
              <a:t>Change partners: repeat task with second statement</a:t>
            </a:r>
          </a:p>
        </p:txBody>
      </p:sp>
      <p:sp>
        <p:nvSpPr>
          <p:cNvPr id="4" name="Slide Number Placeholder 3"/>
          <p:cNvSpPr>
            <a:spLocks noGrp="1"/>
          </p:cNvSpPr>
          <p:nvPr>
            <p:ph type="sldNum" sz="quarter" idx="10"/>
          </p:nvPr>
        </p:nvSpPr>
        <p:spPr/>
        <p:txBody>
          <a:bodyPr/>
          <a:lstStyle/>
          <a:p>
            <a:fld id="{7B910928-F541-406C-BA32-92E4D2EB031B}" type="slidenum">
              <a:rPr lang="en-US" smtClean="0"/>
              <a:t>10</a:t>
            </a:fld>
            <a:endParaRPr lang="en-US"/>
          </a:p>
        </p:txBody>
      </p:sp>
    </p:spTree>
    <p:extLst>
      <p:ext uri="{BB962C8B-B14F-4D97-AF65-F5344CB8AC3E}">
        <p14:creationId xmlns:p14="http://schemas.microsoft.com/office/powerpoint/2010/main" val="257514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F31C510-DD72-42B1-BA12-262E0DB4216F}" type="datetimeFigureOut">
              <a:rPr lang="en-US" smtClean="0"/>
              <a:t>8/6/2018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C85F1F-30E0-4325-AFBA-B68D9B4ED6EE}" type="slidenum">
              <a:rPr lang="en-US" smtClean="0"/>
              <a:t>‹#›</a:t>
            </a:fld>
            <a:endParaRPr lang="en-US"/>
          </a:p>
        </p:txBody>
      </p:sp>
    </p:spTree>
    <p:extLst>
      <p:ext uri="{BB962C8B-B14F-4D97-AF65-F5344CB8AC3E}">
        <p14:creationId xmlns:p14="http://schemas.microsoft.com/office/powerpoint/2010/main" val="2968214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F31C510-DD72-42B1-BA12-262E0DB4216F}" type="datetimeFigureOut">
              <a:rPr lang="en-US" smtClean="0"/>
              <a:t>8/6/2018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C85F1F-30E0-4325-AFBA-B68D9B4ED6EE}" type="slidenum">
              <a:rPr lang="en-US" smtClean="0"/>
              <a:t>‹#›</a:t>
            </a:fld>
            <a:endParaRPr lang="en-US"/>
          </a:p>
        </p:txBody>
      </p:sp>
    </p:spTree>
    <p:extLst>
      <p:ext uri="{BB962C8B-B14F-4D97-AF65-F5344CB8AC3E}">
        <p14:creationId xmlns:p14="http://schemas.microsoft.com/office/powerpoint/2010/main" val="3908588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5F31C510-DD72-42B1-BA12-262E0DB4216F}" type="datetimeFigureOut">
              <a:rPr lang="en-US" smtClean="0"/>
              <a:t>8/6/2018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C85F1F-30E0-4325-AFBA-B68D9B4ED6EE}" type="slidenum">
              <a:rPr lang="en-US" smtClean="0"/>
              <a:t>‹#›</a:t>
            </a:fld>
            <a:endParaRPr lang="en-US"/>
          </a:p>
        </p:txBody>
      </p:sp>
    </p:spTree>
    <p:extLst>
      <p:ext uri="{BB962C8B-B14F-4D97-AF65-F5344CB8AC3E}">
        <p14:creationId xmlns:p14="http://schemas.microsoft.com/office/powerpoint/2010/main" val="1181575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5F31C510-DD72-42B1-BA12-262E0DB4216F}" type="datetimeFigureOut">
              <a:rPr lang="en-US" smtClean="0"/>
              <a:t>8/6/2018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C85F1F-30E0-4325-AFBA-B68D9B4ED6EE}"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100915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31C510-DD72-42B1-BA12-262E0DB4216F}" type="datetimeFigureOut">
              <a:rPr lang="en-US" smtClean="0"/>
              <a:t>8/6/2018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C85F1F-30E0-4325-AFBA-B68D9B4ED6EE}" type="slidenum">
              <a:rPr lang="en-US" smtClean="0"/>
              <a:t>‹#›</a:t>
            </a:fld>
            <a:endParaRPr lang="en-US"/>
          </a:p>
        </p:txBody>
      </p:sp>
    </p:spTree>
    <p:extLst>
      <p:ext uri="{BB962C8B-B14F-4D97-AF65-F5344CB8AC3E}">
        <p14:creationId xmlns:p14="http://schemas.microsoft.com/office/powerpoint/2010/main" val="35578829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F31C510-DD72-42B1-BA12-262E0DB4216F}" type="datetimeFigureOut">
              <a:rPr lang="en-US" smtClean="0"/>
              <a:t>8/6/2018</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C85F1F-30E0-4325-AFBA-B68D9B4ED6EE}" type="slidenum">
              <a:rPr lang="en-US" smtClean="0"/>
              <a:t>‹#›</a:t>
            </a:fld>
            <a:endParaRPr lang="en-US"/>
          </a:p>
        </p:txBody>
      </p:sp>
    </p:spTree>
    <p:extLst>
      <p:ext uri="{BB962C8B-B14F-4D97-AF65-F5344CB8AC3E}">
        <p14:creationId xmlns:p14="http://schemas.microsoft.com/office/powerpoint/2010/main" val="17460103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F31C510-DD72-42B1-BA12-262E0DB4216F}" type="datetimeFigureOut">
              <a:rPr lang="en-US" smtClean="0"/>
              <a:t>8/6/2018</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C85F1F-30E0-4325-AFBA-B68D9B4ED6EE}" type="slidenum">
              <a:rPr lang="en-US" smtClean="0"/>
              <a:t>‹#›</a:t>
            </a:fld>
            <a:endParaRPr lang="en-US"/>
          </a:p>
        </p:txBody>
      </p:sp>
    </p:spTree>
    <p:extLst>
      <p:ext uri="{BB962C8B-B14F-4D97-AF65-F5344CB8AC3E}">
        <p14:creationId xmlns:p14="http://schemas.microsoft.com/office/powerpoint/2010/main" val="10535452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31C510-DD72-42B1-BA12-262E0DB4216F}" type="datetimeFigureOut">
              <a:rPr lang="en-US" smtClean="0"/>
              <a:t>8/6/2018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C85F1F-30E0-4325-AFBA-B68D9B4ED6EE}" type="slidenum">
              <a:rPr lang="en-US" smtClean="0"/>
              <a:t>‹#›</a:t>
            </a:fld>
            <a:endParaRPr lang="en-US"/>
          </a:p>
        </p:txBody>
      </p:sp>
    </p:spTree>
    <p:extLst>
      <p:ext uri="{BB962C8B-B14F-4D97-AF65-F5344CB8AC3E}">
        <p14:creationId xmlns:p14="http://schemas.microsoft.com/office/powerpoint/2010/main" val="19016486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31C510-DD72-42B1-BA12-262E0DB4216F}" type="datetimeFigureOut">
              <a:rPr lang="en-US" smtClean="0"/>
              <a:t>8/6/2018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C85F1F-30E0-4325-AFBA-B68D9B4ED6EE}" type="slidenum">
              <a:rPr lang="en-US" smtClean="0"/>
              <a:t>‹#›</a:t>
            </a:fld>
            <a:endParaRPr lang="en-US"/>
          </a:p>
        </p:txBody>
      </p:sp>
    </p:spTree>
    <p:extLst>
      <p:ext uri="{BB962C8B-B14F-4D97-AF65-F5344CB8AC3E}">
        <p14:creationId xmlns:p14="http://schemas.microsoft.com/office/powerpoint/2010/main" val="4169050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5F31C510-DD72-42B1-BA12-262E0DB4216F}" type="datetimeFigureOut">
              <a:rPr lang="en-US" smtClean="0"/>
              <a:t>8/6/2018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C85F1F-30E0-4325-AFBA-B68D9B4ED6EE}" type="slidenum">
              <a:rPr lang="en-US" smtClean="0"/>
              <a:t>‹#›</a:t>
            </a:fld>
            <a:endParaRPr lang="en-US"/>
          </a:p>
        </p:txBody>
      </p:sp>
    </p:spTree>
    <p:extLst>
      <p:ext uri="{BB962C8B-B14F-4D97-AF65-F5344CB8AC3E}">
        <p14:creationId xmlns:p14="http://schemas.microsoft.com/office/powerpoint/2010/main" val="3281095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31C510-DD72-42B1-BA12-262E0DB4216F}" type="datetimeFigureOut">
              <a:rPr lang="en-US" smtClean="0"/>
              <a:t>8/6/2018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C85F1F-30E0-4325-AFBA-B68D9B4ED6EE}" type="slidenum">
              <a:rPr lang="en-US" smtClean="0"/>
              <a:t>‹#›</a:t>
            </a:fld>
            <a:endParaRPr lang="en-US"/>
          </a:p>
        </p:txBody>
      </p:sp>
    </p:spTree>
    <p:extLst>
      <p:ext uri="{BB962C8B-B14F-4D97-AF65-F5344CB8AC3E}">
        <p14:creationId xmlns:p14="http://schemas.microsoft.com/office/powerpoint/2010/main" val="1868030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F31C510-DD72-42B1-BA12-262E0DB4216F}" type="datetimeFigureOut">
              <a:rPr lang="en-US" smtClean="0"/>
              <a:t>8/6/2018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C85F1F-30E0-4325-AFBA-B68D9B4ED6EE}" type="slidenum">
              <a:rPr lang="en-US" smtClean="0"/>
              <a:t>‹#›</a:t>
            </a:fld>
            <a:endParaRPr lang="en-US"/>
          </a:p>
        </p:txBody>
      </p:sp>
    </p:spTree>
    <p:extLst>
      <p:ext uri="{BB962C8B-B14F-4D97-AF65-F5344CB8AC3E}">
        <p14:creationId xmlns:p14="http://schemas.microsoft.com/office/powerpoint/2010/main" val="3082805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31C510-DD72-42B1-BA12-262E0DB4216F}" type="datetimeFigureOut">
              <a:rPr lang="en-US" smtClean="0"/>
              <a:t>8/6/2018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C85F1F-30E0-4325-AFBA-B68D9B4ED6EE}" type="slidenum">
              <a:rPr lang="en-US" smtClean="0"/>
              <a:t>‹#›</a:t>
            </a:fld>
            <a:endParaRPr lang="en-US"/>
          </a:p>
        </p:txBody>
      </p:sp>
    </p:spTree>
    <p:extLst>
      <p:ext uri="{BB962C8B-B14F-4D97-AF65-F5344CB8AC3E}">
        <p14:creationId xmlns:p14="http://schemas.microsoft.com/office/powerpoint/2010/main" val="4089854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5F31C510-DD72-42B1-BA12-262E0DB4216F}" type="datetimeFigureOut">
              <a:rPr lang="en-US" smtClean="0"/>
              <a:t>8/6/2018</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C1C85F1F-30E0-4325-AFBA-B68D9B4ED6EE}" type="slidenum">
              <a:rPr lang="en-US" smtClean="0"/>
              <a:t>‹#›</a:t>
            </a:fld>
            <a:endParaRPr lang="en-US"/>
          </a:p>
        </p:txBody>
      </p:sp>
    </p:spTree>
    <p:extLst>
      <p:ext uri="{BB962C8B-B14F-4D97-AF65-F5344CB8AC3E}">
        <p14:creationId xmlns:p14="http://schemas.microsoft.com/office/powerpoint/2010/main" val="3901387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F31C510-DD72-42B1-BA12-262E0DB4216F}" type="datetimeFigureOut">
              <a:rPr lang="en-US" smtClean="0"/>
              <a:t>8/6/2018</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C1C85F1F-30E0-4325-AFBA-B68D9B4ED6EE}" type="slidenum">
              <a:rPr lang="en-US" smtClean="0"/>
              <a:t>‹#›</a:t>
            </a:fld>
            <a:endParaRPr lang="en-US"/>
          </a:p>
        </p:txBody>
      </p:sp>
    </p:spTree>
    <p:extLst>
      <p:ext uri="{BB962C8B-B14F-4D97-AF65-F5344CB8AC3E}">
        <p14:creationId xmlns:p14="http://schemas.microsoft.com/office/powerpoint/2010/main" val="272930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5F31C510-DD72-42B1-BA12-262E0DB4216F}" type="datetimeFigureOut">
              <a:rPr lang="en-US" smtClean="0"/>
              <a:t>8/6/2018</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C1C85F1F-30E0-4325-AFBA-B68D9B4ED6EE}" type="slidenum">
              <a:rPr lang="en-US" smtClean="0"/>
              <a:t>‹#›</a:t>
            </a:fld>
            <a:endParaRPr lang="en-US"/>
          </a:p>
        </p:txBody>
      </p:sp>
    </p:spTree>
    <p:extLst>
      <p:ext uri="{BB962C8B-B14F-4D97-AF65-F5344CB8AC3E}">
        <p14:creationId xmlns:p14="http://schemas.microsoft.com/office/powerpoint/2010/main" val="4244200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F31C510-DD72-42B1-BA12-262E0DB4216F}" type="datetimeFigureOut">
              <a:rPr lang="en-US" smtClean="0"/>
              <a:t>8/6/2018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C85F1F-30E0-4325-AFBA-B68D9B4ED6EE}" type="slidenum">
              <a:rPr lang="en-US" smtClean="0"/>
              <a:t>‹#›</a:t>
            </a:fld>
            <a:endParaRPr lang="en-US"/>
          </a:p>
        </p:txBody>
      </p:sp>
    </p:spTree>
    <p:extLst>
      <p:ext uri="{BB962C8B-B14F-4D97-AF65-F5344CB8AC3E}">
        <p14:creationId xmlns:p14="http://schemas.microsoft.com/office/powerpoint/2010/main" val="1284766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5F31C510-DD72-42B1-BA12-262E0DB4216F}" type="datetimeFigureOut">
              <a:rPr lang="en-US" smtClean="0"/>
              <a:t>8/6/2018</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C1C85F1F-30E0-4325-AFBA-B68D9B4ED6EE}" type="slidenum">
              <a:rPr lang="en-US" smtClean="0"/>
              <a:t>‹#›</a:t>
            </a:fld>
            <a:endParaRPr lang="en-US"/>
          </a:p>
        </p:txBody>
      </p:sp>
    </p:spTree>
    <p:extLst>
      <p:ext uri="{BB962C8B-B14F-4D97-AF65-F5344CB8AC3E}">
        <p14:creationId xmlns:p14="http://schemas.microsoft.com/office/powerpoint/2010/main" val="213839166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fRJrg-WTpYs"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7.xml.rels><?xml version="1.0" encoding="UTF-8" standalone="yes"?>
<Relationships xmlns="http://schemas.openxmlformats.org/package/2006/relationships"><Relationship Id="rId3" Type="http://schemas.openxmlformats.org/officeDocument/2006/relationships/hyperlink" Target="https://www.history.com/topics/the-stonewall-riots/videos/how-the-stonewall-riots-sparked-a-movement-riots"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58.xml.rels><?xml version="1.0" encoding="UTF-8" standalone="yes"?>
<Relationships xmlns="http://schemas.openxmlformats.org/package/2006/relationships"><Relationship Id="rId3" Type="http://schemas.openxmlformats.org/officeDocument/2006/relationships/hyperlink" Target="https://www.youtube.com/watch?v=ywtvJyXDWkk"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jp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66244" y="4687068"/>
            <a:ext cx="8825658" cy="1352487"/>
          </a:xfrm>
        </p:spPr>
        <p:txBody>
          <a:bodyPr>
            <a:normAutofit fontScale="85000" lnSpcReduction="20000"/>
          </a:bodyPr>
          <a:lstStyle/>
          <a:p>
            <a:r>
              <a:rPr lang="en-GB" sz="3200" dirty="0"/>
              <a:t>Prejudice, stereotyping and discrimination:</a:t>
            </a:r>
          </a:p>
          <a:p>
            <a:endParaRPr lang="en-GB" sz="3200" dirty="0"/>
          </a:p>
          <a:p>
            <a:r>
              <a:rPr lang="en-GB" sz="3200" dirty="0"/>
              <a:t>The Equality act 2010</a:t>
            </a:r>
            <a:endParaRPr lang="en-US" sz="3200" dirty="0"/>
          </a:p>
        </p:txBody>
      </p:sp>
      <p:pic>
        <p:nvPicPr>
          <p:cNvPr id="5" name="Picture 4"/>
          <p:cNvPicPr>
            <a:picLocks noChangeAspect="1"/>
          </p:cNvPicPr>
          <p:nvPr/>
        </p:nvPicPr>
        <p:blipFill>
          <a:blip r:embed="rId3"/>
          <a:stretch>
            <a:fillRect/>
          </a:stretch>
        </p:blipFill>
        <p:spPr>
          <a:xfrm>
            <a:off x="1166245" y="419100"/>
            <a:ext cx="8117456" cy="3886200"/>
          </a:xfrm>
          <a:prstGeom prst="rect">
            <a:avLst/>
          </a:prstGeom>
          <a:ln w="31750">
            <a:solidFill>
              <a:schemeClr val="bg1">
                <a:lumMod val="75000"/>
                <a:lumOff val="25000"/>
              </a:schemeClr>
            </a:solidFill>
          </a:ln>
        </p:spPr>
      </p:pic>
    </p:spTree>
    <p:extLst>
      <p:ext uri="{BB962C8B-B14F-4D97-AF65-F5344CB8AC3E}">
        <p14:creationId xmlns:p14="http://schemas.microsoft.com/office/powerpoint/2010/main" val="4230965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p:txBody>
          <a:bodyPr/>
          <a:lstStyle/>
          <a:p>
            <a:r>
              <a:rPr lang="en-GB" altLang="en-US" dirty="0">
                <a:latin typeface="+mn-lt"/>
                <a:cs typeface="Arial" panose="020B0604020202020204" pitchFamily="34" charset="0"/>
              </a:rPr>
              <a:t>Speed chat - stage 1</a:t>
            </a:r>
          </a:p>
        </p:txBody>
      </p:sp>
      <p:sp>
        <p:nvSpPr>
          <p:cNvPr id="10243" name="Content Placeholder 2"/>
          <p:cNvSpPr>
            <a:spLocks noGrp="1"/>
          </p:cNvSpPr>
          <p:nvPr>
            <p:ph idx="4294967295"/>
          </p:nvPr>
        </p:nvSpPr>
        <p:spPr/>
        <p:txBody>
          <a:bodyPr/>
          <a:lstStyle/>
          <a:p>
            <a:r>
              <a:rPr lang="en-GB" altLang="en-US" b="1" dirty="0">
                <a:latin typeface="+mn-lt"/>
                <a:cs typeface="Arial" panose="020B0604020202020204" pitchFamily="34" charset="0"/>
              </a:rPr>
              <a:t>To your first partner, complete this sentence:</a:t>
            </a:r>
          </a:p>
          <a:p>
            <a:pPr>
              <a:buFont typeface="Arial" panose="020B0604020202020204" pitchFamily="34" charset="0"/>
              <a:buNone/>
            </a:pPr>
            <a:endParaRPr lang="en-GB" altLang="en-US" b="1" dirty="0">
              <a:latin typeface="+mn-lt"/>
              <a:cs typeface="Arial" panose="020B0604020202020204" pitchFamily="34" charset="0"/>
            </a:endParaRPr>
          </a:p>
          <a:p>
            <a:pPr algn="ctr">
              <a:buFont typeface="Arial" panose="020B0604020202020204" pitchFamily="34" charset="0"/>
              <a:buNone/>
            </a:pPr>
            <a:r>
              <a:rPr lang="en-GB" altLang="en-US" i="1" dirty="0">
                <a:solidFill>
                  <a:schemeClr val="accent2">
                    <a:lumMod val="40000"/>
                    <a:lumOff val="60000"/>
                  </a:schemeClr>
                </a:solidFill>
                <a:latin typeface="+mn-lt"/>
                <a:cs typeface="Arial" panose="020B0604020202020204" pitchFamily="34" charset="0"/>
              </a:rPr>
              <a:t>“When I think of </a:t>
            </a:r>
            <a:r>
              <a:rPr lang="en-GB" altLang="en-US" i="1" u="sng" dirty="0">
                <a:solidFill>
                  <a:schemeClr val="accent2">
                    <a:lumMod val="40000"/>
                    <a:lumOff val="60000"/>
                  </a:schemeClr>
                </a:solidFill>
                <a:latin typeface="+mn-lt"/>
                <a:cs typeface="Arial" panose="020B0604020202020204" pitchFamily="34" charset="0"/>
              </a:rPr>
              <a:t>equality</a:t>
            </a:r>
            <a:r>
              <a:rPr lang="en-GB" altLang="en-US" i="1" dirty="0">
                <a:solidFill>
                  <a:schemeClr val="accent2">
                    <a:lumMod val="40000"/>
                    <a:lumOff val="60000"/>
                  </a:schemeClr>
                </a:solidFill>
                <a:latin typeface="+mn-lt"/>
                <a:cs typeface="Arial" panose="020B0604020202020204" pitchFamily="34" charset="0"/>
              </a:rPr>
              <a:t>, I think of ___________”</a:t>
            </a:r>
          </a:p>
          <a:p>
            <a:endParaRPr lang="en-GB" altLang="en-US" dirty="0">
              <a:solidFill>
                <a:schemeClr val="accent2">
                  <a:lumMod val="40000"/>
                  <a:lumOff val="60000"/>
                </a:schemeClr>
              </a:solidFill>
              <a:latin typeface="+mn-lt"/>
              <a:cs typeface="Arial" panose="020B0604020202020204" pitchFamily="34" charset="0"/>
            </a:endParaRPr>
          </a:p>
          <a:p>
            <a:pPr>
              <a:buFont typeface="Arial" panose="020B0604020202020204" pitchFamily="34" charset="0"/>
              <a:buNone/>
            </a:pPr>
            <a:endParaRPr lang="en-GB" altLang="en-US" dirty="0">
              <a:latin typeface="+mn-lt"/>
              <a:cs typeface="Arial" panose="020B0604020202020204" pitchFamily="34" charset="0"/>
            </a:endParaRPr>
          </a:p>
          <a:p>
            <a:r>
              <a:rPr lang="en-GB" altLang="en-US" b="1" dirty="0">
                <a:latin typeface="+mn-lt"/>
                <a:cs typeface="Arial" panose="020B0604020202020204" pitchFamily="34" charset="0"/>
              </a:rPr>
              <a:t>To your next partner, complete this sentence:</a:t>
            </a:r>
          </a:p>
          <a:p>
            <a:pPr algn="ctr">
              <a:buFont typeface="Arial" panose="020B0604020202020204" pitchFamily="34" charset="0"/>
              <a:buNone/>
            </a:pPr>
            <a:r>
              <a:rPr lang="en-GB" altLang="en-US" i="1" dirty="0">
                <a:solidFill>
                  <a:schemeClr val="accent2">
                    <a:lumMod val="40000"/>
                    <a:lumOff val="60000"/>
                  </a:schemeClr>
                </a:solidFill>
                <a:latin typeface="+mn-lt"/>
                <a:cs typeface="Arial" panose="020B0604020202020204" pitchFamily="34" charset="0"/>
              </a:rPr>
              <a:t>“When I think of </a:t>
            </a:r>
            <a:r>
              <a:rPr lang="en-GB" altLang="en-US" i="1" u="sng" dirty="0">
                <a:solidFill>
                  <a:schemeClr val="accent2">
                    <a:lumMod val="40000"/>
                    <a:lumOff val="60000"/>
                  </a:schemeClr>
                </a:solidFill>
                <a:latin typeface="+mn-lt"/>
                <a:cs typeface="Arial" panose="020B0604020202020204" pitchFamily="34" charset="0"/>
              </a:rPr>
              <a:t>inequality</a:t>
            </a:r>
            <a:r>
              <a:rPr lang="en-GB" altLang="en-US" i="1" dirty="0">
                <a:solidFill>
                  <a:schemeClr val="accent2">
                    <a:lumMod val="40000"/>
                    <a:lumOff val="60000"/>
                  </a:schemeClr>
                </a:solidFill>
                <a:latin typeface="+mn-lt"/>
                <a:cs typeface="Arial" panose="020B0604020202020204" pitchFamily="34" charset="0"/>
              </a:rPr>
              <a:t>, I think of ___________”</a:t>
            </a:r>
          </a:p>
        </p:txBody>
      </p:sp>
    </p:spTree>
    <p:extLst>
      <p:ext uri="{BB962C8B-B14F-4D97-AF65-F5344CB8AC3E}">
        <p14:creationId xmlns:p14="http://schemas.microsoft.com/office/powerpoint/2010/main" val="1378788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idx="4294967295"/>
          </p:nvPr>
        </p:nvSpPr>
        <p:spPr/>
        <p:txBody>
          <a:bodyPr/>
          <a:lstStyle/>
          <a:p>
            <a:r>
              <a:rPr lang="en-GB" altLang="en-US" dirty="0">
                <a:cs typeface="Arial" panose="020B0604020202020204" pitchFamily="34" charset="0"/>
              </a:rPr>
              <a:t>Speed chat - stage 2</a:t>
            </a:r>
          </a:p>
        </p:txBody>
      </p:sp>
      <p:sp>
        <p:nvSpPr>
          <p:cNvPr id="11267" name="Content Placeholder 2"/>
          <p:cNvSpPr>
            <a:spLocks noGrp="1"/>
          </p:cNvSpPr>
          <p:nvPr>
            <p:ph idx="4294967295"/>
          </p:nvPr>
        </p:nvSpPr>
        <p:spPr/>
        <p:txBody>
          <a:bodyPr>
            <a:normAutofit fontScale="92500" lnSpcReduction="20000"/>
          </a:bodyPr>
          <a:lstStyle/>
          <a:p>
            <a:pPr>
              <a:buFont typeface="Arial" panose="020B0604020202020204" pitchFamily="34" charset="0"/>
              <a:buNone/>
            </a:pPr>
            <a:r>
              <a:rPr lang="en-GB" altLang="en-US" dirty="0">
                <a:latin typeface="+mn-lt"/>
                <a:cs typeface="Arial" panose="020B0604020202020204" pitchFamily="34" charset="0"/>
              </a:rPr>
              <a:t>Now think about your own experiences of being treated unfairly and </a:t>
            </a:r>
          </a:p>
          <a:p>
            <a:pPr>
              <a:buFont typeface="Arial" panose="020B0604020202020204" pitchFamily="34" charset="0"/>
              <a:buNone/>
            </a:pPr>
            <a:r>
              <a:rPr lang="en-GB" altLang="en-US" dirty="0">
                <a:latin typeface="+mn-lt"/>
                <a:cs typeface="Arial" panose="020B0604020202020204" pitchFamily="34" charset="0"/>
              </a:rPr>
              <a:t>complete these sentences. </a:t>
            </a:r>
          </a:p>
          <a:p>
            <a:pPr>
              <a:buFont typeface="Arial" panose="020B0604020202020204" pitchFamily="34" charset="0"/>
              <a:buNone/>
            </a:pPr>
            <a:endParaRPr lang="en-GB" altLang="en-US" dirty="0">
              <a:latin typeface="+mn-lt"/>
              <a:cs typeface="Arial" panose="020B0604020202020204" pitchFamily="34" charset="0"/>
            </a:endParaRPr>
          </a:p>
          <a:p>
            <a:r>
              <a:rPr lang="en-GB" altLang="en-US" b="1" dirty="0">
                <a:latin typeface="+mn-lt"/>
                <a:cs typeface="Arial" panose="020B0604020202020204" pitchFamily="34" charset="0"/>
              </a:rPr>
              <a:t>To your first partner, complete this sentence:</a:t>
            </a:r>
          </a:p>
          <a:p>
            <a:pPr>
              <a:buFont typeface="Arial" panose="020B0604020202020204" pitchFamily="34" charset="0"/>
              <a:buNone/>
            </a:pPr>
            <a:endParaRPr lang="en-GB" altLang="en-US" dirty="0">
              <a:latin typeface="+mn-lt"/>
              <a:cs typeface="Arial" panose="020B0604020202020204" pitchFamily="34" charset="0"/>
            </a:endParaRPr>
          </a:p>
          <a:p>
            <a:pPr algn="ctr">
              <a:buFont typeface="Arial" panose="020B0604020202020204" pitchFamily="34" charset="0"/>
              <a:buNone/>
            </a:pPr>
            <a:r>
              <a:rPr lang="en-GB" altLang="en-US" i="1" dirty="0">
                <a:solidFill>
                  <a:schemeClr val="accent2">
                    <a:lumMod val="40000"/>
                    <a:lumOff val="60000"/>
                  </a:schemeClr>
                </a:solidFill>
                <a:latin typeface="+mn-lt"/>
                <a:cs typeface="Arial" panose="020B0604020202020204" pitchFamily="34" charset="0"/>
              </a:rPr>
              <a:t>“It is </a:t>
            </a:r>
            <a:r>
              <a:rPr lang="en-GB" altLang="en-US" i="1" u="sng" dirty="0">
                <a:solidFill>
                  <a:schemeClr val="accent2">
                    <a:lumMod val="40000"/>
                    <a:lumOff val="60000"/>
                  </a:schemeClr>
                </a:solidFill>
                <a:latin typeface="+mn-lt"/>
                <a:cs typeface="Arial" panose="020B0604020202020204" pitchFamily="34" charset="0"/>
              </a:rPr>
              <a:t>unfair</a:t>
            </a:r>
            <a:r>
              <a:rPr lang="en-GB" altLang="en-US" i="1" dirty="0">
                <a:solidFill>
                  <a:schemeClr val="accent2">
                    <a:lumMod val="40000"/>
                    <a:lumOff val="60000"/>
                  </a:schemeClr>
                </a:solidFill>
                <a:latin typeface="+mn-lt"/>
                <a:cs typeface="Arial" panose="020B0604020202020204" pitchFamily="34" charset="0"/>
              </a:rPr>
              <a:t> when ____________ , this makes me feel _____________”</a:t>
            </a:r>
          </a:p>
          <a:p>
            <a:endParaRPr lang="en-GB" altLang="en-US" dirty="0">
              <a:latin typeface="+mn-lt"/>
              <a:cs typeface="Arial" panose="020B0604020202020204" pitchFamily="34" charset="0"/>
            </a:endParaRPr>
          </a:p>
          <a:p>
            <a:pPr>
              <a:buFont typeface="Arial" panose="020B0604020202020204" pitchFamily="34" charset="0"/>
              <a:buNone/>
            </a:pPr>
            <a:endParaRPr lang="en-GB" altLang="en-US" dirty="0">
              <a:latin typeface="+mn-lt"/>
              <a:cs typeface="Arial" panose="020B0604020202020204" pitchFamily="34" charset="0"/>
            </a:endParaRPr>
          </a:p>
          <a:p>
            <a:r>
              <a:rPr lang="en-GB" altLang="en-US" b="1" dirty="0">
                <a:latin typeface="+mn-lt"/>
                <a:cs typeface="Arial" panose="020B0604020202020204" pitchFamily="34" charset="0"/>
              </a:rPr>
              <a:t>To your next partner, complete this sentence:</a:t>
            </a:r>
          </a:p>
          <a:p>
            <a:endParaRPr lang="en-GB" altLang="en-US" dirty="0">
              <a:latin typeface="+mn-lt"/>
              <a:cs typeface="Arial" panose="020B0604020202020204" pitchFamily="34" charset="0"/>
            </a:endParaRPr>
          </a:p>
          <a:p>
            <a:pPr algn="ctr">
              <a:buFont typeface="Arial" panose="020B0604020202020204" pitchFamily="34" charset="0"/>
              <a:buNone/>
            </a:pPr>
            <a:r>
              <a:rPr lang="en-GB" altLang="en-US" i="1" dirty="0">
                <a:solidFill>
                  <a:schemeClr val="accent2">
                    <a:lumMod val="40000"/>
                    <a:lumOff val="60000"/>
                  </a:schemeClr>
                </a:solidFill>
                <a:latin typeface="+mn-lt"/>
                <a:cs typeface="Arial" panose="020B0604020202020204" pitchFamily="34" charset="0"/>
              </a:rPr>
              <a:t>“It is </a:t>
            </a:r>
            <a:r>
              <a:rPr lang="en-GB" altLang="en-US" i="1" u="sng" dirty="0">
                <a:solidFill>
                  <a:schemeClr val="accent2">
                    <a:lumMod val="40000"/>
                    <a:lumOff val="60000"/>
                  </a:schemeClr>
                </a:solidFill>
                <a:latin typeface="+mn-lt"/>
                <a:cs typeface="Arial" panose="020B0604020202020204" pitchFamily="34" charset="0"/>
              </a:rPr>
              <a:t>fair </a:t>
            </a:r>
            <a:r>
              <a:rPr lang="en-GB" altLang="en-US" i="1" dirty="0">
                <a:solidFill>
                  <a:schemeClr val="accent2">
                    <a:lumMod val="40000"/>
                    <a:lumOff val="60000"/>
                  </a:schemeClr>
                </a:solidFill>
                <a:latin typeface="+mn-lt"/>
                <a:cs typeface="Arial" panose="020B0604020202020204" pitchFamily="34" charset="0"/>
              </a:rPr>
              <a:t>when ___________ , this makes me feel ______________ ”</a:t>
            </a:r>
          </a:p>
        </p:txBody>
      </p:sp>
    </p:spTree>
    <p:extLst>
      <p:ext uri="{BB962C8B-B14F-4D97-AF65-F5344CB8AC3E}">
        <p14:creationId xmlns:p14="http://schemas.microsoft.com/office/powerpoint/2010/main" val="3789782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idx="4294967295"/>
          </p:nvPr>
        </p:nvSpPr>
        <p:spPr/>
        <p:txBody>
          <a:bodyPr/>
          <a:lstStyle/>
          <a:p>
            <a:r>
              <a:rPr lang="en-GB" altLang="en-US" dirty="0">
                <a:cs typeface="Arial" panose="020B0604020202020204" pitchFamily="34" charset="0"/>
              </a:rPr>
              <a:t>Equality / Inequality</a:t>
            </a:r>
          </a:p>
        </p:txBody>
      </p:sp>
      <p:sp>
        <p:nvSpPr>
          <p:cNvPr id="13315" name="Content Placeholder 2"/>
          <p:cNvSpPr>
            <a:spLocks noGrp="1"/>
          </p:cNvSpPr>
          <p:nvPr>
            <p:ph idx="4294967295"/>
          </p:nvPr>
        </p:nvSpPr>
        <p:spPr>
          <a:xfrm>
            <a:off x="1103312" y="1574800"/>
            <a:ext cx="9526588" cy="4864100"/>
          </a:xfrm>
        </p:spPr>
        <p:txBody>
          <a:bodyPr/>
          <a:lstStyle/>
          <a:p>
            <a:r>
              <a:rPr lang="en-GB" altLang="en-US" dirty="0">
                <a:latin typeface="Arial" panose="020B0604020202020204" pitchFamily="34" charset="0"/>
                <a:cs typeface="Arial" panose="020B0604020202020204" pitchFamily="34" charset="0"/>
              </a:rPr>
              <a:t>Were your feelings or descriptions more positive when you described </a:t>
            </a:r>
            <a:r>
              <a:rPr lang="en-GB" altLang="en-US" b="1" dirty="0">
                <a:latin typeface="Arial" panose="020B0604020202020204" pitchFamily="34" charset="0"/>
                <a:cs typeface="Arial" panose="020B0604020202020204" pitchFamily="34" charset="0"/>
              </a:rPr>
              <a:t>equality / fairness </a:t>
            </a:r>
            <a:r>
              <a:rPr lang="en-GB" altLang="en-US" dirty="0">
                <a:latin typeface="Arial" panose="020B0604020202020204" pitchFamily="34" charset="0"/>
                <a:cs typeface="Arial" panose="020B0604020202020204" pitchFamily="34" charset="0"/>
              </a:rPr>
              <a:t>or </a:t>
            </a:r>
            <a:r>
              <a:rPr lang="en-GB" altLang="en-US" b="1" dirty="0">
                <a:latin typeface="Arial" panose="020B0604020202020204" pitchFamily="34" charset="0"/>
                <a:cs typeface="Arial" panose="020B0604020202020204" pitchFamily="34" charset="0"/>
              </a:rPr>
              <a:t>inequality / unfairness</a:t>
            </a:r>
            <a:r>
              <a:rPr lang="en-GB" altLang="en-US" dirty="0">
                <a:latin typeface="Arial" panose="020B0604020202020204" pitchFamily="34" charset="0"/>
                <a:cs typeface="Arial" panose="020B0604020202020204" pitchFamily="34" charset="0"/>
              </a:rPr>
              <a:t>?</a:t>
            </a:r>
          </a:p>
          <a:p>
            <a:r>
              <a:rPr lang="en-GB" altLang="en-US" dirty="0">
                <a:latin typeface="Arial" panose="020B0604020202020204" pitchFamily="34" charset="0"/>
                <a:cs typeface="Arial" panose="020B0604020202020204" pitchFamily="34" charset="0"/>
              </a:rPr>
              <a:t>When we experience discrimination and are not treated equally it can lead to many negative consequences. How many consequences of unfairness or inequality can you think of?</a:t>
            </a:r>
          </a:p>
          <a:p>
            <a:pPr lvl="1"/>
            <a:r>
              <a:rPr lang="en-GB" altLang="en-US" sz="2000" dirty="0">
                <a:latin typeface="Arial" panose="020B0604020202020204" pitchFamily="34" charset="0"/>
                <a:cs typeface="Arial" panose="020B0604020202020204" pitchFamily="34" charset="0"/>
              </a:rPr>
              <a:t>Unhappiness</a:t>
            </a:r>
          </a:p>
          <a:p>
            <a:pPr lvl="1"/>
            <a:r>
              <a:rPr lang="en-GB" altLang="en-US" sz="2000" dirty="0">
                <a:latin typeface="Arial" panose="020B0604020202020204" pitchFamily="34" charset="0"/>
                <a:cs typeface="Arial" panose="020B0604020202020204" pitchFamily="34" charset="0"/>
              </a:rPr>
              <a:t>Under achievement </a:t>
            </a:r>
          </a:p>
          <a:p>
            <a:pPr lvl="1"/>
            <a:r>
              <a:rPr lang="en-GB" altLang="en-US" sz="2000" dirty="0">
                <a:latin typeface="Arial" panose="020B0604020202020204" pitchFamily="34" charset="0"/>
                <a:cs typeface="Arial" panose="020B0604020202020204" pitchFamily="34" charset="0"/>
              </a:rPr>
              <a:t>Low self-confidence</a:t>
            </a:r>
          </a:p>
          <a:p>
            <a:pPr lvl="1"/>
            <a:r>
              <a:rPr lang="en-GB" altLang="en-US" sz="2000" dirty="0">
                <a:latin typeface="Arial" panose="020B0604020202020204" pitchFamily="34" charset="0"/>
                <a:cs typeface="Arial" panose="020B0604020202020204" pitchFamily="34" charset="0"/>
              </a:rPr>
              <a:t>Unemployment and poor education</a:t>
            </a:r>
          </a:p>
          <a:p>
            <a:pPr lvl="1"/>
            <a:r>
              <a:rPr lang="en-GB" altLang="en-US" sz="2000" dirty="0">
                <a:latin typeface="Arial" panose="020B0604020202020204" pitchFamily="34" charset="0"/>
                <a:cs typeface="Arial" panose="020B0604020202020204" pitchFamily="34" charset="0"/>
              </a:rPr>
              <a:t>Poor relationships</a:t>
            </a:r>
          </a:p>
          <a:p>
            <a:pPr lvl="1"/>
            <a:r>
              <a:rPr lang="en-GB" altLang="en-US" sz="2000" dirty="0">
                <a:latin typeface="Arial" panose="020B0604020202020204" pitchFamily="34" charset="0"/>
                <a:cs typeface="Arial" panose="020B0604020202020204" pitchFamily="34" charset="0"/>
              </a:rPr>
              <a:t>Exclusion.</a:t>
            </a:r>
          </a:p>
          <a:p>
            <a:pPr lvl="1"/>
            <a:endParaRPr lang="en-GB"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075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5">
                                            <p:txEl>
                                              <p:pRg st="2" end="2"/>
                                            </p:txEl>
                                          </p:spTgt>
                                        </p:tgtEl>
                                        <p:attrNameLst>
                                          <p:attrName>style.visibility</p:attrName>
                                        </p:attrNameLst>
                                      </p:cBhvr>
                                      <p:to>
                                        <p:strVal val="visible"/>
                                      </p:to>
                                    </p:set>
                                    <p:animEffect transition="in" filter="fade">
                                      <p:cBhvr>
                                        <p:cTn id="7" dur="500"/>
                                        <p:tgtEl>
                                          <p:spTgt spid="13315">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315">
                                            <p:txEl>
                                              <p:pRg st="3" end="3"/>
                                            </p:txEl>
                                          </p:spTgt>
                                        </p:tgtEl>
                                        <p:attrNameLst>
                                          <p:attrName>style.visibility</p:attrName>
                                        </p:attrNameLst>
                                      </p:cBhvr>
                                      <p:to>
                                        <p:strVal val="visible"/>
                                      </p:to>
                                    </p:set>
                                    <p:animEffect transition="in" filter="fade">
                                      <p:cBhvr>
                                        <p:cTn id="10" dur="500"/>
                                        <p:tgtEl>
                                          <p:spTgt spid="13315">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3315">
                                            <p:txEl>
                                              <p:pRg st="4" end="4"/>
                                            </p:txEl>
                                          </p:spTgt>
                                        </p:tgtEl>
                                        <p:attrNameLst>
                                          <p:attrName>style.visibility</p:attrName>
                                        </p:attrNameLst>
                                      </p:cBhvr>
                                      <p:to>
                                        <p:strVal val="visible"/>
                                      </p:to>
                                    </p:set>
                                    <p:animEffect transition="in" filter="fade">
                                      <p:cBhvr>
                                        <p:cTn id="13" dur="500"/>
                                        <p:tgtEl>
                                          <p:spTgt spid="13315">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3315">
                                            <p:txEl>
                                              <p:pRg st="5" end="5"/>
                                            </p:txEl>
                                          </p:spTgt>
                                        </p:tgtEl>
                                        <p:attrNameLst>
                                          <p:attrName>style.visibility</p:attrName>
                                        </p:attrNameLst>
                                      </p:cBhvr>
                                      <p:to>
                                        <p:strVal val="visible"/>
                                      </p:to>
                                    </p:set>
                                    <p:animEffect transition="in" filter="fade">
                                      <p:cBhvr>
                                        <p:cTn id="16" dur="500"/>
                                        <p:tgtEl>
                                          <p:spTgt spid="13315">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3315">
                                            <p:txEl>
                                              <p:pRg st="6" end="6"/>
                                            </p:txEl>
                                          </p:spTgt>
                                        </p:tgtEl>
                                        <p:attrNameLst>
                                          <p:attrName>style.visibility</p:attrName>
                                        </p:attrNameLst>
                                      </p:cBhvr>
                                      <p:to>
                                        <p:strVal val="visible"/>
                                      </p:to>
                                    </p:set>
                                    <p:animEffect transition="in" filter="fade">
                                      <p:cBhvr>
                                        <p:cTn id="19" dur="500"/>
                                        <p:tgtEl>
                                          <p:spTgt spid="13315">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3315">
                                            <p:txEl>
                                              <p:pRg st="7" end="7"/>
                                            </p:txEl>
                                          </p:spTgt>
                                        </p:tgtEl>
                                        <p:attrNameLst>
                                          <p:attrName>style.visibility</p:attrName>
                                        </p:attrNameLst>
                                      </p:cBhvr>
                                      <p:to>
                                        <p:strVal val="visible"/>
                                      </p:to>
                                    </p:set>
                                    <p:animEffect transition="in" filter="fade">
                                      <p:cBhvr>
                                        <p:cTn id="22" dur="500"/>
                                        <p:tgtEl>
                                          <p:spTgt spid="1331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idx="4294967295"/>
          </p:nvPr>
        </p:nvSpPr>
        <p:spPr/>
        <p:txBody>
          <a:bodyPr/>
          <a:lstStyle/>
          <a:p>
            <a:r>
              <a:rPr lang="en-GB" altLang="en-US" dirty="0">
                <a:cs typeface="Arial" panose="020B0604020202020204" pitchFamily="34" charset="0"/>
              </a:rPr>
              <a:t>Tackling inequality</a:t>
            </a:r>
            <a:r>
              <a:rPr lang="en-GB" altLang="en-US" sz="3200" b="1" dirty="0">
                <a:latin typeface="Arial" panose="020B0604020202020204" pitchFamily="34" charset="0"/>
                <a:cs typeface="Arial" panose="020B0604020202020204" pitchFamily="34" charset="0"/>
              </a:rPr>
              <a:t>	</a:t>
            </a:r>
          </a:p>
        </p:txBody>
      </p:sp>
      <p:sp>
        <p:nvSpPr>
          <p:cNvPr id="14339" name="Content Placeholder 2"/>
          <p:cNvSpPr>
            <a:spLocks noGrp="1"/>
          </p:cNvSpPr>
          <p:nvPr>
            <p:ph idx="4294967295"/>
          </p:nvPr>
        </p:nvSpPr>
        <p:spPr>
          <a:xfrm>
            <a:off x="431798" y="1371601"/>
            <a:ext cx="7626352" cy="4525963"/>
          </a:xfrm>
        </p:spPr>
        <p:txBody>
          <a:bodyPr>
            <a:noAutofit/>
          </a:bodyPr>
          <a:lstStyle/>
          <a:p>
            <a:r>
              <a:rPr lang="en-GB" altLang="en-US" sz="2400" dirty="0">
                <a:latin typeface="Arial" panose="020B0604020202020204" pitchFamily="34" charset="0"/>
                <a:cs typeface="Arial" panose="020B0604020202020204" pitchFamily="34" charset="0"/>
              </a:rPr>
              <a:t>Over the years, laws have been introduced to tackle discrimination and to help ensure that all people are treated fairly.</a:t>
            </a:r>
          </a:p>
          <a:p>
            <a:r>
              <a:rPr lang="en-GB" altLang="en-US" sz="2400" dirty="0">
                <a:latin typeface="Arial" panose="020B0604020202020204" pitchFamily="34" charset="0"/>
                <a:cs typeface="Arial" panose="020B0604020202020204" pitchFamily="34" charset="0"/>
              </a:rPr>
              <a:t>These laws are called </a:t>
            </a:r>
            <a:r>
              <a:rPr lang="en-GB" altLang="en-US" sz="2400" b="1" dirty="0">
                <a:solidFill>
                  <a:schemeClr val="accent2">
                    <a:lumMod val="40000"/>
                    <a:lumOff val="60000"/>
                  </a:schemeClr>
                </a:solidFill>
                <a:latin typeface="Arial" panose="020B0604020202020204" pitchFamily="34" charset="0"/>
                <a:cs typeface="Arial" panose="020B0604020202020204" pitchFamily="34" charset="0"/>
              </a:rPr>
              <a:t>civil laws</a:t>
            </a:r>
            <a:r>
              <a:rPr lang="en-GB" altLang="en-US" sz="2400" dirty="0">
                <a:latin typeface="Arial" panose="020B0604020202020204" pitchFamily="34" charset="0"/>
                <a:cs typeface="Arial" panose="020B0604020202020204" pitchFamily="34" charset="0"/>
              </a:rPr>
              <a:t>. </a:t>
            </a:r>
          </a:p>
          <a:p>
            <a:r>
              <a:rPr lang="en-GB" altLang="en-US" sz="2400" b="1" dirty="0">
                <a:solidFill>
                  <a:schemeClr val="accent2">
                    <a:lumMod val="40000"/>
                    <a:lumOff val="60000"/>
                  </a:schemeClr>
                </a:solidFill>
                <a:latin typeface="Arial" panose="020B0604020202020204" pitchFamily="34" charset="0"/>
                <a:cs typeface="Arial" panose="020B0604020202020204" pitchFamily="34" charset="0"/>
              </a:rPr>
              <a:t>Civil law </a:t>
            </a:r>
            <a:r>
              <a:rPr lang="en-GB" altLang="en-US" sz="2400" dirty="0">
                <a:latin typeface="Arial" panose="020B0604020202020204" pitchFamily="34" charset="0"/>
                <a:cs typeface="Arial" panose="020B0604020202020204" pitchFamily="34" charset="0"/>
              </a:rPr>
              <a:t>mostly involves disagreements between people, companies or other organisations. It is enforced by one person suing another person or corporation and the case will end up in a civil court.</a:t>
            </a:r>
          </a:p>
          <a:p>
            <a:r>
              <a:rPr lang="en-GB" altLang="en-US" sz="2400" b="1" dirty="0">
                <a:solidFill>
                  <a:schemeClr val="accent2">
                    <a:lumMod val="40000"/>
                    <a:lumOff val="60000"/>
                  </a:schemeClr>
                </a:solidFill>
                <a:latin typeface="Arial" panose="020B0604020202020204" pitchFamily="34" charset="0"/>
                <a:cs typeface="Arial" panose="020B0604020202020204" pitchFamily="34" charset="0"/>
              </a:rPr>
              <a:t>Criminal laws, </a:t>
            </a:r>
            <a:r>
              <a:rPr lang="en-GB" altLang="en-US" sz="2400" dirty="0">
                <a:latin typeface="Arial" panose="020B0604020202020204" pitchFamily="34" charset="0"/>
                <a:cs typeface="Arial" panose="020B0604020202020204" pitchFamily="34" charset="0"/>
              </a:rPr>
              <a:t>however,</a:t>
            </a:r>
            <a:r>
              <a:rPr lang="en-GB" altLang="en-US" sz="2400" b="1" dirty="0">
                <a:latin typeface="Arial" panose="020B0604020202020204" pitchFamily="34" charset="0"/>
                <a:cs typeface="Arial" panose="020B0604020202020204" pitchFamily="34" charset="0"/>
              </a:rPr>
              <a:t> </a:t>
            </a:r>
            <a:r>
              <a:rPr lang="en-GB" altLang="en-US" sz="2400" dirty="0">
                <a:latin typeface="Arial" panose="020B0604020202020204" pitchFamily="34" charset="0"/>
                <a:cs typeface="Arial" panose="020B0604020202020204" pitchFamily="34" charset="0"/>
              </a:rPr>
              <a:t>are enforced by the police and the courts, and if they are broken you can face very serious consequences, including time in prison.</a:t>
            </a:r>
          </a:p>
        </p:txBody>
      </p:sp>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l="13860" r="11911"/>
          <a:stretch>
            <a:fillRect/>
          </a:stretch>
        </p:blipFill>
        <p:spPr bwMode="auto">
          <a:xfrm>
            <a:off x="8553451" y="2209800"/>
            <a:ext cx="2700337" cy="2603500"/>
          </a:xfrm>
          <a:prstGeom prst="rect">
            <a:avLst/>
          </a:prstGeom>
          <a:noFill/>
          <a:ln w="38100">
            <a:solidFill>
              <a:schemeClr val="accent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459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idx="4294967295"/>
          </p:nvPr>
        </p:nvSpPr>
        <p:spPr>
          <a:xfrm>
            <a:off x="160336" y="181256"/>
            <a:ext cx="9404723" cy="1400530"/>
          </a:xfrm>
        </p:spPr>
        <p:txBody>
          <a:bodyPr/>
          <a:lstStyle/>
          <a:p>
            <a:r>
              <a:rPr lang="en-GB" altLang="en-US" dirty="0">
                <a:cs typeface="Arial" panose="020B0604020202020204" pitchFamily="34" charset="0"/>
              </a:rPr>
              <a:t>Anti-discrimination laws timeline</a:t>
            </a:r>
          </a:p>
        </p:txBody>
      </p:sp>
      <p:graphicFrame>
        <p:nvGraphicFramePr>
          <p:cNvPr id="4" name="Diagram 3"/>
          <p:cNvGraphicFramePr/>
          <p:nvPr>
            <p:extLst>
              <p:ext uri="{D42A27DB-BD31-4B8C-83A1-F6EECF244321}">
                <p14:modId xmlns:p14="http://schemas.microsoft.com/office/powerpoint/2010/main" val="2976223683"/>
              </p:ext>
            </p:extLst>
          </p:nvPr>
        </p:nvGraphicFramePr>
        <p:xfrm>
          <a:off x="646111" y="1042987"/>
          <a:ext cx="10883902" cy="557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354230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idx="4294967295"/>
          </p:nvPr>
        </p:nvSpPr>
        <p:spPr>
          <a:xfrm>
            <a:off x="131761" y="138393"/>
            <a:ext cx="9404723" cy="1400530"/>
          </a:xfrm>
        </p:spPr>
        <p:txBody>
          <a:bodyPr/>
          <a:lstStyle/>
          <a:p>
            <a:r>
              <a:rPr lang="en-GB" altLang="en-US" dirty="0">
                <a:cs typeface="Arial" panose="020B0604020202020204" pitchFamily="34" charset="0"/>
              </a:rPr>
              <a:t>Anti-discrimination laws timeline</a:t>
            </a:r>
          </a:p>
        </p:txBody>
      </p:sp>
      <p:graphicFrame>
        <p:nvGraphicFramePr>
          <p:cNvPr id="4" name="Diagram 3"/>
          <p:cNvGraphicFramePr/>
          <p:nvPr>
            <p:extLst>
              <p:ext uri="{D42A27DB-BD31-4B8C-83A1-F6EECF244321}">
                <p14:modId xmlns:p14="http://schemas.microsoft.com/office/powerpoint/2010/main" val="3142875918"/>
              </p:ext>
            </p:extLst>
          </p:nvPr>
        </p:nvGraphicFramePr>
        <p:xfrm>
          <a:off x="427980" y="1214438"/>
          <a:ext cx="11302058" cy="56435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760227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idx="4294967295"/>
          </p:nvPr>
        </p:nvSpPr>
        <p:spPr>
          <a:xfrm>
            <a:off x="0" y="138393"/>
            <a:ext cx="9404723" cy="1400530"/>
          </a:xfrm>
        </p:spPr>
        <p:txBody>
          <a:bodyPr/>
          <a:lstStyle/>
          <a:p>
            <a:r>
              <a:rPr lang="en-GB" altLang="en-US" dirty="0">
                <a:cs typeface="Arial" panose="020B0604020202020204" pitchFamily="34" charset="0"/>
              </a:rPr>
              <a:t>Anti-discrimination laws timeline</a:t>
            </a:r>
          </a:p>
        </p:txBody>
      </p:sp>
      <p:graphicFrame>
        <p:nvGraphicFramePr>
          <p:cNvPr id="5" name="Diagram 4"/>
          <p:cNvGraphicFramePr/>
          <p:nvPr>
            <p:extLst>
              <p:ext uri="{D42A27DB-BD31-4B8C-83A1-F6EECF244321}">
                <p14:modId xmlns:p14="http://schemas.microsoft.com/office/powerpoint/2010/main" val="3123697477"/>
              </p:ext>
            </p:extLst>
          </p:nvPr>
        </p:nvGraphicFramePr>
        <p:xfrm>
          <a:off x="374649" y="957263"/>
          <a:ext cx="11555414" cy="5543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94817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idx="4294967295"/>
          </p:nvPr>
        </p:nvSpPr>
        <p:spPr/>
        <p:txBody>
          <a:bodyPr/>
          <a:lstStyle/>
          <a:p>
            <a:r>
              <a:rPr lang="en-GB" altLang="en-US" dirty="0">
                <a:cs typeface="Arial" panose="020B0604020202020204" pitchFamily="34" charset="0"/>
              </a:rPr>
              <a:t>Equality Act 2010</a:t>
            </a:r>
          </a:p>
        </p:txBody>
      </p:sp>
      <p:sp>
        <p:nvSpPr>
          <p:cNvPr id="19459" name="Content Placeholder 2"/>
          <p:cNvSpPr>
            <a:spLocks noGrp="1"/>
          </p:cNvSpPr>
          <p:nvPr>
            <p:ph idx="4294967295"/>
          </p:nvPr>
        </p:nvSpPr>
        <p:spPr>
          <a:xfrm>
            <a:off x="646111" y="1714501"/>
            <a:ext cx="6454777" cy="4525963"/>
          </a:xfrm>
        </p:spPr>
        <p:txBody>
          <a:bodyPr/>
          <a:lstStyle/>
          <a:p>
            <a:r>
              <a:rPr lang="en-GB" altLang="en-US" dirty="0">
                <a:latin typeface="+mn-lt"/>
                <a:cs typeface="Arial" panose="020B0604020202020204" pitchFamily="34" charset="0"/>
              </a:rPr>
              <a:t>The </a:t>
            </a:r>
            <a:r>
              <a:rPr lang="en-GB" altLang="en-US" b="1" dirty="0">
                <a:solidFill>
                  <a:schemeClr val="accent3">
                    <a:lumMod val="60000"/>
                    <a:lumOff val="40000"/>
                  </a:schemeClr>
                </a:solidFill>
                <a:latin typeface="+mn-lt"/>
                <a:cs typeface="Arial" panose="020B0604020202020204" pitchFamily="34" charset="0"/>
              </a:rPr>
              <a:t>Equality Act 2010 </a:t>
            </a:r>
            <a:r>
              <a:rPr lang="en-GB" altLang="en-US" dirty="0">
                <a:latin typeface="+mn-lt"/>
                <a:cs typeface="Arial" panose="020B0604020202020204" pitchFamily="34" charset="0"/>
              </a:rPr>
              <a:t>brings together all previous equality laws.</a:t>
            </a:r>
          </a:p>
          <a:p>
            <a:pPr>
              <a:buFont typeface="Arial" panose="020B0604020202020204" pitchFamily="34" charset="0"/>
              <a:buNone/>
            </a:pPr>
            <a:endParaRPr lang="en-GB" altLang="en-US" b="1" dirty="0">
              <a:latin typeface="+mn-lt"/>
              <a:cs typeface="Arial" panose="020B0604020202020204" pitchFamily="34" charset="0"/>
            </a:endParaRPr>
          </a:p>
          <a:p>
            <a:r>
              <a:rPr lang="en-GB" altLang="en-US" dirty="0">
                <a:latin typeface="+mn-lt"/>
                <a:cs typeface="Arial" panose="020B0604020202020204" pitchFamily="34" charset="0"/>
              </a:rPr>
              <a:t>It makes it law that every private, public and voluntary sector must not discriminate against employees and service users based on particular characteristics</a:t>
            </a:r>
          </a:p>
          <a:p>
            <a:endParaRPr lang="en-GB" altLang="en-US" dirty="0">
              <a:latin typeface="+mn-lt"/>
              <a:cs typeface="Arial" panose="020B0604020202020204" pitchFamily="34" charset="0"/>
            </a:endParaRPr>
          </a:p>
          <a:p>
            <a:r>
              <a:rPr lang="en-GB" altLang="en-US" dirty="0">
                <a:latin typeface="+mn-lt"/>
                <a:cs typeface="Arial" panose="020B0604020202020204" pitchFamily="34" charset="0"/>
              </a:rPr>
              <a:t>So, if they discriminate against their employees or service users, they could be breaking the law.</a:t>
            </a: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dirty="0">
              <a:latin typeface="Arial" panose="020B0604020202020204" pitchFamily="34" charset="0"/>
              <a:cs typeface="Arial" panose="020B0604020202020204" pitchFamily="34" charset="0"/>
            </a:endParaRPr>
          </a:p>
        </p:txBody>
      </p:sp>
      <p:pic>
        <p:nvPicPr>
          <p:cNvPr id="19460" name="Picture 4"/>
          <p:cNvPicPr>
            <a:picLocks noChangeAspect="1" noChangeArrowheads="1"/>
          </p:cNvPicPr>
          <p:nvPr/>
        </p:nvPicPr>
        <p:blipFill>
          <a:blip r:embed="rId3">
            <a:extLst>
              <a:ext uri="{28A0092B-C50C-407E-A947-70E740481C1C}">
                <a14:useLocalDpi xmlns:a14="http://schemas.microsoft.com/office/drawing/2010/main" val="0"/>
              </a:ext>
            </a:extLst>
          </a:blip>
          <a:srcRect l="13860" r="11911"/>
          <a:stretch>
            <a:fillRect/>
          </a:stretch>
        </p:blipFill>
        <p:spPr bwMode="auto">
          <a:xfrm>
            <a:off x="8450264" y="2127250"/>
            <a:ext cx="2700337" cy="2603500"/>
          </a:xfrm>
          <a:prstGeom prst="rect">
            <a:avLst/>
          </a:prstGeom>
          <a:noFill/>
          <a:ln w="38100">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564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idx="4294967295"/>
          </p:nvPr>
        </p:nvSpPr>
        <p:spPr/>
        <p:txBody>
          <a:bodyPr/>
          <a:lstStyle/>
          <a:p>
            <a:r>
              <a:rPr lang="en-GB" altLang="en-US" dirty="0">
                <a:cs typeface="Arial" panose="020B0604020202020204" pitchFamily="34" charset="0"/>
              </a:rPr>
              <a:t>Equality Act 2010</a:t>
            </a:r>
          </a:p>
        </p:txBody>
      </p:sp>
      <p:sp>
        <p:nvSpPr>
          <p:cNvPr id="20483" name="Content Placeholder 2"/>
          <p:cNvSpPr>
            <a:spLocks noGrp="1"/>
          </p:cNvSpPr>
          <p:nvPr>
            <p:ph idx="4294967295"/>
          </p:nvPr>
        </p:nvSpPr>
        <p:spPr>
          <a:xfrm>
            <a:off x="5781066" y="1651794"/>
            <a:ext cx="5886081" cy="4525963"/>
          </a:xfrm>
        </p:spPr>
        <p:txBody>
          <a:bodyPr/>
          <a:lstStyle/>
          <a:p>
            <a:r>
              <a:rPr lang="en-GB" altLang="en-US" sz="2400" dirty="0">
                <a:latin typeface="+mn-lt"/>
                <a:cs typeface="Arial" panose="020B0604020202020204" pitchFamily="34" charset="0"/>
              </a:rPr>
              <a:t>It also makes it law that public bodies, like schools, must encourage good relations and ensure everyone has equality of opportunity.</a:t>
            </a:r>
          </a:p>
          <a:p>
            <a:endParaRPr lang="en-GB" altLang="en-US" sz="2400" dirty="0">
              <a:latin typeface="+mn-lt"/>
              <a:cs typeface="Arial" panose="020B0604020202020204" pitchFamily="34" charset="0"/>
            </a:endParaRPr>
          </a:p>
          <a:p>
            <a:r>
              <a:rPr lang="en-GB" altLang="en-US" sz="2400" dirty="0">
                <a:latin typeface="+mn-lt"/>
                <a:cs typeface="Arial" panose="020B0604020202020204" pitchFamily="34" charset="0"/>
              </a:rPr>
              <a:t>This helps to make sure everyone has an equal chance to make the most of their lives and talents.</a:t>
            </a: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dirty="0">
              <a:latin typeface="Arial" panose="020B0604020202020204" pitchFamily="34" charset="0"/>
              <a:cs typeface="Arial" panose="020B0604020202020204" pitchFamily="34" charset="0"/>
            </a:endParaRPr>
          </a:p>
        </p:txBody>
      </p:sp>
      <p:pic>
        <p:nvPicPr>
          <p:cNvPr id="204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6163" y="1981836"/>
            <a:ext cx="3240088" cy="3313113"/>
          </a:xfrm>
          <a:prstGeom prst="rect">
            <a:avLst/>
          </a:prstGeom>
          <a:noFill/>
          <a:ln w="38100">
            <a:solidFill>
              <a:schemeClr val="accent5">
                <a:lumMod val="40000"/>
                <a:lumOff val="60000"/>
              </a:schemeClr>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1080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idx="4294967295"/>
          </p:nvPr>
        </p:nvSpPr>
        <p:spPr/>
        <p:txBody>
          <a:bodyPr/>
          <a:lstStyle/>
          <a:p>
            <a:r>
              <a:rPr lang="en-GB" altLang="en-US" dirty="0">
                <a:cs typeface="Arial" panose="020B0604020202020204" pitchFamily="34" charset="0"/>
              </a:rPr>
              <a:t>Equality Act 2010</a:t>
            </a:r>
          </a:p>
        </p:txBody>
      </p:sp>
      <p:sp>
        <p:nvSpPr>
          <p:cNvPr id="21507" name="Content Placeholder 2"/>
          <p:cNvSpPr>
            <a:spLocks noGrp="1"/>
          </p:cNvSpPr>
          <p:nvPr>
            <p:ph idx="4294967295"/>
          </p:nvPr>
        </p:nvSpPr>
        <p:spPr>
          <a:xfrm>
            <a:off x="371476" y="1343026"/>
            <a:ext cx="10272712" cy="4905374"/>
          </a:xfrm>
        </p:spPr>
        <p:txBody>
          <a:bodyPr/>
          <a:lstStyle/>
          <a:p>
            <a:r>
              <a:rPr lang="en-GB" altLang="en-US" dirty="0">
                <a:latin typeface="+mn-lt"/>
                <a:cs typeface="Arial" panose="020B0604020202020204" pitchFamily="34" charset="0"/>
              </a:rPr>
              <a:t>The Equality Act aims to make sure that people with certain </a:t>
            </a:r>
            <a:r>
              <a:rPr lang="en-GB" altLang="en-US" b="1" dirty="0">
                <a:solidFill>
                  <a:schemeClr val="accent3">
                    <a:lumMod val="60000"/>
                    <a:lumOff val="40000"/>
                  </a:schemeClr>
                </a:solidFill>
                <a:latin typeface="+mn-lt"/>
                <a:cs typeface="Arial" panose="020B0604020202020204" pitchFamily="34" charset="0"/>
              </a:rPr>
              <a:t>characteristics</a:t>
            </a:r>
            <a:r>
              <a:rPr lang="en-GB" altLang="en-US" b="1" dirty="0">
                <a:latin typeface="+mn-lt"/>
                <a:cs typeface="Arial" panose="020B0604020202020204" pitchFamily="34" charset="0"/>
              </a:rPr>
              <a:t> </a:t>
            </a:r>
            <a:r>
              <a:rPr lang="en-GB" altLang="en-US" dirty="0">
                <a:latin typeface="+mn-lt"/>
                <a:cs typeface="Arial" panose="020B0604020202020204" pitchFamily="34" charset="0"/>
              </a:rPr>
              <a:t>are protected from discrimination. </a:t>
            </a:r>
          </a:p>
          <a:p>
            <a:r>
              <a:rPr lang="en-GB" altLang="en-US" dirty="0">
                <a:latin typeface="+mn-lt"/>
                <a:cs typeface="Arial" panose="020B0604020202020204" pitchFamily="34" charset="0"/>
              </a:rPr>
              <a:t>What groups of people commonly experience discrimination? </a:t>
            </a:r>
          </a:p>
          <a:p>
            <a:r>
              <a:rPr lang="en-GB" altLang="en-US" dirty="0">
                <a:latin typeface="+mn-lt"/>
                <a:cs typeface="Arial" panose="020B0604020202020204" pitchFamily="34" charset="0"/>
              </a:rPr>
              <a:t>What characteristics do they share that result in people treating them unfairly? </a:t>
            </a:r>
          </a:p>
          <a:p>
            <a:pPr>
              <a:buFont typeface="Arial" panose="020B0604020202020204" pitchFamily="34" charset="0"/>
              <a:buNone/>
            </a:pPr>
            <a:endParaRPr lang="en-GB" altLang="en-US" dirty="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dirty="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dirty="0">
              <a:solidFill>
                <a:schemeClr val="accent3">
                  <a:lumMod val="40000"/>
                  <a:lumOff val="60000"/>
                </a:schemeClr>
              </a:solidFill>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p:txBody>
      </p:sp>
      <p:sp>
        <p:nvSpPr>
          <p:cNvPr id="4" name="TextBox 3"/>
          <p:cNvSpPr txBox="1">
            <a:spLocks noChangeArrowheads="1"/>
          </p:cNvSpPr>
          <p:nvPr/>
        </p:nvSpPr>
        <p:spPr bwMode="auto">
          <a:xfrm>
            <a:off x="636020" y="4873779"/>
            <a:ext cx="960135" cy="646331"/>
          </a:xfrm>
          <a:prstGeom prst="rect">
            <a:avLst/>
          </a:prstGeom>
          <a:noFill/>
          <a:ln w="9525">
            <a:noFill/>
            <a:miter lim="800000"/>
            <a:headEnd/>
            <a:tailEnd/>
          </a:ln>
        </p:spPr>
        <p:txBody>
          <a:bodyPr wrap="none">
            <a:spAutoFit/>
          </a:bodyPr>
          <a:lstStyle/>
          <a:p>
            <a:pPr eaLnBrk="1" hangingPunct="1">
              <a:defRPr/>
            </a:pPr>
            <a:r>
              <a:rPr lang="en-GB" sz="3600" b="1" dirty="0">
                <a:solidFill>
                  <a:schemeClr val="accent3">
                    <a:lumMod val="40000"/>
                    <a:lumOff val="60000"/>
                  </a:schemeClr>
                </a:solidFill>
                <a:latin typeface="Bodoni MT Black" panose="02070A03080606020203" pitchFamily="18" charset="0"/>
              </a:rPr>
              <a:t>Sex</a:t>
            </a:r>
          </a:p>
        </p:txBody>
      </p:sp>
      <p:sp>
        <p:nvSpPr>
          <p:cNvPr id="5" name="TextBox 4"/>
          <p:cNvSpPr txBox="1">
            <a:spLocks noChangeArrowheads="1"/>
          </p:cNvSpPr>
          <p:nvPr/>
        </p:nvSpPr>
        <p:spPr bwMode="auto">
          <a:xfrm>
            <a:off x="438453" y="5858507"/>
            <a:ext cx="1558925" cy="646331"/>
          </a:xfrm>
          <a:prstGeom prst="rect">
            <a:avLst/>
          </a:prstGeom>
          <a:noFill/>
          <a:ln w="9525">
            <a:noFill/>
            <a:miter lim="800000"/>
            <a:headEnd/>
            <a:tailEnd/>
          </a:ln>
        </p:spPr>
        <p:txBody>
          <a:bodyPr wrap="square">
            <a:spAutoFit/>
          </a:bodyPr>
          <a:lstStyle/>
          <a:p>
            <a:pPr eaLnBrk="1" hangingPunct="1">
              <a:defRPr/>
            </a:pPr>
            <a:r>
              <a:rPr lang="en-GB" sz="3600" b="1" dirty="0">
                <a:solidFill>
                  <a:schemeClr val="accent6">
                    <a:lumMod val="40000"/>
                    <a:lumOff val="60000"/>
                  </a:schemeClr>
                </a:solidFill>
                <a:latin typeface="Bodoni MT Black" panose="02070A03080606020203" pitchFamily="18" charset="0"/>
              </a:rPr>
              <a:t>Race</a:t>
            </a:r>
            <a:r>
              <a:rPr lang="en-GB" sz="2800" b="1" dirty="0">
                <a:solidFill>
                  <a:schemeClr val="accent6">
                    <a:lumMod val="40000"/>
                    <a:lumOff val="60000"/>
                  </a:schemeClr>
                </a:solidFill>
                <a:latin typeface="Bodoni MT Black" panose="02070A03080606020203" pitchFamily="18" charset="0"/>
              </a:rPr>
              <a:t> </a:t>
            </a:r>
          </a:p>
        </p:txBody>
      </p:sp>
      <p:sp>
        <p:nvSpPr>
          <p:cNvPr id="6" name="TextBox 5"/>
          <p:cNvSpPr txBox="1">
            <a:spLocks noChangeArrowheads="1"/>
          </p:cNvSpPr>
          <p:nvPr/>
        </p:nvSpPr>
        <p:spPr bwMode="auto">
          <a:xfrm>
            <a:off x="682453" y="3515769"/>
            <a:ext cx="3825086" cy="584775"/>
          </a:xfrm>
          <a:prstGeom prst="rect">
            <a:avLst/>
          </a:prstGeom>
          <a:noFill/>
          <a:ln w="9525">
            <a:noFill/>
            <a:miter lim="800000"/>
            <a:headEnd/>
            <a:tailEnd/>
          </a:ln>
        </p:spPr>
        <p:txBody>
          <a:bodyPr wrap="none">
            <a:spAutoFit/>
          </a:bodyPr>
          <a:lstStyle/>
          <a:p>
            <a:pPr eaLnBrk="1" hangingPunct="1">
              <a:defRPr/>
            </a:pPr>
            <a:r>
              <a:rPr lang="en-GB" sz="3200" b="1" dirty="0">
                <a:solidFill>
                  <a:schemeClr val="accent1">
                    <a:lumMod val="40000"/>
                    <a:lumOff val="60000"/>
                  </a:schemeClr>
                </a:solidFill>
                <a:latin typeface="Bodoni MT Black" panose="02070A03080606020203" pitchFamily="18" charset="0"/>
              </a:rPr>
              <a:t>Religion or belief</a:t>
            </a:r>
          </a:p>
        </p:txBody>
      </p:sp>
      <p:sp>
        <p:nvSpPr>
          <p:cNvPr id="7" name="TextBox 6"/>
          <p:cNvSpPr txBox="1">
            <a:spLocks noChangeArrowheads="1"/>
          </p:cNvSpPr>
          <p:nvPr/>
        </p:nvSpPr>
        <p:spPr bwMode="auto">
          <a:xfrm>
            <a:off x="5940424" y="3515768"/>
            <a:ext cx="5880100" cy="584775"/>
          </a:xfrm>
          <a:prstGeom prst="rect">
            <a:avLst/>
          </a:prstGeom>
          <a:noFill/>
          <a:ln w="9525">
            <a:noFill/>
            <a:miter lim="800000"/>
            <a:headEnd/>
            <a:tailEnd/>
          </a:ln>
        </p:spPr>
        <p:txBody>
          <a:bodyPr wrap="square">
            <a:spAutoFit/>
          </a:bodyPr>
          <a:lstStyle/>
          <a:p>
            <a:pPr eaLnBrk="1" hangingPunct="1">
              <a:defRPr/>
            </a:pPr>
            <a:r>
              <a:rPr lang="en-GB" sz="3200" b="1" dirty="0">
                <a:solidFill>
                  <a:schemeClr val="tx1">
                    <a:lumMod val="85000"/>
                  </a:schemeClr>
                </a:solidFill>
                <a:latin typeface="Bodoni MT Black" panose="02070A03080606020203" pitchFamily="18" charset="0"/>
              </a:rPr>
              <a:t>Sexual orientation</a:t>
            </a:r>
            <a:endParaRPr lang="en-GB" sz="3200" b="1" dirty="0">
              <a:solidFill>
                <a:schemeClr val="accent4">
                  <a:lumMod val="40000"/>
                  <a:lumOff val="60000"/>
                </a:schemeClr>
              </a:solidFill>
              <a:latin typeface="Bodoni MT Black" panose="02070A03080606020203" pitchFamily="18" charset="0"/>
            </a:endParaRPr>
          </a:p>
        </p:txBody>
      </p:sp>
      <p:sp>
        <p:nvSpPr>
          <p:cNvPr id="8" name="TextBox 7"/>
          <p:cNvSpPr txBox="1">
            <a:spLocks noChangeArrowheads="1"/>
          </p:cNvSpPr>
          <p:nvPr/>
        </p:nvSpPr>
        <p:spPr bwMode="auto">
          <a:xfrm>
            <a:off x="1547812" y="4255018"/>
            <a:ext cx="5139548" cy="646331"/>
          </a:xfrm>
          <a:prstGeom prst="rect">
            <a:avLst/>
          </a:prstGeom>
          <a:noFill/>
          <a:ln w="9525">
            <a:noFill/>
            <a:miter lim="800000"/>
            <a:headEnd/>
            <a:tailEnd/>
          </a:ln>
        </p:spPr>
        <p:txBody>
          <a:bodyPr wrap="none">
            <a:spAutoFit/>
          </a:bodyPr>
          <a:lstStyle/>
          <a:p>
            <a:pPr eaLnBrk="1" hangingPunct="1">
              <a:defRPr/>
            </a:pPr>
            <a:r>
              <a:rPr lang="en-GB" sz="3600" b="1" dirty="0">
                <a:solidFill>
                  <a:srgbClr val="FFFF00"/>
                </a:solidFill>
                <a:latin typeface="Bodoni MT Black" panose="02070A03080606020203" pitchFamily="18" charset="0"/>
              </a:rPr>
              <a:t>Gender reassignment</a:t>
            </a:r>
          </a:p>
        </p:txBody>
      </p:sp>
      <p:sp>
        <p:nvSpPr>
          <p:cNvPr id="9" name="TextBox 8"/>
          <p:cNvSpPr txBox="1">
            <a:spLocks noChangeArrowheads="1"/>
          </p:cNvSpPr>
          <p:nvPr/>
        </p:nvSpPr>
        <p:spPr bwMode="auto">
          <a:xfrm>
            <a:off x="4507539" y="5988686"/>
            <a:ext cx="6126677" cy="646331"/>
          </a:xfrm>
          <a:prstGeom prst="rect">
            <a:avLst/>
          </a:prstGeom>
          <a:noFill/>
          <a:ln w="9525">
            <a:noFill/>
            <a:miter lim="800000"/>
            <a:headEnd/>
            <a:tailEnd/>
          </a:ln>
        </p:spPr>
        <p:txBody>
          <a:bodyPr wrap="none">
            <a:spAutoFit/>
          </a:bodyPr>
          <a:lstStyle/>
          <a:p>
            <a:pPr eaLnBrk="1" hangingPunct="1">
              <a:defRPr/>
            </a:pPr>
            <a:r>
              <a:rPr lang="en-GB" sz="3600" b="1" dirty="0">
                <a:solidFill>
                  <a:srgbClr val="92D050"/>
                </a:solidFill>
                <a:latin typeface="Bodoni MT Black" panose="02070A03080606020203" pitchFamily="18" charset="0"/>
              </a:rPr>
              <a:t>Pregnancy and maternity</a:t>
            </a:r>
          </a:p>
        </p:txBody>
      </p:sp>
      <p:sp>
        <p:nvSpPr>
          <p:cNvPr id="10" name="TextBox 9"/>
          <p:cNvSpPr txBox="1">
            <a:spLocks noChangeArrowheads="1"/>
          </p:cNvSpPr>
          <p:nvPr/>
        </p:nvSpPr>
        <p:spPr bwMode="auto">
          <a:xfrm>
            <a:off x="8170703" y="4182657"/>
            <a:ext cx="1042658" cy="646331"/>
          </a:xfrm>
          <a:prstGeom prst="rect">
            <a:avLst/>
          </a:prstGeom>
          <a:noFill/>
          <a:ln w="9525">
            <a:noFill/>
            <a:miter lim="800000"/>
            <a:headEnd/>
            <a:tailEnd/>
          </a:ln>
        </p:spPr>
        <p:txBody>
          <a:bodyPr wrap="none">
            <a:spAutoFit/>
          </a:bodyPr>
          <a:lstStyle/>
          <a:p>
            <a:pPr eaLnBrk="1" hangingPunct="1">
              <a:defRPr/>
            </a:pPr>
            <a:r>
              <a:rPr lang="en-GB" sz="3600" b="1" dirty="0">
                <a:solidFill>
                  <a:schemeClr val="accent4">
                    <a:lumMod val="60000"/>
                    <a:lumOff val="40000"/>
                  </a:schemeClr>
                </a:solidFill>
                <a:latin typeface="Bodoni MT Black" panose="02070A03080606020203" pitchFamily="18" charset="0"/>
              </a:rPr>
              <a:t>Age</a:t>
            </a:r>
          </a:p>
        </p:txBody>
      </p:sp>
      <p:sp>
        <p:nvSpPr>
          <p:cNvPr id="13" name="TextBox 12"/>
          <p:cNvSpPr txBox="1">
            <a:spLocks noChangeArrowheads="1"/>
          </p:cNvSpPr>
          <p:nvPr/>
        </p:nvSpPr>
        <p:spPr bwMode="auto">
          <a:xfrm>
            <a:off x="3079498" y="5033681"/>
            <a:ext cx="2454518" cy="646331"/>
          </a:xfrm>
          <a:prstGeom prst="rect">
            <a:avLst/>
          </a:prstGeom>
          <a:noFill/>
          <a:ln w="9525">
            <a:noFill/>
            <a:miter lim="800000"/>
            <a:headEnd/>
            <a:tailEnd/>
          </a:ln>
        </p:spPr>
        <p:txBody>
          <a:bodyPr wrap="none">
            <a:spAutoFit/>
          </a:bodyPr>
          <a:lstStyle/>
          <a:p>
            <a:pPr eaLnBrk="1" hangingPunct="1">
              <a:defRPr/>
            </a:pPr>
            <a:r>
              <a:rPr lang="en-GB" sz="3600" b="1" dirty="0">
                <a:solidFill>
                  <a:schemeClr val="bg2">
                    <a:lumMod val="40000"/>
                    <a:lumOff val="60000"/>
                  </a:schemeClr>
                </a:solidFill>
                <a:latin typeface="Bodoni MT Black" panose="02070A03080606020203" pitchFamily="18" charset="0"/>
              </a:rPr>
              <a:t>Disability</a:t>
            </a:r>
          </a:p>
        </p:txBody>
      </p:sp>
      <p:sp>
        <p:nvSpPr>
          <p:cNvPr id="2" name="TextBox 1"/>
          <p:cNvSpPr txBox="1"/>
          <p:nvPr/>
        </p:nvSpPr>
        <p:spPr>
          <a:xfrm>
            <a:off x="5829723" y="5087540"/>
            <a:ext cx="6362277" cy="584775"/>
          </a:xfrm>
          <a:prstGeom prst="rect">
            <a:avLst/>
          </a:prstGeom>
          <a:noFill/>
        </p:spPr>
        <p:txBody>
          <a:bodyPr wrap="square" rtlCol="0">
            <a:spAutoFit/>
          </a:bodyPr>
          <a:lstStyle/>
          <a:p>
            <a:r>
              <a:rPr lang="en-GB" sz="3200" dirty="0">
                <a:solidFill>
                  <a:schemeClr val="accent2">
                    <a:lumMod val="20000"/>
                    <a:lumOff val="80000"/>
                  </a:schemeClr>
                </a:solidFill>
                <a:latin typeface="Bodoni MT Black" panose="02070A03080606020203" pitchFamily="18" charset="0"/>
              </a:rPr>
              <a:t>Marriage &amp; Civil Partnership</a:t>
            </a:r>
            <a:endParaRPr lang="en-US" sz="3200" dirty="0">
              <a:solidFill>
                <a:schemeClr val="accent2">
                  <a:lumMod val="20000"/>
                  <a:lumOff val="80000"/>
                </a:schemeClr>
              </a:solidFill>
              <a:latin typeface="Bodoni MT Black" panose="02070A03080606020203" pitchFamily="18" charset="0"/>
            </a:endParaRPr>
          </a:p>
        </p:txBody>
      </p:sp>
    </p:spTree>
    <p:extLst>
      <p:ext uri="{BB962C8B-B14F-4D97-AF65-F5344CB8AC3E}">
        <p14:creationId xmlns:p14="http://schemas.microsoft.com/office/powerpoint/2010/main" val="23396625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fade">
                                      <p:cBhvr>
                                        <p:cTn id="39"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 this unit we will:</a:t>
            </a:r>
            <a:endParaRPr lang="en-US" dirty="0"/>
          </a:p>
        </p:txBody>
      </p:sp>
      <p:sp>
        <p:nvSpPr>
          <p:cNvPr id="3" name="Content Placeholder 2"/>
          <p:cNvSpPr>
            <a:spLocks noGrp="1"/>
          </p:cNvSpPr>
          <p:nvPr>
            <p:ph idx="1"/>
          </p:nvPr>
        </p:nvSpPr>
        <p:spPr>
          <a:xfrm>
            <a:off x="422048" y="1453925"/>
            <a:ext cx="8721951" cy="4769555"/>
          </a:xfrm>
        </p:spPr>
        <p:txBody>
          <a:bodyPr/>
          <a:lstStyle/>
          <a:p>
            <a:r>
              <a:rPr lang="en-GB" dirty="0"/>
              <a:t>Analyse definitions of stereotype, prejudice and discrimination</a:t>
            </a:r>
          </a:p>
          <a:p>
            <a:r>
              <a:rPr lang="en-GB" dirty="0"/>
              <a:t>Explore motivations for these </a:t>
            </a:r>
          </a:p>
          <a:p>
            <a:r>
              <a:rPr lang="en-GB" dirty="0"/>
              <a:t>Look at how the Equalities Act tries to address these</a:t>
            </a:r>
          </a:p>
          <a:p>
            <a:r>
              <a:rPr lang="en-GB" dirty="0"/>
              <a:t>Create </a:t>
            </a:r>
            <a:r>
              <a:rPr lang="en-GB" b="1" dirty="0">
                <a:solidFill>
                  <a:schemeClr val="bg2">
                    <a:lumMod val="60000"/>
                    <a:lumOff val="40000"/>
                  </a:schemeClr>
                </a:solidFill>
              </a:rPr>
              <a:t>Fact Files </a:t>
            </a:r>
            <a:r>
              <a:rPr lang="en-GB" dirty="0"/>
              <a:t>for how different groups have dealt with, and still deal with discrimination</a:t>
            </a:r>
          </a:p>
          <a:p>
            <a:r>
              <a:rPr lang="en-GB" dirty="0"/>
              <a:t>Explore Christian stances on examining our behaviour in the face of discrimination, whether towards ourselves or towards others.</a:t>
            </a:r>
            <a:endParaRPr lang="en-US" dirty="0"/>
          </a:p>
        </p:txBody>
      </p:sp>
      <p:pic>
        <p:nvPicPr>
          <p:cNvPr id="4" name="Picture 3"/>
          <p:cNvPicPr>
            <a:picLocks noChangeAspect="1"/>
          </p:cNvPicPr>
          <p:nvPr/>
        </p:nvPicPr>
        <p:blipFill>
          <a:blip r:embed="rId2"/>
          <a:stretch>
            <a:fillRect/>
          </a:stretch>
        </p:blipFill>
        <p:spPr>
          <a:xfrm>
            <a:off x="3849511" y="4492978"/>
            <a:ext cx="7631290" cy="2129825"/>
          </a:xfrm>
          <a:prstGeom prst="rect">
            <a:avLst/>
          </a:prstGeom>
          <a:ln w="38100">
            <a:solidFill>
              <a:schemeClr val="accent1"/>
            </a:solidFill>
          </a:ln>
        </p:spPr>
      </p:pic>
    </p:spTree>
    <p:extLst>
      <p:ext uri="{BB962C8B-B14F-4D97-AF65-F5344CB8AC3E}">
        <p14:creationId xmlns:p14="http://schemas.microsoft.com/office/powerpoint/2010/main" val="33662409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idx="4294967295"/>
          </p:nvPr>
        </p:nvSpPr>
        <p:spPr>
          <a:xfrm>
            <a:off x="531811" y="281268"/>
            <a:ext cx="9404723" cy="1400530"/>
          </a:xfrm>
        </p:spPr>
        <p:txBody>
          <a:bodyPr/>
          <a:lstStyle/>
          <a:p>
            <a:r>
              <a:rPr lang="en-GB" altLang="en-US" dirty="0">
                <a:cs typeface="Arial" panose="020B0604020202020204" pitchFamily="34" charset="0"/>
              </a:rPr>
              <a:t>Examples</a:t>
            </a:r>
          </a:p>
        </p:txBody>
      </p:sp>
      <p:sp>
        <p:nvSpPr>
          <p:cNvPr id="22531" name="Content Placeholder 2"/>
          <p:cNvSpPr>
            <a:spLocks noGrp="1"/>
          </p:cNvSpPr>
          <p:nvPr>
            <p:ph idx="4294967295"/>
          </p:nvPr>
        </p:nvSpPr>
        <p:spPr>
          <a:xfrm>
            <a:off x="531811" y="1481418"/>
            <a:ext cx="10569577" cy="4576482"/>
          </a:xfrm>
        </p:spPr>
        <p:txBody>
          <a:bodyPr>
            <a:normAutofit lnSpcReduction="10000"/>
          </a:bodyPr>
          <a:lstStyle/>
          <a:p>
            <a:pPr marL="0" indent="0">
              <a:buNone/>
            </a:pPr>
            <a:r>
              <a:rPr lang="en-GB" altLang="en-US" sz="2400" dirty="0">
                <a:latin typeface="+mn-lt"/>
                <a:cs typeface="Arial" panose="020B0604020202020204" pitchFamily="34" charset="0"/>
              </a:rPr>
              <a:t>It is likely, therefore, to be unlawful discrimination if:</a:t>
            </a:r>
          </a:p>
          <a:p>
            <a:pPr lvl="1"/>
            <a:r>
              <a:rPr lang="en-GB" altLang="en-US" sz="2400" dirty="0">
                <a:latin typeface="+mn-lt"/>
                <a:cs typeface="Arial" panose="020B0604020202020204" pitchFamily="34" charset="0"/>
              </a:rPr>
              <a:t>A teacher tells a girl not to take a course in engineering as it is unsuitable for a female </a:t>
            </a:r>
            <a:r>
              <a:rPr lang="en-GB" altLang="en-US" sz="2400" b="1" i="1" dirty="0">
                <a:solidFill>
                  <a:schemeClr val="accent3">
                    <a:lumMod val="60000"/>
                    <a:lumOff val="40000"/>
                  </a:schemeClr>
                </a:solidFill>
                <a:latin typeface="+mn-lt"/>
                <a:cs typeface="Arial" panose="020B0604020202020204" pitchFamily="34" charset="0"/>
              </a:rPr>
              <a:t>(Protected characteristic – sex).</a:t>
            </a:r>
          </a:p>
          <a:p>
            <a:pPr lvl="1"/>
            <a:r>
              <a:rPr lang="en-GB" altLang="en-US" sz="2400" dirty="0">
                <a:latin typeface="+mn-lt"/>
                <a:cs typeface="Arial" panose="020B0604020202020204" pitchFamily="34" charset="0"/>
              </a:rPr>
              <a:t>A school refuses to provide resources that a disabled child needs to study and achieve </a:t>
            </a:r>
            <a:r>
              <a:rPr lang="en-GB" altLang="en-US" sz="2400" b="1" i="1" dirty="0">
                <a:solidFill>
                  <a:schemeClr val="accent3">
                    <a:lumMod val="60000"/>
                    <a:lumOff val="40000"/>
                  </a:schemeClr>
                </a:solidFill>
                <a:latin typeface="+mn-lt"/>
                <a:cs typeface="Arial" panose="020B0604020202020204" pitchFamily="34" charset="0"/>
              </a:rPr>
              <a:t>(Protected characteristic – disability).</a:t>
            </a:r>
          </a:p>
          <a:p>
            <a:pPr lvl="1"/>
            <a:r>
              <a:rPr lang="en-GB" altLang="en-US" sz="2400" dirty="0">
                <a:latin typeface="+mn-lt"/>
                <a:cs typeface="Arial" panose="020B0604020202020204" pitchFamily="34" charset="0"/>
              </a:rPr>
              <a:t>A company refuses to employ a man because they discover he is gay </a:t>
            </a:r>
            <a:r>
              <a:rPr lang="en-GB" altLang="en-US" sz="2400" b="1" i="1" dirty="0">
                <a:solidFill>
                  <a:schemeClr val="accent3">
                    <a:lumMod val="60000"/>
                    <a:lumOff val="40000"/>
                  </a:schemeClr>
                </a:solidFill>
                <a:latin typeface="+mn-lt"/>
                <a:cs typeface="Arial" panose="020B0604020202020204" pitchFamily="34" charset="0"/>
              </a:rPr>
              <a:t>(Protected characteristic – sexual orientation).</a:t>
            </a:r>
          </a:p>
          <a:p>
            <a:pPr>
              <a:buFont typeface="Arial" panose="020B0604020202020204" pitchFamily="34" charset="0"/>
              <a:buNone/>
            </a:pPr>
            <a:endParaRPr lang="en-GB" altLang="en-US" sz="2400" b="1" i="1" dirty="0">
              <a:solidFill>
                <a:schemeClr val="accent3">
                  <a:lumMod val="60000"/>
                  <a:lumOff val="40000"/>
                </a:schemeClr>
              </a:solidFill>
              <a:latin typeface="+mn-lt"/>
              <a:cs typeface="Arial" panose="020B0604020202020204" pitchFamily="34" charset="0"/>
            </a:endParaRPr>
          </a:p>
          <a:p>
            <a:r>
              <a:rPr lang="en-GB" altLang="en-US" sz="2400" dirty="0">
                <a:latin typeface="+mn-lt"/>
                <a:cs typeface="Arial" panose="020B0604020202020204" pitchFamily="34" charset="0"/>
              </a:rPr>
              <a:t>Any individual who believes that they have been </a:t>
            </a:r>
            <a:r>
              <a:rPr lang="en-GB" altLang="en-US" sz="2400" b="1" dirty="0">
                <a:latin typeface="+mn-lt"/>
                <a:cs typeface="Arial" panose="020B0604020202020204" pitchFamily="34" charset="0"/>
              </a:rPr>
              <a:t>discriminated against, harassed or victimised</a:t>
            </a:r>
            <a:r>
              <a:rPr lang="en-GB" altLang="en-US" sz="2400" dirty="0">
                <a:latin typeface="+mn-lt"/>
                <a:cs typeface="Arial" panose="020B0604020202020204" pitchFamily="34" charset="0"/>
              </a:rPr>
              <a:t> can make a claim under the Equality Act 2010. </a:t>
            </a:r>
          </a:p>
          <a:p>
            <a:endParaRPr lang="en-GB" altLang="en-US" dirty="0">
              <a:latin typeface="+mn-lt"/>
              <a:cs typeface="Arial" panose="020B0604020202020204" pitchFamily="34" charset="0"/>
            </a:endParaRPr>
          </a:p>
        </p:txBody>
      </p:sp>
    </p:spTree>
    <p:extLst>
      <p:ext uri="{BB962C8B-B14F-4D97-AF65-F5344CB8AC3E}">
        <p14:creationId xmlns:p14="http://schemas.microsoft.com/office/powerpoint/2010/main" val="24527376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idx="4294967295"/>
          </p:nvPr>
        </p:nvSpPr>
        <p:spPr/>
        <p:txBody>
          <a:bodyPr/>
          <a:lstStyle/>
          <a:p>
            <a:r>
              <a:rPr lang="en-GB" altLang="en-US" dirty="0">
                <a:cs typeface="Arial" panose="020B0604020202020204" pitchFamily="34" charset="0"/>
              </a:rPr>
              <a:t>Equality Masterminds</a:t>
            </a:r>
          </a:p>
        </p:txBody>
      </p:sp>
      <p:sp>
        <p:nvSpPr>
          <p:cNvPr id="23555" name="Content Placeholder 2"/>
          <p:cNvSpPr>
            <a:spLocks noGrp="1"/>
          </p:cNvSpPr>
          <p:nvPr>
            <p:ph idx="4294967295"/>
          </p:nvPr>
        </p:nvSpPr>
        <p:spPr>
          <a:xfrm>
            <a:off x="171450" y="1602105"/>
            <a:ext cx="6415088" cy="4525963"/>
          </a:xfrm>
        </p:spPr>
        <p:txBody>
          <a:bodyPr/>
          <a:lstStyle/>
          <a:p>
            <a:pPr marL="0" indent="0">
              <a:buNone/>
            </a:pPr>
            <a:r>
              <a:rPr lang="en-GB" altLang="en-US" sz="2800" dirty="0">
                <a:latin typeface="+mn-lt"/>
                <a:cs typeface="Arial" panose="020B0604020202020204" pitchFamily="34" charset="0"/>
              </a:rPr>
              <a:t>You are going to work in groups as equality quizmasters. </a:t>
            </a:r>
          </a:p>
          <a:p>
            <a:endParaRPr lang="en-GB" altLang="en-US" sz="2400" dirty="0">
              <a:latin typeface="+mn-lt"/>
              <a:cs typeface="Arial" panose="020B0604020202020204" pitchFamily="34" charset="0"/>
            </a:endParaRPr>
          </a:p>
          <a:p>
            <a:r>
              <a:rPr lang="en-GB" altLang="en-US" sz="2400" dirty="0">
                <a:latin typeface="+mn-lt"/>
                <a:cs typeface="Arial" panose="020B0604020202020204" pitchFamily="34" charset="0"/>
              </a:rPr>
              <a:t>10 quick fire questions about the Equality Act 2010 - worth 10 points!</a:t>
            </a:r>
          </a:p>
          <a:p>
            <a:r>
              <a:rPr lang="en-GB" altLang="en-US" sz="2400" dirty="0">
                <a:latin typeface="+mn-lt"/>
                <a:cs typeface="Arial" panose="020B0604020202020204" pitchFamily="34" charset="0"/>
              </a:rPr>
              <a:t>You will have 5 mins to review the Equality Act 2010 fact sheet in advance.</a:t>
            </a:r>
          </a:p>
          <a:p>
            <a:r>
              <a:rPr lang="en-GB" altLang="en-US" sz="2400" dirty="0">
                <a:latin typeface="+mn-lt"/>
                <a:cs typeface="Arial" panose="020B0604020202020204" pitchFamily="34" charset="0"/>
              </a:rPr>
              <a:t>All fact sheets must then be put away!</a:t>
            </a:r>
          </a:p>
          <a:p>
            <a:pPr>
              <a:buFont typeface="Arial" panose="020B0604020202020204" pitchFamily="34" charset="0"/>
              <a:buNone/>
            </a:pPr>
            <a:endParaRPr lang="en-GB" altLang="en-US" dirty="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7186613" y="1602105"/>
            <a:ext cx="4443412" cy="4327208"/>
          </a:xfrm>
          <a:prstGeom prst="rect">
            <a:avLst/>
          </a:prstGeom>
          <a:ln w="25400">
            <a:solidFill>
              <a:schemeClr val="accent5">
                <a:lumMod val="40000"/>
                <a:lumOff val="60000"/>
              </a:schemeClr>
            </a:solidFill>
          </a:ln>
        </p:spPr>
      </p:pic>
    </p:spTree>
    <p:extLst>
      <p:ext uri="{BB962C8B-B14F-4D97-AF65-F5344CB8AC3E}">
        <p14:creationId xmlns:p14="http://schemas.microsoft.com/office/powerpoint/2010/main" val="5106803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idx="4294967295"/>
          </p:nvPr>
        </p:nvSpPr>
        <p:spPr/>
        <p:txBody>
          <a:bodyPr/>
          <a:lstStyle/>
          <a:p>
            <a:r>
              <a:rPr lang="en-GB" altLang="en-US" dirty="0">
                <a:cs typeface="Arial" panose="020B0604020202020204" pitchFamily="34" charset="0"/>
              </a:rPr>
              <a:t>Question 1</a:t>
            </a:r>
          </a:p>
        </p:txBody>
      </p:sp>
      <p:sp>
        <p:nvSpPr>
          <p:cNvPr id="27651" name="Content Placeholder 2"/>
          <p:cNvSpPr>
            <a:spLocks noGrp="1"/>
          </p:cNvSpPr>
          <p:nvPr>
            <p:ph idx="4294967295"/>
          </p:nvPr>
        </p:nvSpPr>
        <p:spPr>
          <a:xfrm>
            <a:off x="1981200" y="1600201"/>
            <a:ext cx="8147050" cy="4525963"/>
          </a:xfrm>
        </p:spPr>
        <p:txBody>
          <a:bodyPr/>
          <a:lstStyle/>
          <a:p>
            <a:pPr algn="ctr">
              <a:buFont typeface="Arial" panose="020B0604020202020204" pitchFamily="34" charset="0"/>
              <a:buNone/>
            </a:pPr>
            <a:endParaRPr lang="en-GB" altLang="en-US" sz="4000" dirty="0">
              <a:latin typeface="Arial" panose="020B0604020202020204" pitchFamily="34" charset="0"/>
              <a:cs typeface="Arial" panose="020B0604020202020204" pitchFamily="34" charset="0"/>
            </a:endParaRPr>
          </a:p>
          <a:p>
            <a:pPr algn="ctr">
              <a:buFont typeface="Arial" panose="020B0604020202020204" pitchFamily="34" charset="0"/>
              <a:buNone/>
            </a:pPr>
            <a:r>
              <a:rPr lang="en-GB" altLang="en-US" sz="4400" dirty="0">
                <a:latin typeface="+mn-lt"/>
                <a:cs typeface="Arial" panose="020B0604020202020204" pitchFamily="34" charset="0"/>
              </a:rPr>
              <a:t>What year was the Equality Act introduced? </a:t>
            </a:r>
          </a:p>
          <a:p>
            <a:endParaRPr lang="en-GB" altLang="en-US" sz="4400" dirty="0">
              <a:latin typeface="+mn-lt"/>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dirty="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53927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idx="4294967295"/>
          </p:nvPr>
        </p:nvSpPr>
        <p:spPr/>
        <p:txBody>
          <a:bodyPr/>
          <a:lstStyle/>
          <a:p>
            <a:r>
              <a:rPr lang="en-GB" altLang="en-US" sz="4400" dirty="0">
                <a:cs typeface="Arial" panose="020B0604020202020204" pitchFamily="34" charset="0"/>
              </a:rPr>
              <a:t>Question 2</a:t>
            </a:r>
          </a:p>
        </p:txBody>
      </p:sp>
      <p:sp>
        <p:nvSpPr>
          <p:cNvPr id="28675" name="Content Placeholder 2"/>
          <p:cNvSpPr>
            <a:spLocks noGrp="1"/>
          </p:cNvSpPr>
          <p:nvPr>
            <p:ph idx="4294967295"/>
          </p:nvPr>
        </p:nvSpPr>
        <p:spPr>
          <a:xfrm>
            <a:off x="180871" y="1600201"/>
            <a:ext cx="11847006" cy="4525963"/>
          </a:xfrm>
        </p:spPr>
        <p:txBody>
          <a:bodyPr/>
          <a:lstStyle/>
          <a:p>
            <a:pPr algn="ctr">
              <a:buFont typeface="Arial" panose="020B0604020202020204" pitchFamily="34" charset="0"/>
              <a:buNone/>
            </a:pPr>
            <a:r>
              <a:rPr lang="en-GB" altLang="en-US" sz="2800" dirty="0">
                <a:latin typeface="+mn-lt"/>
                <a:cs typeface="Arial" panose="020B0604020202020204" pitchFamily="34" charset="0"/>
              </a:rPr>
              <a:t>The Equality Act makes it law that certain organisations and individuals must not discriminate against people with protected characteristics. To which organisations does this apply?</a:t>
            </a:r>
          </a:p>
          <a:p>
            <a:pPr algn="ctr">
              <a:buFont typeface="Arial" panose="020B0604020202020204" pitchFamily="34" charset="0"/>
              <a:buNone/>
            </a:pPr>
            <a:endParaRPr lang="en-GB" altLang="en-US" sz="2800" b="1" dirty="0">
              <a:solidFill>
                <a:schemeClr val="accent1">
                  <a:lumMod val="40000"/>
                  <a:lumOff val="60000"/>
                </a:schemeClr>
              </a:solidFill>
              <a:latin typeface="+mn-lt"/>
              <a:cs typeface="Arial" panose="020B0604020202020204" pitchFamily="34" charset="0"/>
            </a:endParaRPr>
          </a:p>
          <a:p>
            <a:pPr algn="ctr">
              <a:buFont typeface="Arial" panose="020B0604020202020204" pitchFamily="34" charset="0"/>
              <a:buNone/>
            </a:pPr>
            <a:r>
              <a:rPr lang="en-GB" altLang="en-US" sz="2800" b="1" dirty="0">
                <a:solidFill>
                  <a:schemeClr val="accent1">
                    <a:lumMod val="40000"/>
                    <a:lumOff val="60000"/>
                  </a:schemeClr>
                </a:solidFill>
                <a:latin typeface="+mn-lt"/>
                <a:cs typeface="Arial" panose="020B0604020202020204" pitchFamily="34" charset="0"/>
              </a:rPr>
              <a:t>A – Private</a:t>
            </a:r>
          </a:p>
          <a:p>
            <a:pPr algn="ctr">
              <a:buFont typeface="Arial" panose="020B0604020202020204" pitchFamily="34" charset="0"/>
              <a:buNone/>
            </a:pPr>
            <a:r>
              <a:rPr lang="en-GB" altLang="en-US" sz="2800" b="1" dirty="0">
                <a:solidFill>
                  <a:schemeClr val="accent1">
                    <a:lumMod val="40000"/>
                    <a:lumOff val="60000"/>
                  </a:schemeClr>
                </a:solidFill>
                <a:latin typeface="+mn-lt"/>
                <a:cs typeface="Arial" panose="020B0604020202020204" pitchFamily="34" charset="0"/>
              </a:rPr>
              <a:t>B - Public</a:t>
            </a:r>
          </a:p>
          <a:p>
            <a:pPr algn="ctr">
              <a:buFont typeface="Arial" panose="020B0604020202020204" pitchFamily="34" charset="0"/>
              <a:buNone/>
            </a:pPr>
            <a:r>
              <a:rPr lang="en-GB" altLang="en-US" sz="2800" b="1" dirty="0">
                <a:solidFill>
                  <a:schemeClr val="accent1">
                    <a:lumMod val="40000"/>
                    <a:lumOff val="60000"/>
                  </a:schemeClr>
                </a:solidFill>
                <a:latin typeface="+mn-lt"/>
                <a:cs typeface="Arial" panose="020B0604020202020204" pitchFamily="34" charset="0"/>
              </a:rPr>
              <a:t>      C – Voluntary </a:t>
            </a:r>
          </a:p>
          <a:p>
            <a:pPr algn="ctr">
              <a:buFont typeface="Arial" panose="020B0604020202020204" pitchFamily="34" charset="0"/>
              <a:buNone/>
            </a:pPr>
            <a:r>
              <a:rPr lang="en-GB" altLang="en-US" sz="2800" b="1" dirty="0">
                <a:solidFill>
                  <a:schemeClr val="accent1">
                    <a:lumMod val="40000"/>
                    <a:lumOff val="60000"/>
                  </a:schemeClr>
                </a:solidFill>
                <a:latin typeface="+mn-lt"/>
                <a:cs typeface="Arial" panose="020B0604020202020204" pitchFamily="34" charset="0"/>
              </a:rPr>
              <a:t>D - All</a:t>
            </a: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dirty="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37402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idx="4294967295"/>
          </p:nvPr>
        </p:nvSpPr>
        <p:spPr/>
        <p:txBody>
          <a:bodyPr/>
          <a:lstStyle/>
          <a:p>
            <a:r>
              <a:rPr lang="en-GB" altLang="en-US" sz="4400" dirty="0">
                <a:cs typeface="Arial" panose="020B0604020202020204" pitchFamily="34" charset="0"/>
              </a:rPr>
              <a:t>Question 3</a:t>
            </a:r>
          </a:p>
        </p:txBody>
      </p:sp>
      <p:sp>
        <p:nvSpPr>
          <p:cNvPr id="29699" name="Content Placeholder 2"/>
          <p:cNvSpPr>
            <a:spLocks noGrp="1"/>
          </p:cNvSpPr>
          <p:nvPr>
            <p:ph idx="4294967295"/>
          </p:nvPr>
        </p:nvSpPr>
        <p:spPr>
          <a:xfrm>
            <a:off x="1981200" y="1600201"/>
            <a:ext cx="8147050" cy="4525963"/>
          </a:xfrm>
        </p:spPr>
        <p:txBody>
          <a:bodyPr/>
          <a:lstStyle/>
          <a:p>
            <a:pPr algn="ctr">
              <a:buFont typeface="Arial" panose="020B0604020202020204" pitchFamily="34" charset="0"/>
              <a:buNone/>
            </a:pPr>
            <a:endParaRPr lang="en-GB" altLang="en-US" sz="4000" dirty="0">
              <a:latin typeface="Arial" panose="020B0604020202020204" pitchFamily="34" charset="0"/>
              <a:cs typeface="Arial" panose="020B0604020202020204" pitchFamily="34" charset="0"/>
            </a:endParaRPr>
          </a:p>
          <a:p>
            <a:pPr algn="ctr">
              <a:buFont typeface="Arial" panose="020B0604020202020204" pitchFamily="34" charset="0"/>
              <a:buNone/>
            </a:pPr>
            <a:r>
              <a:rPr lang="en-GB" altLang="en-US" sz="4000" dirty="0">
                <a:latin typeface="+mn-lt"/>
                <a:cs typeface="Arial" panose="020B0604020202020204" pitchFamily="34" charset="0"/>
              </a:rPr>
              <a:t>Is a state school a private or public organisation?</a:t>
            </a:r>
          </a:p>
          <a:p>
            <a:pPr algn="ctr">
              <a:buFont typeface="Arial" panose="020B0604020202020204" pitchFamily="34" charset="0"/>
              <a:buNone/>
            </a:pPr>
            <a:r>
              <a:rPr lang="en-GB" altLang="en-US" sz="4000" b="1" dirty="0">
                <a:solidFill>
                  <a:schemeClr val="accent1">
                    <a:lumMod val="40000"/>
                    <a:lumOff val="60000"/>
                  </a:schemeClr>
                </a:solidFill>
                <a:latin typeface="+mn-lt"/>
                <a:cs typeface="Arial" panose="020B0604020202020204" pitchFamily="34" charset="0"/>
              </a:rPr>
              <a:t>A - Private</a:t>
            </a:r>
          </a:p>
          <a:p>
            <a:pPr algn="ctr">
              <a:buFont typeface="Arial" panose="020B0604020202020204" pitchFamily="34" charset="0"/>
              <a:buNone/>
            </a:pPr>
            <a:r>
              <a:rPr lang="en-GB" altLang="en-US" sz="4000" b="1" dirty="0">
                <a:solidFill>
                  <a:schemeClr val="accent1">
                    <a:lumMod val="40000"/>
                    <a:lumOff val="60000"/>
                  </a:schemeClr>
                </a:solidFill>
                <a:latin typeface="+mn-lt"/>
                <a:cs typeface="Arial" panose="020B0604020202020204" pitchFamily="34" charset="0"/>
              </a:rPr>
              <a:t>B - Public</a:t>
            </a: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dirty="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95459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idx="4294967295"/>
          </p:nvPr>
        </p:nvSpPr>
        <p:spPr/>
        <p:txBody>
          <a:bodyPr/>
          <a:lstStyle/>
          <a:p>
            <a:r>
              <a:rPr lang="en-GB" altLang="en-US" sz="4400" dirty="0">
                <a:cs typeface="Arial" panose="020B0604020202020204" pitchFamily="34" charset="0"/>
              </a:rPr>
              <a:t>Question 4</a:t>
            </a:r>
          </a:p>
        </p:txBody>
      </p:sp>
      <p:sp>
        <p:nvSpPr>
          <p:cNvPr id="30723" name="Content Placeholder 2"/>
          <p:cNvSpPr>
            <a:spLocks noGrp="1"/>
          </p:cNvSpPr>
          <p:nvPr>
            <p:ph idx="4294967295"/>
          </p:nvPr>
        </p:nvSpPr>
        <p:spPr>
          <a:xfrm>
            <a:off x="1903784" y="1971676"/>
            <a:ext cx="8147050" cy="4525963"/>
          </a:xfrm>
        </p:spPr>
        <p:txBody>
          <a:bodyPr/>
          <a:lstStyle/>
          <a:p>
            <a:pPr algn="ctr">
              <a:buFont typeface="Arial" panose="020B0604020202020204" pitchFamily="34" charset="0"/>
              <a:buNone/>
            </a:pPr>
            <a:r>
              <a:rPr lang="en-GB" altLang="en-US" sz="3600" dirty="0">
                <a:latin typeface="+mn-lt"/>
                <a:cs typeface="Arial" panose="020B0604020202020204" pitchFamily="34" charset="0"/>
              </a:rPr>
              <a:t>The Equality Act protects people with particular characteristics from discrimination. </a:t>
            </a:r>
          </a:p>
          <a:p>
            <a:pPr algn="ctr">
              <a:buFont typeface="Arial" panose="020B0604020202020204" pitchFamily="34" charset="0"/>
              <a:buNone/>
            </a:pPr>
            <a:endParaRPr lang="en-GB" altLang="en-US" sz="3600" dirty="0">
              <a:latin typeface="+mn-lt"/>
              <a:cs typeface="Arial" panose="020B0604020202020204" pitchFamily="34" charset="0"/>
            </a:endParaRPr>
          </a:p>
          <a:p>
            <a:pPr algn="ctr">
              <a:buFont typeface="Arial" panose="020B0604020202020204" pitchFamily="34" charset="0"/>
              <a:buNone/>
            </a:pPr>
            <a:r>
              <a:rPr lang="en-GB" altLang="en-US" sz="3600" dirty="0">
                <a:latin typeface="+mn-lt"/>
                <a:cs typeface="Arial" panose="020B0604020202020204" pitchFamily="34" charset="0"/>
              </a:rPr>
              <a:t>Name three of the characteristics which are protected by law.</a:t>
            </a:r>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dirty="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8755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idx="4294967295"/>
          </p:nvPr>
        </p:nvSpPr>
        <p:spPr/>
        <p:txBody>
          <a:bodyPr/>
          <a:lstStyle/>
          <a:p>
            <a:r>
              <a:rPr lang="en-GB" altLang="en-US" sz="4400" dirty="0">
                <a:cs typeface="Arial" panose="020B0604020202020204" pitchFamily="34" charset="0"/>
              </a:rPr>
              <a:t>Question 5</a:t>
            </a:r>
          </a:p>
        </p:txBody>
      </p:sp>
      <p:sp>
        <p:nvSpPr>
          <p:cNvPr id="31747" name="Content Placeholder 2"/>
          <p:cNvSpPr>
            <a:spLocks noGrp="1"/>
          </p:cNvSpPr>
          <p:nvPr>
            <p:ph idx="4294967295"/>
          </p:nvPr>
        </p:nvSpPr>
        <p:spPr>
          <a:xfrm>
            <a:off x="1981200" y="1600201"/>
            <a:ext cx="8147050" cy="4525963"/>
          </a:xfrm>
        </p:spPr>
        <p:txBody>
          <a:bodyPr/>
          <a:lstStyle/>
          <a:p>
            <a:pPr algn="ctr">
              <a:buFont typeface="Arial" panose="020B0604020202020204" pitchFamily="34" charset="0"/>
              <a:buNone/>
            </a:pPr>
            <a:endParaRPr lang="en-GB" altLang="en-US" sz="4000" dirty="0">
              <a:latin typeface="Arial" panose="020B0604020202020204" pitchFamily="34" charset="0"/>
              <a:cs typeface="Arial" panose="020B0604020202020204" pitchFamily="34" charset="0"/>
            </a:endParaRPr>
          </a:p>
          <a:p>
            <a:pPr algn="ctr">
              <a:buFont typeface="Arial" panose="020B0604020202020204" pitchFamily="34" charset="0"/>
              <a:buNone/>
            </a:pPr>
            <a:r>
              <a:rPr lang="en-GB" altLang="en-US" sz="4000" dirty="0">
                <a:latin typeface="+mn-lt"/>
                <a:cs typeface="Arial" panose="020B0604020202020204" pitchFamily="34" charset="0"/>
              </a:rPr>
              <a:t>Is hair colour a protected characteristic?</a:t>
            </a: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dirty="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98268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idx="4294967295"/>
          </p:nvPr>
        </p:nvSpPr>
        <p:spPr/>
        <p:txBody>
          <a:bodyPr/>
          <a:lstStyle/>
          <a:p>
            <a:r>
              <a:rPr lang="en-GB" altLang="en-US" sz="4400" dirty="0">
                <a:cs typeface="Arial" panose="020B0604020202020204" pitchFamily="34" charset="0"/>
              </a:rPr>
              <a:t>Question 6</a:t>
            </a:r>
          </a:p>
        </p:txBody>
      </p:sp>
      <p:sp>
        <p:nvSpPr>
          <p:cNvPr id="32771" name="Content Placeholder 2"/>
          <p:cNvSpPr>
            <a:spLocks noGrp="1"/>
          </p:cNvSpPr>
          <p:nvPr>
            <p:ph idx="4294967295"/>
          </p:nvPr>
        </p:nvSpPr>
        <p:spPr>
          <a:xfrm>
            <a:off x="1328739" y="2143126"/>
            <a:ext cx="9444036" cy="4525963"/>
          </a:xfrm>
        </p:spPr>
        <p:txBody>
          <a:bodyPr/>
          <a:lstStyle/>
          <a:p>
            <a:pPr algn="ctr">
              <a:buFont typeface="Arial" panose="020B0604020202020204" pitchFamily="34" charset="0"/>
              <a:buNone/>
            </a:pPr>
            <a:r>
              <a:rPr lang="en-GB" altLang="en-US" sz="3600" dirty="0">
                <a:latin typeface="+mn-lt"/>
                <a:cs typeface="Arial" panose="020B0604020202020204" pitchFamily="34" charset="0"/>
              </a:rPr>
              <a:t>Are children and young people in school protected against age discrimination?</a:t>
            </a:r>
          </a:p>
          <a:p>
            <a:pPr algn="ctr">
              <a:buFont typeface="Arial" panose="020B0604020202020204" pitchFamily="34" charset="0"/>
              <a:buNone/>
            </a:pPr>
            <a:endParaRPr lang="en-GB" altLang="en-US" sz="3600" dirty="0">
              <a:latin typeface="+mn-lt"/>
              <a:cs typeface="Arial" panose="020B0604020202020204" pitchFamily="34" charset="0"/>
            </a:endParaRPr>
          </a:p>
          <a:p>
            <a:pPr algn="ctr">
              <a:buFont typeface="Arial" panose="020B0604020202020204" pitchFamily="34" charset="0"/>
              <a:buNone/>
            </a:pPr>
            <a:r>
              <a:rPr lang="en-GB" altLang="en-US" sz="3600" b="1" dirty="0">
                <a:solidFill>
                  <a:schemeClr val="accent1">
                    <a:lumMod val="40000"/>
                    <a:lumOff val="60000"/>
                  </a:schemeClr>
                </a:solidFill>
                <a:latin typeface="+mn-lt"/>
                <a:cs typeface="Arial" panose="020B0604020202020204" pitchFamily="34" charset="0"/>
              </a:rPr>
              <a:t>A - Yes</a:t>
            </a:r>
          </a:p>
          <a:p>
            <a:pPr algn="ctr">
              <a:buFont typeface="Arial" panose="020B0604020202020204" pitchFamily="34" charset="0"/>
              <a:buNone/>
            </a:pPr>
            <a:r>
              <a:rPr lang="en-GB" altLang="en-US" sz="3600" b="1" dirty="0">
                <a:solidFill>
                  <a:schemeClr val="accent1">
                    <a:lumMod val="40000"/>
                    <a:lumOff val="60000"/>
                  </a:schemeClr>
                </a:solidFill>
                <a:latin typeface="+mn-lt"/>
                <a:cs typeface="Arial" panose="020B0604020202020204" pitchFamily="34" charset="0"/>
              </a:rPr>
              <a:t>B - No</a:t>
            </a: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dirty="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18053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idx="4294967295"/>
          </p:nvPr>
        </p:nvSpPr>
        <p:spPr/>
        <p:txBody>
          <a:bodyPr/>
          <a:lstStyle/>
          <a:p>
            <a:r>
              <a:rPr lang="en-GB" altLang="en-US" sz="4800" dirty="0">
                <a:cs typeface="Arial" panose="020B0604020202020204" pitchFamily="34" charset="0"/>
              </a:rPr>
              <a:t>Question 7</a:t>
            </a:r>
          </a:p>
        </p:txBody>
      </p:sp>
      <p:sp>
        <p:nvSpPr>
          <p:cNvPr id="33795" name="Content Placeholder 2"/>
          <p:cNvSpPr>
            <a:spLocks noGrp="1"/>
          </p:cNvSpPr>
          <p:nvPr>
            <p:ph idx="4294967295"/>
          </p:nvPr>
        </p:nvSpPr>
        <p:spPr>
          <a:xfrm>
            <a:off x="1371599" y="1600201"/>
            <a:ext cx="9301163" cy="4525963"/>
          </a:xfrm>
        </p:spPr>
        <p:txBody>
          <a:bodyPr/>
          <a:lstStyle/>
          <a:p>
            <a:pPr algn="ctr">
              <a:buFont typeface="Arial" panose="020B0604020202020204" pitchFamily="34" charset="0"/>
              <a:buNone/>
            </a:pPr>
            <a:endParaRPr lang="en-GB" altLang="en-US" sz="4000" dirty="0">
              <a:latin typeface="Arial" panose="020B0604020202020204" pitchFamily="34" charset="0"/>
              <a:cs typeface="Arial" panose="020B0604020202020204" pitchFamily="34" charset="0"/>
            </a:endParaRPr>
          </a:p>
          <a:p>
            <a:pPr algn="ctr">
              <a:buFont typeface="Arial" panose="020B0604020202020204" pitchFamily="34" charset="0"/>
              <a:buNone/>
            </a:pPr>
            <a:r>
              <a:rPr lang="en-GB" altLang="en-US" sz="3600" dirty="0">
                <a:latin typeface="+mn-lt"/>
                <a:cs typeface="Arial" panose="020B0604020202020204" pitchFamily="34" charset="0"/>
              </a:rPr>
              <a:t>Positive Action is acting in a way that treats all groups of people in the same positive way.</a:t>
            </a:r>
          </a:p>
          <a:p>
            <a:pPr algn="ctr">
              <a:buFont typeface="Arial" panose="020B0604020202020204" pitchFamily="34" charset="0"/>
              <a:buNone/>
            </a:pPr>
            <a:endParaRPr lang="en-GB" altLang="en-US" sz="3600" b="1" dirty="0">
              <a:latin typeface="+mn-lt"/>
              <a:cs typeface="Arial" panose="020B0604020202020204" pitchFamily="34" charset="0"/>
            </a:endParaRPr>
          </a:p>
          <a:p>
            <a:pPr algn="ctr">
              <a:buFont typeface="Arial" panose="020B0604020202020204" pitchFamily="34" charset="0"/>
              <a:buNone/>
            </a:pPr>
            <a:r>
              <a:rPr lang="en-GB" altLang="en-US" sz="3600" b="1" dirty="0">
                <a:solidFill>
                  <a:schemeClr val="accent1">
                    <a:lumMod val="40000"/>
                    <a:lumOff val="60000"/>
                  </a:schemeClr>
                </a:solidFill>
                <a:latin typeface="+mn-lt"/>
                <a:cs typeface="Arial" panose="020B0604020202020204" pitchFamily="34" charset="0"/>
              </a:rPr>
              <a:t>A - True</a:t>
            </a:r>
          </a:p>
          <a:p>
            <a:pPr algn="ctr">
              <a:buFont typeface="Arial" panose="020B0604020202020204" pitchFamily="34" charset="0"/>
              <a:buNone/>
            </a:pPr>
            <a:r>
              <a:rPr lang="en-GB" altLang="en-US" sz="3600" b="1" dirty="0">
                <a:solidFill>
                  <a:schemeClr val="accent1">
                    <a:lumMod val="40000"/>
                    <a:lumOff val="60000"/>
                  </a:schemeClr>
                </a:solidFill>
                <a:latin typeface="+mn-lt"/>
                <a:cs typeface="Arial" panose="020B0604020202020204" pitchFamily="34" charset="0"/>
              </a:rPr>
              <a:t>B - False</a:t>
            </a: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dirty="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1375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p:txBody>
          <a:bodyPr/>
          <a:lstStyle/>
          <a:p>
            <a:r>
              <a:rPr lang="en-GB" altLang="en-US" sz="4400" dirty="0">
                <a:cs typeface="Arial" panose="020B0604020202020204" pitchFamily="34" charset="0"/>
              </a:rPr>
              <a:t>Question 8</a:t>
            </a:r>
          </a:p>
        </p:txBody>
      </p:sp>
      <p:sp>
        <p:nvSpPr>
          <p:cNvPr id="34819" name="Content Placeholder 2"/>
          <p:cNvSpPr>
            <a:spLocks noGrp="1"/>
          </p:cNvSpPr>
          <p:nvPr>
            <p:ph idx="4294967295"/>
          </p:nvPr>
        </p:nvSpPr>
        <p:spPr>
          <a:xfrm>
            <a:off x="646111" y="1600201"/>
            <a:ext cx="10555289" cy="4525963"/>
          </a:xfrm>
        </p:spPr>
        <p:txBody>
          <a:bodyPr>
            <a:normAutofit fontScale="92500"/>
          </a:bodyPr>
          <a:lstStyle/>
          <a:p>
            <a:pPr algn="ctr">
              <a:buFont typeface="Arial" panose="020B0604020202020204" pitchFamily="34" charset="0"/>
              <a:buNone/>
            </a:pPr>
            <a:r>
              <a:rPr lang="en-GB" altLang="en-US" sz="3600" dirty="0">
                <a:latin typeface="+mn-lt"/>
                <a:cs typeface="Arial" panose="020B0604020202020204" pitchFamily="34" charset="0"/>
              </a:rPr>
              <a:t>Which of the below is the odd one out? Public bodies have a duty under the Equality Act to:</a:t>
            </a:r>
          </a:p>
          <a:p>
            <a:pPr algn="ctr">
              <a:buFont typeface="Arial" panose="020B0604020202020204" pitchFamily="34" charset="0"/>
              <a:buNone/>
            </a:pPr>
            <a:endParaRPr lang="en-GB" altLang="en-US" sz="3600" b="1" dirty="0">
              <a:latin typeface="+mn-lt"/>
              <a:cs typeface="Arial" panose="020B0604020202020204" pitchFamily="34" charset="0"/>
            </a:endParaRPr>
          </a:p>
          <a:p>
            <a:pPr algn="ctr">
              <a:buFont typeface="Arial" panose="020B0604020202020204" pitchFamily="34" charset="0"/>
              <a:buNone/>
            </a:pPr>
            <a:r>
              <a:rPr lang="en-GB" altLang="en-US" sz="3600" b="1" dirty="0">
                <a:solidFill>
                  <a:schemeClr val="accent1">
                    <a:lumMod val="40000"/>
                    <a:lumOff val="60000"/>
                  </a:schemeClr>
                </a:solidFill>
                <a:latin typeface="+mn-lt"/>
                <a:cs typeface="Arial" panose="020B0604020202020204" pitchFamily="34" charset="0"/>
              </a:rPr>
              <a:t>A - Advance equality of opportunity</a:t>
            </a:r>
          </a:p>
          <a:p>
            <a:pPr algn="ctr">
              <a:buFont typeface="Arial" panose="020B0604020202020204" pitchFamily="34" charset="0"/>
              <a:buNone/>
            </a:pPr>
            <a:r>
              <a:rPr lang="en-GB" altLang="en-US" sz="3600" b="1" dirty="0">
                <a:solidFill>
                  <a:schemeClr val="accent1">
                    <a:lumMod val="40000"/>
                    <a:lumOff val="60000"/>
                  </a:schemeClr>
                </a:solidFill>
                <a:latin typeface="+mn-lt"/>
                <a:cs typeface="Arial" panose="020B0604020202020204" pitchFamily="34" charset="0"/>
              </a:rPr>
              <a:t>B -  Promote good relations</a:t>
            </a:r>
          </a:p>
          <a:p>
            <a:pPr algn="ctr">
              <a:buFont typeface="Arial" panose="020B0604020202020204" pitchFamily="34" charset="0"/>
              <a:buNone/>
            </a:pPr>
            <a:r>
              <a:rPr lang="en-GB" altLang="en-US" sz="3600" b="1" dirty="0">
                <a:solidFill>
                  <a:schemeClr val="accent1">
                    <a:lumMod val="40000"/>
                    <a:lumOff val="60000"/>
                  </a:schemeClr>
                </a:solidFill>
                <a:latin typeface="+mn-lt"/>
                <a:cs typeface="Arial" panose="020B0604020202020204" pitchFamily="34" charset="0"/>
              </a:rPr>
              <a:t>C - Offer a lawyer to every employee</a:t>
            </a:r>
          </a:p>
          <a:p>
            <a:pPr algn="ctr">
              <a:buFont typeface="Arial" panose="020B0604020202020204" pitchFamily="34" charset="0"/>
              <a:buNone/>
            </a:pPr>
            <a:r>
              <a:rPr lang="en-GB" altLang="en-US" sz="3600" b="1" dirty="0">
                <a:solidFill>
                  <a:schemeClr val="accent1">
                    <a:lumMod val="40000"/>
                    <a:lumOff val="60000"/>
                  </a:schemeClr>
                </a:solidFill>
                <a:latin typeface="+mn-lt"/>
                <a:cs typeface="Arial" panose="020B0604020202020204" pitchFamily="34" charset="0"/>
              </a:rPr>
              <a:t>D - Eliminate discrimination </a:t>
            </a:r>
          </a:p>
          <a:p>
            <a:pPr algn="ctr">
              <a:buFont typeface="Arial" panose="020B0604020202020204" pitchFamily="34" charset="0"/>
              <a:buNone/>
            </a:pPr>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dirty="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2130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stretch>
            <a:fillRect/>
          </a:stretch>
        </p:blipFill>
        <p:spPr>
          <a:xfrm>
            <a:off x="3644940" y="-114300"/>
            <a:ext cx="8905875" cy="6972300"/>
          </a:xfrm>
          <a:prstGeom prst="rect">
            <a:avLst/>
          </a:prstGeom>
        </p:spPr>
      </p:pic>
      <p:sp>
        <p:nvSpPr>
          <p:cNvPr id="5" name="TextBox 4"/>
          <p:cNvSpPr txBox="1"/>
          <p:nvPr/>
        </p:nvSpPr>
        <p:spPr>
          <a:xfrm>
            <a:off x="243069" y="83386"/>
            <a:ext cx="3286125" cy="5755422"/>
          </a:xfrm>
          <a:prstGeom prst="rect">
            <a:avLst/>
          </a:prstGeom>
          <a:noFill/>
        </p:spPr>
        <p:txBody>
          <a:bodyPr wrap="square" rtlCol="0">
            <a:spAutoFit/>
          </a:bodyPr>
          <a:lstStyle/>
          <a:p>
            <a:pPr algn="ctr"/>
            <a:endParaRPr lang="en-GB" sz="2800" dirty="0">
              <a:solidFill>
                <a:schemeClr val="accent4">
                  <a:lumMod val="20000"/>
                  <a:lumOff val="80000"/>
                </a:schemeClr>
              </a:solidFill>
              <a:latin typeface="Candara" panose="020E0502030303020204" pitchFamily="34" charset="0"/>
            </a:endParaRPr>
          </a:p>
          <a:p>
            <a:pPr algn="ctr"/>
            <a:r>
              <a:rPr lang="en-GB" sz="2400" dirty="0">
                <a:solidFill>
                  <a:schemeClr val="accent4">
                    <a:lumMod val="20000"/>
                    <a:lumOff val="80000"/>
                  </a:schemeClr>
                </a:solidFill>
                <a:latin typeface="Candara" panose="020E0502030303020204" pitchFamily="34" charset="0"/>
              </a:rPr>
              <a:t>You will have seen this quote before.</a:t>
            </a:r>
          </a:p>
          <a:p>
            <a:pPr algn="ctr"/>
            <a:endParaRPr lang="en-GB" sz="2400" dirty="0">
              <a:solidFill>
                <a:schemeClr val="accent4">
                  <a:lumMod val="20000"/>
                  <a:lumOff val="80000"/>
                </a:schemeClr>
              </a:solidFill>
              <a:latin typeface="Candara" panose="020E0502030303020204" pitchFamily="34" charset="0"/>
            </a:endParaRPr>
          </a:p>
          <a:p>
            <a:pPr algn="ctr"/>
            <a:r>
              <a:rPr lang="en-GB" sz="2400" dirty="0">
                <a:solidFill>
                  <a:schemeClr val="accent4">
                    <a:lumMod val="20000"/>
                    <a:lumOff val="80000"/>
                  </a:schemeClr>
                </a:solidFill>
                <a:latin typeface="Candara" panose="020E0502030303020204" pitchFamily="34" charset="0"/>
              </a:rPr>
              <a:t>Can you remember where?</a:t>
            </a:r>
          </a:p>
          <a:p>
            <a:pPr algn="ctr"/>
            <a:endParaRPr lang="en-GB" sz="2400" dirty="0">
              <a:solidFill>
                <a:schemeClr val="accent4">
                  <a:lumMod val="20000"/>
                  <a:lumOff val="80000"/>
                </a:schemeClr>
              </a:solidFill>
              <a:latin typeface="Candara" panose="020E0502030303020204" pitchFamily="34" charset="0"/>
            </a:endParaRPr>
          </a:p>
          <a:p>
            <a:pPr algn="ctr"/>
            <a:r>
              <a:rPr lang="en-GB" sz="2400" dirty="0">
                <a:solidFill>
                  <a:schemeClr val="accent4">
                    <a:lumMod val="20000"/>
                    <a:lumOff val="80000"/>
                  </a:schemeClr>
                </a:solidFill>
                <a:latin typeface="Candara" panose="020E0502030303020204" pitchFamily="34" charset="0"/>
              </a:rPr>
              <a:t>Why do you think we would put it at the start of a unit which looks at prejudice and discrimination?</a:t>
            </a:r>
          </a:p>
          <a:p>
            <a:pPr algn="ctr"/>
            <a:endParaRPr lang="en-GB" sz="2400" dirty="0">
              <a:solidFill>
                <a:schemeClr val="accent4">
                  <a:lumMod val="20000"/>
                  <a:lumOff val="80000"/>
                </a:schemeClr>
              </a:solidFill>
              <a:latin typeface="Candara" panose="020E0502030303020204" pitchFamily="34" charset="0"/>
            </a:endParaRPr>
          </a:p>
          <a:p>
            <a:pPr algn="ctr"/>
            <a:r>
              <a:rPr lang="en-GB" sz="2400" dirty="0">
                <a:solidFill>
                  <a:schemeClr val="accent4">
                    <a:lumMod val="20000"/>
                    <a:lumOff val="80000"/>
                  </a:schemeClr>
                </a:solidFill>
                <a:latin typeface="Candara" panose="020E0502030303020204" pitchFamily="34" charset="0"/>
              </a:rPr>
              <a:t>Bear this quote in mind throughout this unit </a:t>
            </a:r>
            <a:r>
              <a:rPr lang="en-GB" sz="2800" dirty="0">
                <a:solidFill>
                  <a:schemeClr val="accent4">
                    <a:lumMod val="20000"/>
                    <a:lumOff val="80000"/>
                  </a:schemeClr>
                </a:solidFill>
                <a:latin typeface="Candara" panose="020E0502030303020204" pitchFamily="34" charset="0"/>
              </a:rPr>
              <a:t>. . .</a:t>
            </a:r>
            <a:endParaRPr lang="en-US" sz="2800" dirty="0">
              <a:solidFill>
                <a:schemeClr val="accent4">
                  <a:lumMod val="20000"/>
                  <a:lumOff val="80000"/>
                </a:schemeClr>
              </a:solidFill>
              <a:latin typeface="Candara" panose="020E0502030303020204" pitchFamily="34" charset="0"/>
            </a:endParaRPr>
          </a:p>
        </p:txBody>
      </p:sp>
      <p:sp>
        <p:nvSpPr>
          <p:cNvPr id="6" name="TextBox 5"/>
          <p:cNvSpPr txBox="1"/>
          <p:nvPr/>
        </p:nvSpPr>
        <p:spPr>
          <a:xfrm>
            <a:off x="8543925" y="6029325"/>
            <a:ext cx="1506909" cy="428625"/>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28592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fade">
                                      <p:cBhvr>
                                        <p:cTn id="10" dur="500"/>
                                        <p:tgtEl>
                                          <p:spTgt spid="5">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animEffect transition="in" filter="fade">
                                      <p:cBhvr>
                                        <p:cTn id="15" dur="500"/>
                                        <p:tgtEl>
                                          <p:spTgt spid="5">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7" end="7"/>
                                            </p:txEl>
                                          </p:spTgt>
                                        </p:tgtEl>
                                        <p:attrNameLst>
                                          <p:attrName>style.visibility</p:attrName>
                                        </p:attrNameLst>
                                      </p:cBhvr>
                                      <p:to>
                                        <p:strVal val="visible"/>
                                      </p:to>
                                    </p:set>
                                    <p:animEffect transition="in" filter="fade">
                                      <p:cBhvr>
                                        <p:cTn id="20"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idx="4294967295"/>
          </p:nvPr>
        </p:nvSpPr>
        <p:spPr/>
        <p:txBody>
          <a:bodyPr/>
          <a:lstStyle/>
          <a:p>
            <a:r>
              <a:rPr lang="en-GB" altLang="en-US" sz="4400" dirty="0">
                <a:cs typeface="Arial" panose="020B0604020202020204" pitchFamily="34" charset="0"/>
              </a:rPr>
              <a:t>Question 9</a:t>
            </a:r>
          </a:p>
        </p:txBody>
      </p:sp>
      <p:sp>
        <p:nvSpPr>
          <p:cNvPr id="35843" name="Content Placeholder 2"/>
          <p:cNvSpPr>
            <a:spLocks noGrp="1"/>
          </p:cNvSpPr>
          <p:nvPr>
            <p:ph idx="4294967295"/>
          </p:nvPr>
        </p:nvSpPr>
        <p:spPr>
          <a:xfrm>
            <a:off x="1981200" y="1600201"/>
            <a:ext cx="8147050" cy="4525963"/>
          </a:xfrm>
        </p:spPr>
        <p:txBody>
          <a:bodyPr/>
          <a:lstStyle/>
          <a:p>
            <a:pPr algn="ctr">
              <a:buFont typeface="Arial" panose="020B0604020202020204" pitchFamily="34" charset="0"/>
              <a:buNone/>
            </a:pPr>
            <a:endParaRPr lang="en-GB" altLang="en-US" sz="4000" dirty="0">
              <a:latin typeface="Arial" panose="020B0604020202020204" pitchFamily="34" charset="0"/>
              <a:cs typeface="Arial" panose="020B0604020202020204" pitchFamily="34" charset="0"/>
            </a:endParaRPr>
          </a:p>
          <a:p>
            <a:pPr algn="ctr">
              <a:buFont typeface="Arial" panose="020B0604020202020204" pitchFamily="34" charset="0"/>
              <a:buNone/>
            </a:pPr>
            <a:r>
              <a:rPr lang="en-GB" altLang="en-US" sz="3600" dirty="0">
                <a:latin typeface="+mn-lt"/>
                <a:cs typeface="Arial" panose="020B0604020202020204" pitchFamily="34" charset="0"/>
              </a:rPr>
              <a:t>Provide one example of how a school can make sure everyone has equal opportunities.</a:t>
            </a: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dirty="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71926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idx="4294967295"/>
          </p:nvPr>
        </p:nvSpPr>
        <p:spPr/>
        <p:txBody>
          <a:bodyPr/>
          <a:lstStyle/>
          <a:p>
            <a:r>
              <a:rPr lang="en-GB" altLang="en-US" sz="3200" dirty="0">
                <a:cs typeface="Arial" panose="020B0604020202020204" pitchFamily="34" charset="0"/>
              </a:rPr>
              <a:t>Question 10</a:t>
            </a:r>
          </a:p>
        </p:txBody>
      </p:sp>
      <p:sp>
        <p:nvSpPr>
          <p:cNvPr id="36867" name="Content Placeholder 2"/>
          <p:cNvSpPr>
            <a:spLocks noGrp="1"/>
          </p:cNvSpPr>
          <p:nvPr>
            <p:ph idx="4294967295"/>
          </p:nvPr>
        </p:nvSpPr>
        <p:spPr>
          <a:xfrm>
            <a:off x="1981200" y="1600201"/>
            <a:ext cx="8147050" cy="4525963"/>
          </a:xfrm>
        </p:spPr>
        <p:txBody>
          <a:bodyPr/>
          <a:lstStyle/>
          <a:p>
            <a:pPr algn="ctr">
              <a:buFont typeface="Arial" panose="020B0604020202020204" pitchFamily="34" charset="0"/>
              <a:buNone/>
            </a:pPr>
            <a:endParaRPr lang="en-GB" altLang="en-US" sz="4000" dirty="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dirty="0">
              <a:latin typeface="Arial" panose="020B0604020202020204" pitchFamily="34" charset="0"/>
              <a:cs typeface="Arial" panose="020B0604020202020204" pitchFamily="34" charset="0"/>
            </a:endParaRPr>
          </a:p>
          <a:p>
            <a:pPr algn="ctr">
              <a:buFont typeface="Arial" panose="020B0604020202020204" pitchFamily="34" charset="0"/>
              <a:buNone/>
            </a:pPr>
            <a:r>
              <a:rPr lang="en-GB" altLang="en-US" sz="4000" dirty="0">
                <a:latin typeface="+mn-lt"/>
                <a:cs typeface="Arial" panose="020B0604020202020204" pitchFamily="34" charset="0"/>
              </a:rPr>
              <a:t>Provide a definition of unlawful discrimination.</a:t>
            </a:r>
          </a:p>
        </p:txBody>
      </p:sp>
    </p:spTree>
    <p:extLst>
      <p:ext uri="{BB962C8B-B14F-4D97-AF65-F5344CB8AC3E}">
        <p14:creationId xmlns:p14="http://schemas.microsoft.com/office/powerpoint/2010/main" val="34816764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1"/>
          <p:cNvSpPr txBox="1">
            <a:spLocks noChangeArrowheads="1"/>
          </p:cNvSpPr>
          <p:nvPr/>
        </p:nvSpPr>
        <p:spPr bwMode="auto">
          <a:xfrm>
            <a:off x="2200275" y="1392237"/>
            <a:ext cx="7443788"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5400" b="1" dirty="0">
                <a:latin typeface="+mj-lt"/>
              </a:rPr>
              <a:t>Answers...</a:t>
            </a:r>
          </a:p>
          <a:p>
            <a:pPr algn="ctr" eaLnBrk="1" hangingPunct="1">
              <a:spcBef>
                <a:spcPct val="0"/>
              </a:spcBef>
              <a:buFontTx/>
              <a:buNone/>
            </a:pPr>
            <a:endParaRPr lang="en-GB" altLang="en-US" sz="5400" b="1" dirty="0">
              <a:latin typeface="+mj-lt"/>
            </a:endParaRPr>
          </a:p>
          <a:p>
            <a:pPr algn="ctr" eaLnBrk="1" hangingPunct="1">
              <a:spcBef>
                <a:spcPct val="0"/>
              </a:spcBef>
              <a:buFontTx/>
              <a:buNone/>
            </a:pPr>
            <a:r>
              <a:rPr lang="en-GB" altLang="en-US" sz="5400" b="1" dirty="0">
                <a:latin typeface="+mj-lt"/>
              </a:rPr>
              <a:t>No cheating!</a:t>
            </a:r>
          </a:p>
        </p:txBody>
      </p:sp>
    </p:spTree>
    <p:extLst>
      <p:ext uri="{BB962C8B-B14F-4D97-AF65-F5344CB8AC3E}">
        <p14:creationId xmlns:p14="http://schemas.microsoft.com/office/powerpoint/2010/main" val="22236517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idx="4294967295"/>
          </p:nvPr>
        </p:nvSpPr>
        <p:spPr/>
        <p:txBody>
          <a:bodyPr/>
          <a:lstStyle/>
          <a:p>
            <a:r>
              <a:rPr lang="en-GB" altLang="en-US" sz="3200" dirty="0">
                <a:cs typeface="Arial" panose="020B0604020202020204" pitchFamily="34" charset="0"/>
              </a:rPr>
              <a:t>Question 1</a:t>
            </a:r>
          </a:p>
        </p:txBody>
      </p:sp>
      <p:sp>
        <p:nvSpPr>
          <p:cNvPr id="38915" name="Content Placeholder 2"/>
          <p:cNvSpPr>
            <a:spLocks noGrp="1"/>
          </p:cNvSpPr>
          <p:nvPr>
            <p:ph idx="4294967295"/>
          </p:nvPr>
        </p:nvSpPr>
        <p:spPr>
          <a:xfrm>
            <a:off x="1981200" y="1600201"/>
            <a:ext cx="8147050" cy="4525963"/>
          </a:xfrm>
        </p:spPr>
        <p:txBody>
          <a:bodyPr/>
          <a:lstStyle/>
          <a:p>
            <a:pPr algn="ctr">
              <a:buFont typeface="Arial" panose="020B0604020202020204" pitchFamily="34" charset="0"/>
              <a:buNone/>
            </a:pPr>
            <a:endParaRPr lang="en-GB" altLang="en-US" sz="4000" dirty="0">
              <a:latin typeface="Arial" panose="020B0604020202020204" pitchFamily="34" charset="0"/>
              <a:cs typeface="Arial" panose="020B0604020202020204" pitchFamily="34" charset="0"/>
            </a:endParaRPr>
          </a:p>
          <a:p>
            <a:pPr algn="ctr">
              <a:buFont typeface="Arial" panose="020B0604020202020204" pitchFamily="34" charset="0"/>
              <a:buNone/>
            </a:pPr>
            <a:r>
              <a:rPr lang="en-GB" altLang="en-US" sz="3600" dirty="0">
                <a:latin typeface="+mn-lt"/>
                <a:cs typeface="Arial" panose="020B0604020202020204" pitchFamily="34" charset="0"/>
              </a:rPr>
              <a:t>What year was the Equality Act introduced?</a:t>
            </a:r>
          </a:p>
          <a:p>
            <a:pPr algn="ctr">
              <a:buFont typeface="Arial" panose="020B0604020202020204" pitchFamily="34" charset="0"/>
              <a:buNone/>
            </a:pPr>
            <a:endParaRPr lang="en-GB" altLang="en-US" dirty="0">
              <a:latin typeface="Arial" panose="020B0604020202020204" pitchFamily="34" charset="0"/>
              <a:cs typeface="Arial" panose="020B0604020202020204" pitchFamily="34" charset="0"/>
            </a:endParaRPr>
          </a:p>
          <a:p>
            <a:pPr algn="ctr">
              <a:buFont typeface="Arial" panose="020B0604020202020204" pitchFamily="34" charset="0"/>
              <a:buNone/>
            </a:pPr>
            <a:r>
              <a:rPr lang="en-GB" altLang="en-US" dirty="0">
                <a:latin typeface="Arial" panose="020B0604020202020204" pitchFamily="34" charset="0"/>
                <a:cs typeface="Arial" panose="020B0604020202020204" pitchFamily="34" charset="0"/>
              </a:rPr>
              <a:t> </a:t>
            </a: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dirty="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400" dirty="0">
              <a:latin typeface="Arial" panose="020B0604020202020204" pitchFamily="34" charset="0"/>
              <a:cs typeface="Arial" panose="020B0604020202020204" pitchFamily="34" charset="0"/>
            </a:endParaRPr>
          </a:p>
        </p:txBody>
      </p:sp>
      <p:sp>
        <p:nvSpPr>
          <p:cNvPr id="4" name="TextBox 3"/>
          <p:cNvSpPr txBox="1">
            <a:spLocks noChangeArrowheads="1"/>
          </p:cNvSpPr>
          <p:nvPr/>
        </p:nvSpPr>
        <p:spPr bwMode="auto">
          <a:xfrm>
            <a:off x="5462589" y="3863182"/>
            <a:ext cx="144783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4400" b="1" dirty="0">
                <a:solidFill>
                  <a:srgbClr val="FF0000"/>
                </a:solidFill>
                <a:latin typeface="+mn-lt"/>
              </a:rPr>
              <a:t>2010</a:t>
            </a:r>
          </a:p>
        </p:txBody>
      </p:sp>
    </p:spTree>
    <p:extLst>
      <p:ext uri="{BB962C8B-B14F-4D97-AF65-F5344CB8AC3E}">
        <p14:creationId xmlns:p14="http://schemas.microsoft.com/office/powerpoint/2010/main" val="22636779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idx="4294967295"/>
          </p:nvPr>
        </p:nvSpPr>
        <p:spPr/>
        <p:txBody>
          <a:bodyPr/>
          <a:lstStyle/>
          <a:p>
            <a:r>
              <a:rPr lang="en-GB" altLang="en-US" sz="4400" dirty="0">
                <a:cs typeface="Arial" panose="020B0604020202020204" pitchFamily="34" charset="0"/>
              </a:rPr>
              <a:t>Question 2</a:t>
            </a:r>
          </a:p>
        </p:txBody>
      </p:sp>
      <p:sp>
        <p:nvSpPr>
          <p:cNvPr id="39939" name="Content Placeholder 2"/>
          <p:cNvSpPr>
            <a:spLocks noGrp="1"/>
          </p:cNvSpPr>
          <p:nvPr>
            <p:ph idx="4294967295"/>
          </p:nvPr>
        </p:nvSpPr>
        <p:spPr>
          <a:xfrm>
            <a:off x="646111" y="1600201"/>
            <a:ext cx="10683877" cy="4525963"/>
          </a:xfrm>
        </p:spPr>
        <p:txBody>
          <a:bodyPr/>
          <a:lstStyle/>
          <a:p>
            <a:pPr algn="ctr">
              <a:buFont typeface="Arial" panose="020B0604020202020204" pitchFamily="34" charset="0"/>
              <a:buNone/>
            </a:pPr>
            <a:r>
              <a:rPr lang="en-GB" altLang="en-US" sz="3600" dirty="0">
                <a:latin typeface="+mn-lt"/>
                <a:cs typeface="Arial" panose="020B0604020202020204" pitchFamily="34" charset="0"/>
              </a:rPr>
              <a:t>The Equality Act makes it law that certain organisations must not discriminate against people with protected characteristics. To which organisations does this apply?</a:t>
            </a: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dirty="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400" dirty="0">
              <a:latin typeface="Arial" panose="020B0604020202020204" pitchFamily="34" charset="0"/>
              <a:cs typeface="Arial" panose="020B0604020202020204" pitchFamily="34" charset="0"/>
            </a:endParaRPr>
          </a:p>
        </p:txBody>
      </p:sp>
      <p:sp>
        <p:nvSpPr>
          <p:cNvPr id="4" name="TextBox 3"/>
          <p:cNvSpPr txBox="1">
            <a:spLocks noChangeArrowheads="1"/>
          </p:cNvSpPr>
          <p:nvPr/>
        </p:nvSpPr>
        <p:spPr bwMode="auto">
          <a:xfrm>
            <a:off x="5175249" y="4592638"/>
            <a:ext cx="1625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b="1" dirty="0">
                <a:solidFill>
                  <a:srgbClr val="FF0000"/>
                </a:solidFill>
                <a:latin typeface="Arial" panose="020B0604020202020204" pitchFamily="34" charset="0"/>
              </a:rPr>
              <a:t>D - ALL</a:t>
            </a:r>
          </a:p>
        </p:txBody>
      </p:sp>
    </p:spTree>
    <p:extLst>
      <p:ext uri="{BB962C8B-B14F-4D97-AF65-F5344CB8AC3E}">
        <p14:creationId xmlns:p14="http://schemas.microsoft.com/office/powerpoint/2010/main" val="6388378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idx="4294967295"/>
          </p:nvPr>
        </p:nvSpPr>
        <p:spPr/>
        <p:txBody>
          <a:bodyPr/>
          <a:lstStyle/>
          <a:p>
            <a:r>
              <a:rPr lang="en-GB" altLang="en-US" sz="4400" dirty="0">
                <a:cs typeface="Arial" panose="020B0604020202020204" pitchFamily="34" charset="0"/>
              </a:rPr>
              <a:t>Question 3</a:t>
            </a:r>
          </a:p>
        </p:txBody>
      </p:sp>
      <p:sp>
        <p:nvSpPr>
          <p:cNvPr id="40963" name="Content Placeholder 2"/>
          <p:cNvSpPr>
            <a:spLocks noGrp="1"/>
          </p:cNvSpPr>
          <p:nvPr>
            <p:ph idx="4294967295"/>
          </p:nvPr>
        </p:nvSpPr>
        <p:spPr>
          <a:xfrm>
            <a:off x="1981200" y="1600201"/>
            <a:ext cx="8147050" cy="4525963"/>
          </a:xfrm>
        </p:spPr>
        <p:txBody>
          <a:bodyPr/>
          <a:lstStyle/>
          <a:p>
            <a:pPr algn="ctr">
              <a:buFont typeface="Arial" panose="020B0604020202020204" pitchFamily="34" charset="0"/>
              <a:buNone/>
            </a:pPr>
            <a:endParaRPr lang="en-GB" altLang="en-US" sz="4000" dirty="0">
              <a:latin typeface="Arial" panose="020B0604020202020204" pitchFamily="34" charset="0"/>
              <a:cs typeface="Arial" panose="020B0604020202020204" pitchFamily="34" charset="0"/>
            </a:endParaRPr>
          </a:p>
          <a:p>
            <a:pPr algn="ctr">
              <a:buFont typeface="Arial" panose="020B0604020202020204" pitchFamily="34" charset="0"/>
              <a:buNone/>
            </a:pPr>
            <a:r>
              <a:rPr lang="en-GB" altLang="en-US" sz="4000" dirty="0">
                <a:latin typeface="+mn-lt"/>
                <a:cs typeface="Arial" panose="020B0604020202020204" pitchFamily="34" charset="0"/>
              </a:rPr>
              <a:t>Is a state school a private or public organisation?</a:t>
            </a: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dirty="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400" dirty="0">
              <a:latin typeface="Arial" panose="020B0604020202020204" pitchFamily="34" charset="0"/>
              <a:cs typeface="Arial" panose="020B0604020202020204" pitchFamily="34" charset="0"/>
            </a:endParaRPr>
          </a:p>
        </p:txBody>
      </p:sp>
      <p:sp>
        <p:nvSpPr>
          <p:cNvPr id="4" name="TextBox 3"/>
          <p:cNvSpPr txBox="1">
            <a:spLocks noChangeArrowheads="1"/>
          </p:cNvSpPr>
          <p:nvPr/>
        </p:nvSpPr>
        <p:spPr bwMode="auto">
          <a:xfrm>
            <a:off x="5230813" y="4330701"/>
            <a:ext cx="20748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b="1" dirty="0">
                <a:solidFill>
                  <a:srgbClr val="FF0000"/>
                </a:solidFill>
                <a:latin typeface="Arial" panose="020B0604020202020204" pitchFamily="34" charset="0"/>
              </a:rPr>
              <a:t>B - Public</a:t>
            </a:r>
          </a:p>
        </p:txBody>
      </p:sp>
    </p:spTree>
    <p:extLst>
      <p:ext uri="{BB962C8B-B14F-4D97-AF65-F5344CB8AC3E}">
        <p14:creationId xmlns:p14="http://schemas.microsoft.com/office/powerpoint/2010/main" val="118579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idx="4294967295"/>
          </p:nvPr>
        </p:nvSpPr>
        <p:spPr/>
        <p:txBody>
          <a:bodyPr/>
          <a:lstStyle/>
          <a:p>
            <a:r>
              <a:rPr lang="en-GB" altLang="en-US" sz="4400" dirty="0">
                <a:cs typeface="Arial" panose="020B0604020202020204" pitchFamily="34" charset="0"/>
              </a:rPr>
              <a:t>Question 4</a:t>
            </a:r>
          </a:p>
        </p:txBody>
      </p:sp>
      <p:sp>
        <p:nvSpPr>
          <p:cNvPr id="41987" name="Content Placeholder 2"/>
          <p:cNvSpPr>
            <a:spLocks noGrp="1"/>
          </p:cNvSpPr>
          <p:nvPr>
            <p:ph idx="4294967295"/>
          </p:nvPr>
        </p:nvSpPr>
        <p:spPr>
          <a:xfrm>
            <a:off x="646111" y="1428751"/>
            <a:ext cx="10712452" cy="4525963"/>
          </a:xfrm>
        </p:spPr>
        <p:txBody>
          <a:bodyPr/>
          <a:lstStyle/>
          <a:p>
            <a:pPr algn="ctr">
              <a:buFont typeface="Arial" panose="020B0604020202020204" pitchFamily="34" charset="0"/>
              <a:buNone/>
            </a:pPr>
            <a:r>
              <a:rPr lang="en-GB" altLang="en-US" sz="3600" dirty="0">
                <a:latin typeface="+mn-lt"/>
                <a:cs typeface="Arial" panose="020B0604020202020204" pitchFamily="34" charset="0"/>
              </a:rPr>
              <a:t>Name three of the characteristics which are protected by law.</a:t>
            </a: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dirty="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400" dirty="0">
              <a:latin typeface="Arial" panose="020B0604020202020204" pitchFamily="34" charset="0"/>
              <a:cs typeface="Arial" panose="020B0604020202020204" pitchFamily="34" charset="0"/>
            </a:endParaRPr>
          </a:p>
        </p:txBody>
      </p:sp>
      <p:sp>
        <p:nvSpPr>
          <p:cNvPr id="4" name="TextBox 3"/>
          <p:cNvSpPr txBox="1">
            <a:spLocks noChangeArrowheads="1"/>
          </p:cNvSpPr>
          <p:nvPr/>
        </p:nvSpPr>
        <p:spPr bwMode="auto">
          <a:xfrm>
            <a:off x="1600201" y="2708276"/>
            <a:ext cx="8450634"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1" algn="ctr" eaLnBrk="1" hangingPunct="1">
              <a:spcBef>
                <a:spcPct val="0"/>
              </a:spcBef>
              <a:buFontTx/>
              <a:buNone/>
            </a:pPr>
            <a:r>
              <a:rPr lang="en-GB" altLang="en-US" b="1" dirty="0">
                <a:solidFill>
                  <a:srgbClr val="FF0000"/>
                </a:solidFill>
                <a:latin typeface="Arial" panose="020B0604020202020204" pitchFamily="34" charset="0"/>
              </a:rPr>
              <a:t>Age </a:t>
            </a:r>
          </a:p>
          <a:p>
            <a:pPr lvl="1" algn="ctr" eaLnBrk="1" hangingPunct="1">
              <a:spcBef>
                <a:spcPct val="0"/>
              </a:spcBef>
              <a:buFontTx/>
              <a:buNone/>
            </a:pPr>
            <a:r>
              <a:rPr lang="en-GB" altLang="en-US" b="1" dirty="0">
                <a:solidFill>
                  <a:srgbClr val="FF0000"/>
                </a:solidFill>
                <a:latin typeface="Arial" panose="020B0604020202020204" pitchFamily="34" charset="0"/>
              </a:rPr>
              <a:t>Disability</a:t>
            </a:r>
          </a:p>
          <a:p>
            <a:pPr lvl="1" algn="ctr" eaLnBrk="1" hangingPunct="1">
              <a:spcBef>
                <a:spcPct val="0"/>
              </a:spcBef>
              <a:buFontTx/>
              <a:buNone/>
            </a:pPr>
            <a:r>
              <a:rPr lang="en-GB" altLang="en-US" b="1" dirty="0">
                <a:solidFill>
                  <a:srgbClr val="FF0000"/>
                </a:solidFill>
                <a:latin typeface="Arial" panose="020B0604020202020204" pitchFamily="34" charset="0"/>
              </a:rPr>
              <a:t>Gender Reassignment</a:t>
            </a:r>
            <a:endParaRPr lang="en-GB" altLang="en-US" dirty="0">
              <a:solidFill>
                <a:srgbClr val="FF0000"/>
              </a:solidFill>
              <a:latin typeface="Arial" panose="020B0604020202020204" pitchFamily="34" charset="0"/>
            </a:endParaRPr>
          </a:p>
          <a:p>
            <a:pPr lvl="1" algn="ctr" eaLnBrk="1" hangingPunct="1">
              <a:spcBef>
                <a:spcPct val="0"/>
              </a:spcBef>
              <a:buFontTx/>
              <a:buNone/>
            </a:pPr>
            <a:r>
              <a:rPr lang="en-GB" altLang="en-US" b="1" dirty="0">
                <a:solidFill>
                  <a:srgbClr val="FF0000"/>
                </a:solidFill>
                <a:latin typeface="Arial" panose="020B0604020202020204" pitchFamily="34" charset="0"/>
              </a:rPr>
              <a:t>Marriage and civil partnerships</a:t>
            </a:r>
            <a:endParaRPr lang="en-GB" altLang="en-US" dirty="0">
              <a:solidFill>
                <a:srgbClr val="FF0000"/>
              </a:solidFill>
              <a:latin typeface="Arial" panose="020B0604020202020204" pitchFamily="34" charset="0"/>
            </a:endParaRPr>
          </a:p>
          <a:p>
            <a:pPr lvl="1" algn="ctr" eaLnBrk="1" hangingPunct="1">
              <a:spcBef>
                <a:spcPct val="0"/>
              </a:spcBef>
              <a:buFontTx/>
              <a:buNone/>
            </a:pPr>
            <a:r>
              <a:rPr lang="en-GB" altLang="en-US" b="1" dirty="0">
                <a:solidFill>
                  <a:srgbClr val="FF0000"/>
                </a:solidFill>
                <a:latin typeface="Arial" panose="020B0604020202020204" pitchFamily="34" charset="0"/>
              </a:rPr>
              <a:t>Pregnancy and maternity</a:t>
            </a:r>
            <a:endParaRPr lang="en-GB" altLang="en-US" dirty="0">
              <a:solidFill>
                <a:srgbClr val="FF0000"/>
              </a:solidFill>
              <a:latin typeface="Arial" panose="020B0604020202020204" pitchFamily="34" charset="0"/>
            </a:endParaRPr>
          </a:p>
          <a:p>
            <a:pPr lvl="1" algn="ctr" eaLnBrk="1" hangingPunct="1">
              <a:spcBef>
                <a:spcPct val="0"/>
              </a:spcBef>
              <a:buFontTx/>
              <a:buNone/>
            </a:pPr>
            <a:r>
              <a:rPr lang="en-GB" altLang="en-US" b="1" dirty="0">
                <a:solidFill>
                  <a:srgbClr val="FF0000"/>
                </a:solidFill>
                <a:latin typeface="Arial" panose="020B0604020202020204" pitchFamily="34" charset="0"/>
              </a:rPr>
              <a:t>Race</a:t>
            </a:r>
          </a:p>
          <a:p>
            <a:pPr lvl="1" algn="ctr" eaLnBrk="1" hangingPunct="1">
              <a:spcBef>
                <a:spcPct val="0"/>
              </a:spcBef>
              <a:buFontTx/>
              <a:buNone/>
            </a:pPr>
            <a:r>
              <a:rPr lang="en-GB" altLang="en-US" b="1" dirty="0">
                <a:solidFill>
                  <a:srgbClr val="FF0000"/>
                </a:solidFill>
                <a:latin typeface="Arial" panose="020B0604020202020204" pitchFamily="34" charset="0"/>
              </a:rPr>
              <a:t>Religion or belief</a:t>
            </a:r>
            <a:endParaRPr lang="en-GB" altLang="en-US" dirty="0">
              <a:solidFill>
                <a:srgbClr val="FF0000"/>
              </a:solidFill>
              <a:latin typeface="Arial" panose="020B0604020202020204" pitchFamily="34" charset="0"/>
            </a:endParaRPr>
          </a:p>
          <a:p>
            <a:pPr lvl="1" algn="ctr" eaLnBrk="1" hangingPunct="1">
              <a:spcBef>
                <a:spcPct val="0"/>
              </a:spcBef>
              <a:buFontTx/>
              <a:buNone/>
            </a:pPr>
            <a:r>
              <a:rPr lang="en-GB" altLang="en-US" b="1" dirty="0">
                <a:solidFill>
                  <a:srgbClr val="FF0000"/>
                </a:solidFill>
                <a:latin typeface="Arial" panose="020B0604020202020204" pitchFamily="34" charset="0"/>
              </a:rPr>
              <a:t>Sex</a:t>
            </a:r>
            <a:endParaRPr lang="en-GB" altLang="en-US" dirty="0">
              <a:solidFill>
                <a:srgbClr val="FF0000"/>
              </a:solidFill>
              <a:latin typeface="Arial" panose="020B0604020202020204" pitchFamily="34" charset="0"/>
            </a:endParaRPr>
          </a:p>
          <a:p>
            <a:pPr lvl="1" algn="ctr" eaLnBrk="1" hangingPunct="1">
              <a:spcBef>
                <a:spcPct val="0"/>
              </a:spcBef>
              <a:buFontTx/>
              <a:buNone/>
            </a:pPr>
            <a:r>
              <a:rPr lang="en-GB" altLang="en-US" b="1" dirty="0">
                <a:solidFill>
                  <a:srgbClr val="FF0000"/>
                </a:solidFill>
                <a:latin typeface="Arial" panose="020B0604020202020204" pitchFamily="34" charset="0"/>
              </a:rPr>
              <a:t>Sexual orientation (Gay, lesbian or bisexual)</a:t>
            </a:r>
            <a:endParaRPr lang="en-GB" altLang="en-US" dirty="0">
              <a:solidFill>
                <a:srgbClr val="FF0000"/>
              </a:solidFill>
              <a:latin typeface="Arial" panose="020B0604020202020204" pitchFamily="34" charset="0"/>
            </a:endParaRPr>
          </a:p>
        </p:txBody>
      </p:sp>
    </p:spTree>
    <p:extLst>
      <p:ext uri="{BB962C8B-B14F-4D97-AF65-F5344CB8AC3E}">
        <p14:creationId xmlns:p14="http://schemas.microsoft.com/office/powerpoint/2010/main" val="10641482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idx="4294967295"/>
          </p:nvPr>
        </p:nvSpPr>
        <p:spPr/>
        <p:txBody>
          <a:bodyPr/>
          <a:lstStyle/>
          <a:p>
            <a:r>
              <a:rPr lang="en-GB" altLang="en-US" sz="4400" dirty="0">
                <a:cs typeface="Arial" panose="020B0604020202020204" pitchFamily="34" charset="0"/>
              </a:rPr>
              <a:t>Question 5</a:t>
            </a:r>
          </a:p>
        </p:txBody>
      </p:sp>
      <p:sp>
        <p:nvSpPr>
          <p:cNvPr id="43011" name="Content Placeholder 2"/>
          <p:cNvSpPr>
            <a:spLocks noGrp="1"/>
          </p:cNvSpPr>
          <p:nvPr>
            <p:ph idx="4294967295"/>
          </p:nvPr>
        </p:nvSpPr>
        <p:spPr>
          <a:xfrm>
            <a:off x="1981200" y="1600201"/>
            <a:ext cx="8147050" cy="4525963"/>
          </a:xfrm>
        </p:spPr>
        <p:txBody>
          <a:bodyPr/>
          <a:lstStyle/>
          <a:p>
            <a:pPr algn="ctr">
              <a:buFont typeface="Arial" panose="020B0604020202020204" pitchFamily="34" charset="0"/>
              <a:buNone/>
            </a:pPr>
            <a:endParaRPr lang="en-GB" altLang="en-US" sz="4000" dirty="0">
              <a:latin typeface="Arial" panose="020B0604020202020204" pitchFamily="34" charset="0"/>
              <a:cs typeface="Arial" panose="020B0604020202020204" pitchFamily="34" charset="0"/>
            </a:endParaRPr>
          </a:p>
          <a:p>
            <a:pPr algn="ctr">
              <a:buFont typeface="Arial" panose="020B0604020202020204" pitchFamily="34" charset="0"/>
              <a:buNone/>
            </a:pPr>
            <a:r>
              <a:rPr lang="en-GB" altLang="en-US" sz="3600" dirty="0">
                <a:latin typeface="+mn-lt"/>
                <a:cs typeface="Arial" panose="020B0604020202020204" pitchFamily="34" charset="0"/>
              </a:rPr>
              <a:t>Is hair colour a protected characteristic?</a:t>
            </a:r>
          </a:p>
          <a:p>
            <a:endParaRPr lang="en-GB" altLang="en-US" sz="3600" dirty="0">
              <a:latin typeface="+mn-lt"/>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dirty="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400" dirty="0">
              <a:latin typeface="Arial" panose="020B0604020202020204" pitchFamily="34" charset="0"/>
              <a:cs typeface="Arial" panose="020B0604020202020204" pitchFamily="34" charset="0"/>
            </a:endParaRPr>
          </a:p>
        </p:txBody>
      </p:sp>
      <p:sp>
        <p:nvSpPr>
          <p:cNvPr id="5" name="TextBox 4"/>
          <p:cNvSpPr txBox="1">
            <a:spLocks noChangeArrowheads="1"/>
          </p:cNvSpPr>
          <p:nvPr/>
        </p:nvSpPr>
        <p:spPr bwMode="auto">
          <a:xfrm>
            <a:off x="5402264" y="3716339"/>
            <a:ext cx="8667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b="1">
                <a:solidFill>
                  <a:srgbClr val="FF0000"/>
                </a:solidFill>
                <a:latin typeface="Arial" panose="020B0604020202020204" pitchFamily="34" charset="0"/>
              </a:rPr>
              <a:t>No!</a:t>
            </a:r>
          </a:p>
        </p:txBody>
      </p:sp>
    </p:spTree>
    <p:extLst>
      <p:ext uri="{BB962C8B-B14F-4D97-AF65-F5344CB8AC3E}">
        <p14:creationId xmlns:p14="http://schemas.microsoft.com/office/powerpoint/2010/main" val="32618360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idx="4294967295"/>
          </p:nvPr>
        </p:nvSpPr>
        <p:spPr/>
        <p:txBody>
          <a:bodyPr/>
          <a:lstStyle/>
          <a:p>
            <a:r>
              <a:rPr lang="en-GB" altLang="en-US" sz="4400" dirty="0">
                <a:cs typeface="Arial" panose="020B0604020202020204" pitchFamily="34" charset="0"/>
              </a:rPr>
              <a:t>Question 6</a:t>
            </a:r>
          </a:p>
        </p:txBody>
      </p:sp>
      <p:sp>
        <p:nvSpPr>
          <p:cNvPr id="44035" name="Content Placeholder 2"/>
          <p:cNvSpPr>
            <a:spLocks noGrp="1"/>
          </p:cNvSpPr>
          <p:nvPr>
            <p:ph idx="4294967295"/>
          </p:nvPr>
        </p:nvSpPr>
        <p:spPr>
          <a:xfrm>
            <a:off x="1903784" y="1853248"/>
            <a:ext cx="8147050" cy="4525963"/>
          </a:xfrm>
        </p:spPr>
        <p:txBody>
          <a:bodyPr/>
          <a:lstStyle/>
          <a:p>
            <a:pPr algn="ctr">
              <a:buFont typeface="Arial" panose="020B0604020202020204" pitchFamily="34" charset="0"/>
              <a:buNone/>
            </a:pPr>
            <a:r>
              <a:rPr lang="en-GB" altLang="en-US" sz="4000" dirty="0">
                <a:latin typeface="+mn-lt"/>
                <a:cs typeface="Arial" panose="020B0604020202020204" pitchFamily="34" charset="0"/>
              </a:rPr>
              <a:t>Are children and young people in school protected against age discrimination?</a:t>
            </a:r>
          </a:p>
          <a:p>
            <a:pPr algn="ctr">
              <a:buFont typeface="Arial" panose="020B0604020202020204" pitchFamily="34" charset="0"/>
              <a:buNone/>
            </a:pPr>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dirty="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400" dirty="0">
              <a:latin typeface="Arial" panose="020B0604020202020204" pitchFamily="34" charset="0"/>
              <a:cs typeface="Arial" panose="020B0604020202020204" pitchFamily="34" charset="0"/>
            </a:endParaRPr>
          </a:p>
        </p:txBody>
      </p:sp>
      <p:sp>
        <p:nvSpPr>
          <p:cNvPr id="4" name="TextBox 3"/>
          <p:cNvSpPr txBox="1">
            <a:spLocks noChangeArrowheads="1"/>
          </p:cNvSpPr>
          <p:nvPr/>
        </p:nvSpPr>
        <p:spPr bwMode="auto">
          <a:xfrm>
            <a:off x="5348472" y="4330702"/>
            <a:ext cx="8667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b="1" dirty="0">
                <a:solidFill>
                  <a:srgbClr val="FF0000"/>
                </a:solidFill>
                <a:latin typeface="Arial" panose="020B0604020202020204" pitchFamily="34" charset="0"/>
              </a:rPr>
              <a:t>No!</a:t>
            </a:r>
          </a:p>
        </p:txBody>
      </p:sp>
    </p:spTree>
    <p:extLst>
      <p:ext uri="{BB962C8B-B14F-4D97-AF65-F5344CB8AC3E}">
        <p14:creationId xmlns:p14="http://schemas.microsoft.com/office/powerpoint/2010/main" val="25201720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idx="4294967295"/>
          </p:nvPr>
        </p:nvSpPr>
        <p:spPr/>
        <p:txBody>
          <a:bodyPr/>
          <a:lstStyle/>
          <a:p>
            <a:r>
              <a:rPr lang="en-GB" altLang="en-US" sz="4400" dirty="0">
                <a:cs typeface="Arial" panose="020B0604020202020204" pitchFamily="34" charset="0"/>
              </a:rPr>
              <a:t>Question 7</a:t>
            </a:r>
          </a:p>
        </p:txBody>
      </p:sp>
      <p:sp>
        <p:nvSpPr>
          <p:cNvPr id="45059" name="Content Placeholder 2"/>
          <p:cNvSpPr>
            <a:spLocks noGrp="1"/>
          </p:cNvSpPr>
          <p:nvPr>
            <p:ph idx="4294967295"/>
          </p:nvPr>
        </p:nvSpPr>
        <p:spPr>
          <a:xfrm>
            <a:off x="757237" y="1600201"/>
            <a:ext cx="10658475" cy="4525963"/>
          </a:xfrm>
        </p:spPr>
        <p:txBody>
          <a:bodyPr/>
          <a:lstStyle/>
          <a:p>
            <a:pPr algn="ctr">
              <a:buFont typeface="Arial" panose="020B0604020202020204" pitchFamily="34" charset="0"/>
              <a:buNone/>
            </a:pPr>
            <a:endParaRPr lang="en-GB" altLang="en-US" sz="4000" dirty="0">
              <a:latin typeface="Arial" panose="020B0604020202020204" pitchFamily="34" charset="0"/>
              <a:cs typeface="Arial" panose="020B0604020202020204" pitchFamily="34" charset="0"/>
            </a:endParaRPr>
          </a:p>
          <a:p>
            <a:pPr algn="ctr">
              <a:buFont typeface="Arial" panose="020B0604020202020204" pitchFamily="34" charset="0"/>
              <a:buNone/>
            </a:pPr>
            <a:r>
              <a:rPr lang="en-GB" altLang="en-US" sz="3600" dirty="0">
                <a:latin typeface="+mn-lt"/>
                <a:cs typeface="Arial" panose="020B0604020202020204" pitchFamily="34" charset="0"/>
              </a:rPr>
              <a:t>Positive Action is acting in a way that treats all groups of people in the same positive way.</a:t>
            </a:r>
          </a:p>
          <a:p>
            <a:pPr algn="ctr">
              <a:buFont typeface="Arial" panose="020B0604020202020204" pitchFamily="34" charset="0"/>
              <a:buNone/>
            </a:pPr>
            <a:endParaRPr lang="en-GB" altLang="en-US" b="1"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dirty="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400" dirty="0">
              <a:latin typeface="Arial" panose="020B0604020202020204" pitchFamily="34" charset="0"/>
              <a:cs typeface="Arial" panose="020B0604020202020204" pitchFamily="34" charset="0"/>
            </a:endParaRPr>
          </a:p>
        </p:txBody>
      </p:sp>
      <p:sp>
        <p:nvSpPr>
          <p:cNvPr id="4" name="TextBox 3"/>
          <p:cNvSpPr txBox="1">
            <a:spLocks noChangeArrowheads="1"/>
          </p:cNvSpPr>
          <p:nvPr/>
        </p:nvSpPr>
        <p:spPr bwMode="auto">
          <a:xfrm>
            <a:off x="1847851" y="3789364"/>
            <a:ext cx="8424863"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b="1" dirty="0">
                <a:solidFill>
                  <a:srgbClr val="FF0000"/>
                </a:solidFill>
                <a:latin typeface="Arial" panose="020B0604020202020204" pitchFamily="34" charset="0"/>
              </a:rPr>
              <a:t>B – False</a:t>
            </a:r>
          </a:p>
          <a:p>
            <a:pPr algn="ctr" eaLnBrk="1" hangingPunct="1">
              <a:spcBef>
                <a:spcPct val="0"/>
              </a:spcBef>
              <a:buFontTx/>
              <a:buNone/>
            </a:pPr>
            <a:endParaRPr lang="en-GB" altLang="en-US" b="1" dirty="0">
              <a:solidFill>
                <a:srgbClr val="FF0000"/>
              </a:solidFill>
              <a:latin typeface="Arial" panose="020B0604020202020204" pitchFamily="34" charset="0"/>
            </a:endParaRPr>
          </a:p>
          <a:p>
            <a:pPr algn="ctr" eaLnBrk="1" hangingPunct="1">
              <a:spcBef>
                <a:spcPct val="0"/>
              </a:spcBef>
              <a:buFontTx/>
              <a:buNone/>
            </a:pPr>
            <a:r>
              <a:rPr lang="en-GB" altLang="en-US" sz="2800" dirty="0">
                <a:solidFill>
                  <a:srgbClr val="FF0000"/>
                </a:solidFill>
                <a:latin typeface="Arial" panose="020B0604020202020204" pitchFamily="34" charset="0"/>
              </a:rPr>
              <a:t>Positive Action enables public bodies to provide </a:t>
            </a:r>
            <a:r>
              <a:rPr lang="en-GB" altLang="en-US" sz="2800" b="1" dirty="0">
                <a:solidFill>
                  <a:srgbClr val="FF0000"/>
                </a:solidFill>
                <a:latin typeface="Arial" panose="020B0604020202020204" pitchFamily="34" charset="0"/>
              </a:rPr>
              <a:t>additional benefits</a:t>
            </a:r>
            <a:r>
              <a:rPr lang="en-GB" altLang="en-US" sz="2800" dirty="0">
                <a:solidFill>
                  <a:srgbClr val="FF0000"/>
                </a:solidFill>
                <a:latin typeface="Arial" panose="020B0604020202020204" pitchFamily="34" charset="0"/>
              </a:rPr>
              <a:t> to some groups of people to </a:t>
            </a:r>
            <a:r>
              <a:rPr lang="en-GB" altLang="en-US" sz="2800" b="1" dirty="0">
                <a:solidFill>
                  <a:srgbClr val="FF0000"/>
                </a:solidFill>
                <a:latin typeface="Arial" panose="020B0604020202020204" pitchFamily="34" charset="0"/>
              </a:rPr>
              <a:t>tackle disadvantage</a:t>
            </a:r>
          </a:p>
        </p:txBody>
      </p:sp>
    </p:spTree>
    <p:extLst>
      <p:ext uri="{BB962C8B-B14F-4D97-AF65-F5344CB8AC3E}">
        <p14:creationId xmlns:p14="http://schemas.microsoft.com/office/powerpoint/2010/main" val="27118209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Some definitions . . .</a:t>
            </a:r>
            <a:endParaRPr lang="en-US" dirty="0"/>
          </a:p>
        </p:txBody>
      </p:sp>
      <p:sp>
        <p:nvSpPr>
          <p:cNvPr id="3" name="Content Placeholder 2"/>
          <p:cNvSpPr>
            <a:spLocks noGrp="1"/>
          </p:cNvSpPr>
          <p:nvPr>
            <p:ph idx="1"/>
          </p:nvPr>
        </p:nvSpPr>
        <p:spPr>
          <a:xfrm>
            <a:off x="500063" y="1357313"/>
            <a:ext cx="11244261" cy="5129211"/>
          </a:xfrm>
        </p:spPr>
        <p:txBody>
          <a:bodyPr/>
          <a:lstStyle/>
          <a:p>
            <a:pPr marL="0" indent="0">
              <a:buNone/>
            </a:pPr>
            <a:r>
              <a:rPr lang="en-GB" dirty="0"/>
              <a:t>When we talk about discrimination, there are some words which come up over and over again. It helps the discussion, then, if we all know what we mean by these words.</a:t>
            </a:r>
          </a:p>
          <a:p>
            <a:pPr marL="0" indent="0">
              <a:buNone/>
            </a:pPr>
            <a:endParaRPr lang="en-GB" dirty="0"/>
          </a:p>
          <a:p>
            <a:pPr marL="0" indent="0" algn="ctr">
              <a:buNone/>
            </a:pPr>
            <a:r>
              <a:rPr lang="en-GB" b="1" dirty="0">
                <a:solidFill>
                  <a:schemeClr val="accent1">
                    <a:lumMod val="40000"/>
                    <a:lumOff val="60000"/>
                  </a:schemeClr>
                </a:solidFill>
              </a:rPr>
              <a:t>STEREOTYPE</a:t>
            </a:r>
          </a:p>
          <a:p>
            <a:pPr marL="0" indent="0" algn="ctr">
              <a:buNone/>
            </a:pPr>
            <a:r>
              <a:rPr lang="en-GB" dirty="0"/>
              <a:t>an overgeneralised belief about a particular group of people.</a:t>
            </a:r>
          </a:p>
          <a:p>
            <a:pPr marL="0" indent="0" algn="ctr">
              <a:buNone/>
            </a:pPr>
            <a:endParaRPr lang="en-GB" dirty="0"/>
          </a:p>
          <a:p>
            <a:pPr marL="0" indent="0" algn="ctr">
              <a:buNone/>
            </a:pPr>
            <a:r>
              <a:rPr lang="en-GB" b="1" dirty="0">
                <a:solidFill>
                  <a:schemeClr val="accent1">
                    <a:lumMod val="40000"/>
                    <a:lumOff val="60000"/>
                  </a:schemeClr>
                </a:solidFill>
              </a:rPr>
              <a:t>PREJUDICE</a:t>
            </a:r>
          </a:p>
          <a:p>
            <a:pPr marL="0" indent="0" algn="ctr">
              <a:buNone/>
            </a:pPr>
            <a:r>
              <a:rPr lang="en-GB" dirty="0"/>
              <a:t>Prejudgement; an unjustified belief about a particular group of people.</a:t>
            </a:r>
          </a:p>
          <a:p>
            <a:pPr marL="0" indent="0" algn="ctr">
              <a:buNone/>
            </a:pPr>
            <a:endParaRPr lang="en-GB" dirty="0"/>
          </a:p>
          <a:p>
            <a:pPr marL="0" indent="0" algn="ctr">
              <a:buNone/>
            </a:pPr>
            <a:r>
              <a:rPr lang="en-GB" b="1" dirty="0">
                <a:solidFill>
                  <a:schemeClr val="accent1">
                    <a:lumMod val="40000"/>
                    <a:lumOff val="60000"/>
                  </a:schemeClr>
                </a:solidFill>
              </a:rPr>
              <a:t>DISCRIMINATION</a:t>
            </a:r>
          </a:p>
          <a:p>
            <a:pPr marL="0" indent="0" algn="ctr">
              <a:buNone/>
            </a:pPr>
            <a:r>
              <a:rPr lang="en-GB" dirty="0"/>
              <a:t>Behaving in such a way as to deliberately advantage or disadvantage one group, or individual, over another group or individual, in the absence of any relevant differences.</a:t>
            </a:r>
            <a:endParaRPr lang="en-US" dirty="0"/>
          </a:p>
        </p:txBody>
      </p:sp>
    </p:spTree>
    <p:extLst>
      <p:ext uri="{BB962C8B-B14F-4D97-AF65-F5344CB8AC3E}">
        <p14:creationId xmlns:p14="http://schemas.microsoft.com/office/powerpoint/2010/main" val="175658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fade">
                                      <p:cBhvr>
                                        <p:cTn id="23" dur="500"/>
                                        <p:tgtEl>
                                          <p:spTgt spid="3">
                                            <p:txEl>
                                              <p:pRg st="8" end="8"/>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9" end="9"/>
                                            </p:txEl>
                                          </p:spTgt>
                                        </p:tgtEl>
                                        <p:attrNameLst>
                                          <p:attrName>style.visibility</p:attrName>
                                        </p:attrNameLst>
                                      </p:cBhvr>
                                      <p:to>
                                        <p:strVal val="visible"/>
                                      </p:to>
                                    </p:set>
                                    <p:animEffect transition="in" filter="fade">
                                      <p:cBhvr>
                                        <p:cTn id="2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idx="4294967295"/>
          </p:nvPr>
        </p:nvSpPr>
        <p:spPr/>
        <p:txBody>
          <a:bodyPr/>
          <a:lstStyle/>
          <a:p>
            <a:r>
              <a:rPr lang="en-GB" altLang="en-US" sz="4400" dirty="0">
                <a:cs typeface="Arial" panose="020B0604020202020204" pitchFamily="34" charset="0"/>
              </a:rPr>
              <a:t>Question 8</a:t>
            </a:r>
          </a:p>
        </p:txBody>
      </p:sp>
      <p:sp>
        <p:nvSpPr>
          <p:cNvPr id="46083" name="Content Placeholder 2"/>
          <p:cNvSpPr>
            <a:spLocks noGrp="1"/>
          </p:cNvSpPr>
          <p:nvPr>
            <p:ph idx="4294967295"/>
          </p:nvPr>
        </p:nvSpPr>
        <p:spPr>
          <a:xfrm>
            <a:off x="646111" y="1600201"/>
            <a:ext cx="10983914" cy="4525963"/>
          </a:xfrm>
        </p:spPr>
        <p:txBody>
          <a:bodyPr/>
          <a:lstStyle/>
          <a:p>
            <a:pPr algn="ctr">
              <a:buFont typeface="Arial" panose="020B0604020202020204" pitchFamily="34" charset="0"/>
              <a:buNone/>
            </a:pPr>
            <a:r>
              <a:rPr lang="en-GB" altLang="en-US" sz="3600" dirty="0">
                <a:latin typeface="+mn-lt"/>
                <a:cs typeface="Arial" panose="020B0604020202020204" pitchFamily="34" charset="0"/>
              </a:rPr>
              <a:t>Which of the below is the odd one out? Public bodies have a duty under the Equality Act to:</a:t>
            </a:r>
          </a:p>
          <a:p>
            <a:pPr algn="ctr">
              <a:buFont typeface="Arial" panose="020B0604020202020204" pitchFamily="34" charset="0"/>
              <a:buNone/>
            </a:pPr>
            <a:endParaRPr lang="en-GB" altLang="en-US" b="1" dirty="0">
              <a:latin typeface="Arial" panose="020B0604020202020204" pitchFamily="34" charset="0"/>
              <a:cs typeface="Arial" panose="020B0604020202020204" pitchFamily="34" charset="0"/>
            </a:endParaRPr>
          </a:p>
          <a:p>
            <a:pPr algn="ctr">
              <a:buFont typeface="Arial" panose="020B0604020202020204" pitchFamily="34" charset="0"/>
              <a:buNone/>
            </a:pPr>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dirty="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400" dirty="0">
              <a:latin typeface="Arial" panose="020B0604020202020204" pitchFamily="34" charset="0"/>
              <a:cs typeface="Arial" panose="020B0604020202020204" pitchFamily="34" charset="0"/>
            </a:endParaRPr>
          </a:p>
        </p:txBody>
      </p:sp>
      <p:sp>
        <p:nvSpPr>
          <p:cNvPr id="5" name="Rectangle 4"/>
          <p:cNvSpPr>
            <a:spLocks noChangeArrowheads="1"/>
          </p:cNvSpPr>
          <p:nvPr/>
        </p:nvSpPr>
        <p:spPr bwMode="auto">
          <a:xfrm>
            <a:off x="2428875" y="3779838"/>
            <a:ext cx="7334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b="1">
                <a:solidFill>
                  <a:srgbClr val="FF0000"/>
                </a:solidFill>
                <a:latin typeface="Arial" panose="020B0604020202020204" pitchFamily="34" charset="0"/>
                <a:cs typeface="Arial" panose="020B0604020202020204" pitchFamily="34" charset="0"/>
              </a:rPr>
              <a:t>C – Offer a lawyer to every employee</a:t>
            </a:r>
          </a:p>
        </p:txBody>
      </p:sp>
    </p:spTree>
    <p:extLst>
      <p:ext uri="{BB962C8B-B14F-4D97-AF65-F5344CB8AC3E}">
        <p14:creationId xmlns:p14="http://schemas.microsoft.com/office/powerpoint/2010/main" val="27602726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idx="4294967295"/>
          </p:nvPr>
        </p:nvSpPr>
        <p:spPr/>
        <p:txBody>
          <a:bodyPr/>
          <a:lstStyle/>
          <a:p>
            <a:r>
              <a:rPr lang="en-GB" altLang="en-US" sz="4400" dirty="0">
                <a:cs typeface="Arial" panose="020B0604020202020204" pitchFamily="34" charset="0"/>
              </a:rPr>
              <a:t>Question 9</a:t>
            </a:r>
          </a:p>
        </p:txBody>
      </p:sp>
      <p:sp>
        <p:nvSpPr>
          <p:cNvPr id="47107" name="Content Placeholder 2"/>
          <p:cNvSpPr>
            <a:spLocks noGrp="1"/>
          </p:cNvSpPr>
          <p:nvPr>
            <p:ph idx="4294967295"/>
          </p:nvPr>
        </p:nvSpPr>
        <p:spPr>
          <a:xfrm>
            <a:off x="1981200" y="1600201"/>
            <a:ext cx="8147050" cy="4525963"/>
          </a:xfrm>
        </p:spPr>
        <p:txBody>
          <a:bodyPr/>
          <a:lstStyle/>
          <a:p>
            <a:pPr algn="ctr">
              <a:buFont typeface="Arial" panose="020B0604020202020204" pitchFamily="34" charset="0"/>
              <a:buNone/>
            </a:pPr>
            <a:r>
              <a:rPr lang="en-GB" altLang="en-US" sz="3600" dirty="0">
                <a:latin typeface="+mn-lt"/>
                <a:cs typeface="Arial" panose="020B0604020202020204" pitchFamily="34" charset="0"/>
              </a:rPr>
              <a:t>Provide one example of how a school can make sure everyone has equal opportunities.</a:t>
            </a: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dirty="0">
              <a:latin typeface="Arial" panose="020B0604020202020204" pitchFamily="34" charset="0"/>
              <a:cs typeface="Arial" panose="020B0604020202020204" pitchFamily="34" charset="0"/>
            </a:endParaRPr>
          </a:p>
          <a:p>
            <a:pPr>
              <a:buFont typeface="Arial" panose="020B0604020202020204" pitchFamily="34" charset="0"/>
              <a:buNone/>
            </a:pPr>
            <a:endParaRPr lang="en-GB" altLang="en-US" sz="2400" dirty="0">
              <a:latin typeface="Arial" panose="020B0604020202020204" pitchFamily="34" charset="0"/>
              <a:cs typeface="Arial" panose="020B0604020202020204" pitchFamily="34" charset="0"/>
            </a:endParaRPr>
          </a:p>
        </p:txBody>
      </p:sp>
      <p:sp>
        <p:nvSpPr>
          <p:cNvPr id="4" name="Rectangle 3"/>
          <p:cNvSpPr>
            <a:spLocks noChangeArrowheads="1"/>
          </p:cNvSpPr>
          <p:nvPr/>
        </p:nvSpPr>
        <p:spPr bwMode="auto">
          <a:xfrm>
            <a:off x="2135189" y="3779838"/>
            <a:ext cx="770572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800" b="1" dirty="0">
                <a:solidFill>
                  <a:srgbClr val="FF0000"/>
                </a:solidFill>
                <a:latin typeface="Arial" panose="020B0604020202020204" pitchFamily="34" charset="0"/>
                <a:cs typeface="Arial" panose="020B0604020202020204" pitchFamily="34" charset="0"/>
              </a:rPr>
              <a:t>For example, providing football lessons for girls and boys or making sure students of all races and religions understand beliefs and religions different to their own</a:t>
            </a:r>
          </a:p>
        </p:txBody>
      </p:sp>
    </p:spTree>
    <p:extLst>
      <p:ext uri="{BB962C8B-B14F-4D97-AF65-F5344CB8AC3E}">
        <p14:creationId xmlns:p14="http://schemas.microsoft.com/office/powerpoint/2010/main" val="14341799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idx="4294967295"/>
          </p:nvPr>
        </p:nvSpPr>
        <p:spPr/>
        <p:txBody>
          <a:bodyPr/>
          <a:lstStyle/>
          <a:p>
            <a:r>
              <a:rPr lang="en-GB" altLang="en-US" sz="4400" dirty="0">
                <a:cs typeface="Arial" panose="020B0604020202020204" pitchFamily="34" charset="0"/>
              </a:rPr>
              <a:t>Question 10</a:t>
            </a:r>
          </a:p>
        </p:txBody>
      </p:sp>
      <p:sp>
        <p:nvSpPr>
          <p:cNvPr id="48131" name="Content Placeholder 2"/>
          <p:cNvSpPr>
            <a:spLocks noGrp="1"/>
          </p:cNvSpPr>
          <p:nvPr>
            <p:ph idx="4294967295"/>
          </p:nvPr>
        </p:nvSpPr>
        <p:spPr>
          <a:xfrm>
            <a:off x="1981200" y="1600201"/>
            <a:ext cx="8147050" cy="4525963"/>
          </a:xfrm>
        </p:spPr>
        <p:txBody>
          <a:bodyPr/>
          <a:lstStyle/>
          <a:p>
            <a:pPr algn="ctr">
              <a:buFont typeface="Arial" panose="020B0604020202020204" pitchFamily="34" charset="0"/>
              <a:buNone/>
            </a:pPr>
            <a:endParaRPr lang="en-GB" altLang="en-US" sz="4000" dirty="0">
              <a:latin typeface="Arial" panose="020B0604020202020204" pitchFamily="34" charset="0"/>
              <a:cs typeface="Arial" panose="020B0604020202020204" pitchFamily="34" charset="0"/>
            </a:endParaRPr>
          </a:p>
          <a:p>
            <a:pPr algn="ctr">
              <a:buFont typeface="Arial" panose="020B0604020202020204" pitchFamily="34" charset="0"/>
              <a:buNone/>
            </a:pPr>
            <a:r>
              <a:rPr lang="en-GB" altLang="en-US" sz="4000" dirty="0">
                <a:latin typeface="+mn-lt"/>
                <a:cs typeface="Arial" panose="020B0604020202020204" pitchFamily="34" charset="0"/>
              </a:rPr>
              <a:t>Provide a definition of discrimination.</a:t>
            </a:r>
          </a:p>
        </p:txBody>
      </p:sp>
      <p:sp>
        <p:nvSpPr>
          <p:cNvPr id="4" name="Rectangle 3"/>
          <p:cNvSpPr>
            <a:spLocks noChangeArrowheads="1"/>
          </p:cNvSpPr>
          <p:nvPr/>
        </p:nvSpPr>
        <p:spPr bwMode="auto">
          <a:xfrm>
            <a:off x="2201862" y="4308477"/>
            <a:ext cx="77057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800" b="1" dirty="0">
                <a:solidFill>
                  <a:srgbClr val="FF0000"/>
                </a:solidFill>
                <a:latin typeface="Arial" panose="020B0604020202020204" pitchFamily="34" charset="0"/>
                <a:cs typeface="Arial" panose="020B0604020202020204" pitchFamily="34" charset="0"/>
              </a:rPr>
              <a:t>Treating someone unfairly because of their protected characteristics</a:t>
            </a:r>
          </a:p>
        </p:txBody>
      </p:sp>
    </p:spTree>
    <p:extLst>
      <p:ext uri="{BB962C8B-B14F-4D97-AF65-F5344CB8AC3E}">
        <p14:creationId xmlns:p14="http://schemas.microsoft.com/office/powerpoint/2010/main" val="33566682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E0C3C3-762D-4096-ACFB-3D1FF6633BB7}"/>
              </a:ext>
            </a:extLst>
          </p:cNvPr>
          <p:cNvSpPr txBox="1"/>
          <p:nvPr/>
        </p:nvSpPr>
        <p:spPr>
          <a:xfrm>
            <a:off x="6357257" y="1205801"/>
            <a:ext cx="4987330" cy="3170099"/>
          </a:xfrm>
          <a:prstGeom prst="rect">
            <a:avLst/>
          </a:prstGeom>
          <a:noFill/>
        </p:spPr>
        <p:txBody>
          <a:bodyPr wrap="square" rtlCol="0">
            <a:spAutoFit/>
          </a:bodyPr>
          <a:lstStyle/>
          <a:p>
            <a:pPr algn="r"/>
            <a:r>
              <a:rPr lang="en-GB" sz="4000" b="1" dirty="0"/>
              <a:t>Research Task</a:t>
            </a:r>
          </a:p>
          <a:p>
            <a:pPr algn="r"/>
            <a:endParaRPr lang="en-GB" sz="4000" b="1" dirty="0"/>
          </a:p>
          <a:p>
            <a:pPr algn="r"/>
            <a:endParaRPr lang="en-GB" sz="4000" b="1" dirty="0"/>
          </a:p>
          <a:p>
            <a:pPr algn="r"/>
            <a:r>
              <a:rPr lang="en-GB" sz="4000" b="1" dirty="0"/>
              <a:t>Looking at Discrimination</a:t>
            </a:r>
          </a:p>
        </p:txBody>
      </p:sp>
      <p:pic>
        <p:nvPicPr>
          <p:cNvPr id="3" name="Picture 2">
            <a:extLst>
              <a:ext uri="{FF2B5EF4-FFF2-40B4-BE49-F238E27FC236}">
                <a16:creationId xmlns:a16="http://schemas.microsoft.com/office/drawing/2014/main" id="{EDD18640-DD3C-4E38-89DB-5BFB8FD1590A}"/>
              </a:ext>
            </a:extLst>
          </p:cNvPr>
          <p:cNvPicPr>
            <a:picLocks noChangeAspect="1"/>
          </p:cNvPicPr>
          <p:nvPr/>
        </p:nvPicPr>
        <p:blipFill>
          <a:blip r:embed="rId3"/>
          <a:stretch>
            <a:fillRect/>
          </a:stretch>
        </p:blipFill>
        <p:spPr>
          <a:xfrm>
            <a:off x="272509" y="314225"/>
            <a:ext cx="6630709" cy="4418549"/>
          </a:xfrm>
          <a:prstGeom prst="rect">
            <a:avLst/>
          </a:prstGeom>
          <a:ln w="31750">
            <a:solidFill>
              <a:schemeClr val="accent2">
                <a:lumMod val="75000"/>
              </a:schemeClr>
            </a:solidFill>
          </a:ln>
        </p:spPr>
      </p:pic>
      <p:sp>
        <p:nvSpPr>
          <p:cNvPr id="4" name="TextBox 3">
            <a:extLst>
              <a:ext uri="{FF2B5EF4-FFF2-40B4-BE49-F238E27FC236}">
                <a16:creationId xmlns:a16="http://schemas.microsoft.com/office/drawing/2014/main" id="{2C0CA65C-65F1-4A86-928A-63D948070029}"/>
              </a:ext>
            </a:extLst>
          </p:cNvPr>
          <p:cNvSpPr txBox="1"/>
          <p:nvPr/>
        </p:nvSpPr>
        <p:spPr>
          <a:xfrm>
            <a:off x="609600" y="5388665"/>
            <a:ext cx="10972799" cy="1138773"/>
          </a:xfrm>
          <a:prstGeom prst="rect">
            <a:avLst/>
          </a:prstGeom>
          <a:noFill/>
        </p:spPr>
        <p:txBody>
          <a:bodyPr wrap="square" rtlCol="0">
            <a:spAutoFit/>
          </a:bodyPr>
          <a:lstStyle/>
          <a:p>
            <a:pPr algn="r"/>
            <a:r>
              <a:rPr lang="en-GB" sz="2400" i="1" dirty="0">
                <a:solidFill>
                  <a:schemeClr val="accent2">
                    <a:lumMod val="60000"/>
                    <a:lumOff val="40000"/>
                  </a:schemeClr>
                </a:solidFill>
              </a:rPr>
              <a:t>“ . . . and there are no more distinctions between Jew and Greek, slave and free, male and female, but all of you are one in Christ Jesus.” </a:t>
            </a:r>
            <a:r>
              <a:rPr lang="en-GB" i="1" dirty="0">
                <a:solidFill>
                  <a:schemeClr val="accent2">
                    <a:lumMod val="60000"/>
                    <a:lumOff val="40000"/>
                  </a:schemeClr>
                </a:solidFill>
              </a:rPr>
              <a:t>Galatians 3:28</a:t>
            </a:r>
            <a:endParaRPr lang="en-GB" sz="2400" i="1" dirty="0">
              <a:solidFill>
                <a:schemeClr val="accent2">
                  <a:lumMod val="60000"/>
                  <a:lumOff val="40000"/>
                </a:schemeClr>
              </a:solidFill>
            </a:endParaRPr>
          </a:p>
        </p:txBody>
      </p:sp>
    </p:spTree>
    <p:extLst>
      <p:ext uri="{BB962C8B-B14F-4D97-AF65-F5344CB8AC3E}">
        <p14:creationId xmlns:p14="http://schemas.microsoft.com/office/powerpoint/2010/main" val="18620898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35" y="221606"/>
            <a:ext cx="10289511" cy="1400530"/>
          </a:xfrm>
        </p:spPr>
        <p:txBody>
          <a:bodyPr/>
          <a:lstStyle/>
          <a:p>
            <a:r>
              <a:rPr lang="en-US" sz="3600" dirty="0"/>
              <a:t>“Prejudice is a learned trait. You’re not born prejudiced; you’re taught it.” </a:t>
            </a:r>
            <a:r>
              <a:rPr lang="en-US" sz="1800" dirty="0"/>
              <a:t>Charles R. Swindoll</a:t>
            </a:r>
            <a:endParaRPr lang="en-US" dirty="0"/>
          </a:p>
        </p:txBody>
      </p:sp>
      <p:pic>
        <p:nvPicPr>
          <p:cNvPr id="1037" name="Picture 13" descr="Image result for clark doll test">
            <a:hlinkClick r:id="rId3"/>
            <a:extLst>
              <a:ext uri="{FF2B5EF4-FFF2-40B4-BE49-F238E27FC236}">
                <a16:creationId xmlns:a16="http://schemas.microsoft.com/office/drawing/2014/main" id="{4476CE4A-45DA-4BAC-8951-C578A29FF090}"/>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81353" y="1622136"/>
            <a:ext cx="6591719" cy="5014258"/>
          </a:xfrm>
          <a:prstGeom prst="rect">
            <a:avLst/>
          </a:prstGeom>
          <a:noFill/>
          <a:ln w="38100">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55570A1-D75D-45C9-818F-C698D4E476A3}"/>
              </a:ext>
            </a:extLst>
          </p:cNvPr>
          <p:cNvSpPr txBox="1"/>
          <p:nvPr/>
        </p:nvSpPr>
        <p:spPr>
          <a:xfrm>
            <a:off x="7063990" y="2144106"/>
            <a:ext cx="5037574" cy="3970318"/>
          </a:xfrm>
          <a:prstGeom prst="rect">
            <a:avLst/>
          </a:prstGeom>
          <a:noFill/>
        </p:spPr>
        <p:txBody>
          <a:bodyPr wrap="square" rtlCol="0">
            <a:spAutoFit/>
          </a:bodyPr>
          <a:lstStyle/>
          <a:p>
            <a:r>
              <a:rPr lang="en-GB" dirty="0"/>
              <a:t>Watch the video clip. It shows a number of different versions of the </a:t>
            </a:r>
            <a:r>
              <a:rPr lang="en-GB" b="1" i="1" dirty="0">
                <a:solidFill>
                  <a:schemeClr val="accent2">
                    <a:lumMod val="60000"/>
                    <a:lumOff val="40000"/>
                  </a:schemeClr>
                </a:solidFill>
              </a:rPr>
              <a:t>Clark Doll Test</a:t>
            </a:r>
            <a:r>
              <a:rPr lang="en-GB" dirty="0"/>
              <a:t>.</a:t>
            </a:r>
          </a:p>
          <a:p>
            <a:endParaRPr lang="en-GB" dirty="0"/>
          </a:p>
          <a:p>
            <a:endParaRPr lang="en-GB" dirty="0"/>
          </a:p>
          <a:p>
            <a:endParaRPr lang="en-GB" dirty="0"/>
          </a:p>
          <a:p>
            <a:r>
              <a:rPr lang="en-GB" dirty="0"/>
              <a:t>What struck you most about the children’s reactions?</a:t>
            </a:r>
          </a:p>
          <a:p>
            <a:endParaRPr lang="en-GB" dirty="0"/>
          </a:p>
          <a:p>
            <a:r>
              <a:rPr lang="en-GB" dirty="0"/>
              <a:t>Why?</a:t>
            </a:r>
          </a:p>
          <a:p>
            <a:endParaRPr lang="en-GB" dirty="0"/>
          </a:p>
          <a:p>
            <a:r>
              <a:rPr lang="en-GB" dirty="0"/>
              <a:t>Where do you think these attitudes came from?</a:t>
            </a:r>
          </a:p>
          <a:p>
            <a:endParaRPr lang="en-GB" dirty="0"/>
          </a:p>
          <a:p>
            <a:r>
              <a:rPr lang="en-GB" dirty="0"/>
              <a:t>What impact do they have?</a:t>
            </a:r>
          </a:p>
        </p:txBody>
      </p:sp>
    </p:spTree>
    <p:extLst>
      <p:ext uri="{BB962C8B-B14F-4D97-AF65-F5344CB8AC3E}">
        <p14:creationId xmlns:p14="http://schemas.microsoft.com/office/powerpoint/2010/main" val="134638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fade">
                                      <p:cBhvr>
                                        <p:cTn id="7" dur="500"/>
                                        <p:tgtEl>
                                          <p:spTgt spid="8">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6" end="6"/>
                                            </p:txEl>
                                          </p:spTgt>
                                        </p:tgtEl>
                                        <p:attrNameLst>
                                          <p:attrName>style.visibility</p:attrName>
                                        </p:attrNameLst>
                                      </p:cBhvr>
                                      <p:to>
                                        <p:strVal val="visible"/>
                                      </p:to>
                                    </p:set>
                                    <p:animEffect transition="in" filter="fade">
                                      <p:cBhvr>
                                        <p:cTn id="10" dur="500"/>
                                        <p:tgtEl>
                                          <p:spTgt spid="8">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8" end="8"/>
                                            </p:txEl>
                                          </p:spTgt>
                                        </p:tgtEl>
                                        <p:attrNameLst>
                                          <p:attrName>style.visibility</p:attrName>
                                        </p:attrNameLst>
                                      </p:cBhvr>
                                      <p:to>
                                        <p:strVal val="visible"/>
                                      </p:to>
                                    </p:set>
                                    <p:animEffect transition="in" filter="fade">
                                      <p:cBhvr>
                                        <p:cTn id="13" dur="500"/>
                                        <p:tgtEl>
                                          <p:spTgt spid="8">
                                            <p:txEl>
                                              <p:pRg st="8" end="8"/>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10" end="10"/>
                                            </p:txEl>
                                          </p:spTgt>
                                        </p:tgtEl>
                                        <p:attrNameLst>
                                          <p:attrName>style.visibility</p:attrName>
                                        </p:attrNameLst>
                                      </p:cBhvr>
                                      <p:to>
                                        <p:strVal val="visible"/>
                                      </p:to>
                                    </p:set>
                                    <p:animEffect transition="in" filter="fade">
                                      <p:cBhvr>
                                        <p:cTn id="16"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3253D-D6FD-4396-9D6A-AA764BF16033}"/>
              </a:ext>
            </a:extLst>
          </p:cNvPr>
          <p:cNvSpPr>
            <a:spLocks noGrp="1"/>
          </p:cNvSpPr>
          <p:nvPr>
            <p:ph type="title"/>
          </p:nvPr>
        </p:nvSpPr>
        <p:spPr>
          <a:xfrm>
            <a:off x="646111" y="452718"/>
            <a:ext cx="9404723" cy="993697"/>
          </a:xfrm>
        </p:spPr>
        <p:txBody>
          <a:bodyPr/>
          <a:lstStyle/>
          <a:p>
            <a:r>
              <a:rPr lang="en-GB" dirty="0"/>
              <a:t>Research Task</a:t>
            </a:r>
          </a:p>
        </p:txBody>
      </p:sp>
      <p:sp>
        <p:nvSpPr>
          <p:cNvPr id="3" name="Content Placeholder 2">
            <a:extLst>
              <a:ext uri="{FF2B5EF4-FFF2-40B4-BE49-F238E27FC236}">
                <a16:creationId xmlns:a16="http://schemas.microsoft.com/office/drawing/2014/main" id="{C45DDDC8-0B36-42C7-998A-1BA968B7752A}"/>
              </a:ext>
            </a:extLst>
          </p:cNvPr>
          <p:cNvSpPr>
            <a:spLocks noGrp="1"/>
          </p:cNvSpPr>
          <p:nvPr>
            <p:ph idx="1"/>
          </p:nvPr>
        </p:nvSpPr>
        <p:spPr>
          <a:xfrm>
            <a:off x="646111" y="1331259"/>
            <a:ext cx="10899778" cy="4195481"/>
          </a:xfrm>
        </p:spPr>
        <p:txBody>
          <a:bodyPr/>
          <a:lstStyle/>
          <a:p>
            <a:pPr marL="0" indent="0">
              <a:buNone/>
            </a:pPr>
            <a:r>
              <a:rPr lang="en-GB" dirty="0"/>
              <a:t>In order for us to be able to talk about and deal with prejudice and discrimination, we have to try to understand:</a:t>
            </a:r>
          </a:p>
          <a:p>
            <a:pPr marL="0" indent="0">
              <a:buNone/>
            </a:pPr>
            <a:endParaRPr lang="en-GB" dirty="0"/>
          </a:p>
          <a:p>
            <a:pPr>
              <a:buFont typeface="Arial" panose="020B0604020202020204" pitchFamily="34" charset="0"/>
              <a:buChar char="•"/>
            </a:pPr>
            <a:r>
              <a:rPr lang="en-GB" dirty="0"/>
              <a:t>Where it comes from (the historical context)</a:t>
            </a:r>
          </a:p>
          <a:p>
            <a:pPr>
              <a:buFont typeface="Arial" panose="020B0604020202020204" pitchFamily="34" charset="0"/>
              <a:buChar char="•"/>
            </a:pPr>
            <a:r>
              <a:rPr lang="en-GB" dirty="0"/>
              <a:t>Who suffers, and why</a:t>
            </a:r>
          </a:p>
          <a:p>
            <a:pPr>
              <a:buFont typeface="Arial" panose="020B0604020202020204" pitchFamily="34" charset="0"/>
              <a:buChar char="•"/>
            </a:pPr>
            <a:r>
              <a:rPr lang="en-GB" dirty="0"/>
              <a:t>The effects of prejudice and discrimination on those who suffer, both </a:t>
            </a:r>
            <a:r>
              <a:rPr lang="en-GB" b="1" dirty="0">
                <a:solidFill>
                  <a:srgbClr val="FF0000"/>
                </a:solidFill>
              </a:rPr>
              <a:t>overt</a:t>
            </a:r>
            <a:r>
              <a:rPr lang="en-GB" dirty="0"/>
              <a:t> (</a:t>
            </a:r>
            <a:r>
              <a:rPr lang="en-GB" dirty="0" err="1"/>
              <a:t>eg.</a:t>
            </a:r>
            <a:r>
              <a:rPr lang="en-GB" dirty="0"/>
              <a:t> laws and restrictions) and </a:t>
            </a:r>
            <a:r>
              <a:rPr lang="en-GB" b="1" dirty="0">
                <a:solidFill>
                  <a:srgbClr val="FF0000"/>
                </a:solidFill>
              </a:rPr>
              <a:t>covert</a:t>
            </a:r>
            <a:r>
              <a:rPr lang="en-GB" dirty="0"/>
              <a:t> (e.g. impact on self-esteem, ambition and achievement, etc.)</a:t>
            </a:r>
          </a:p>
          <a:p>
            <a:pPr>
              <a:buFont typeface="Arial" panose="020B0604020202020204" pitchFamily="34" charset="0"/>
              <a:buChar char="•"/>
            </a:pPr>
            <a:r>
              <a:rPr lang="en-GB" dirty="0"/>
              <a:t>Has there been a change in social attitudes? How do we know?</a:t>
            </a:r>
          </a:p>
          <a:p>
            <a:pPr marL="0" indent="0">
              <a:buNone/>
            </a:pPr>
            <a:endParaRPr lang="en-GB" dirty="0"/>
          </a:p>
          <a:p>
            <a:pPr marL="0" indent="0">
              <a:buNone/>
            </a:pPr>
            <a:endParaRPr lang="en-GB" dirty="0"/>
          </a:p>
          <a:p>
            <a:endParaRPr lang="en-GB" dirty="0"/>
          </a:p>
        </p:txBody>
      </p:sp>
      <p:sp>
        <p:nvSpPr>
          <p:cNvPr id="4" name="TextBox 3">
            <a:extLst>
              <a:ext uri="{FF2B5EF4-FFF2-40B4-BE49-F238E27FC236}">
                <a16:creationId xmlns:a16="http://schemas.microsoft.com/office/drawing/2014/main" id="{E430EDB6-8C25-4EF4-B90D-862345EC228A}"/>
              </a:ext>
            </a:extLst>
          </p:cNvPr>
          <p:cNvSpPr txBox="1"/>
          <p:nvPr/>
        </p:nvSpPr>
        <p:spPr>
          <a:xfrm>
            <a:off x="441434" y="5150069"/>
            <a:ext cx="11372194" cy="1200329"/>
          </a:xfrm>
          <a:prstGeom prst="rect">
            <a:avLst/>
          </a:prstGeom>
          <a:noFill/>
        </p:spPr>
        <p:txBody>
          <a:bodyPr wrap="square" rtlCol="0">
            <a:spAutoFit/>
          </a:bodyPr>
          <a:lstStyle/>
          <a:p>
            <a:pPr algn="ctr"/>
            <a:r>
              <a:rPr lang="en-GB" sz="2400" b="1" dirty="0"/>
              <a:t>You are going to be asked create a </a:t>
            </a:r>
            <a:r>
              <a:rPr lang="en-GB" sz="2400" b="1" dirty="0">
                <a:solidFill>
                  <a:srgbClr val="FF0000"/>
                </a:solidFill>
              </a:rPr>
              <a:t>Fact File </a:t>
            </a:r>
            <a:r>
              <a:rPr lang="en-GB" sz="2400" b="1" dirty="0"/>
              <a:t>looking at the prejudice and discrimination against a group who are now protected under the Equality Act. Why do they need this protection?</a:t>
            </a:r>
          </a:p>
        </p:txBody>
      </p:sp>
    </p:spTree>
    <p:extLst>
      <p:ext uri="{BB962C8B-B14F-4D97-AF65-F5344CB8AC3E}">
        <p14:creationId xmlns:p14="http://schemas.microsoft.com/office/powerpoint/2010/main" val="6709746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9BBDD-6AA1-4319-9B36-25426D4E0391}"/>
              </a:ext>
            </a:extLst>
          </p:cNvPr>
          <p:cNvSpPr>
            <a:spLocks noGrp="1"/>
          </p:cNvSpPr>
          <p:nvPr>
            <p:ph type="title"/>
          </p:nvPr>
        </p:nvSpPr>
        <p:spPr/>
        <p:txBody>
          <a:bodyPr/>
          <a:lstStyle/>
          <a:p>
            <a:endParaRPr lang="en-GB" dirty="0"/>
          </a:p>
        </p:txBody>
      </p:sp>
      <p:sp>
        <p:nvSpPr>
          <p:cNvPr id="5" name="TextBox 4">
            <a:extLst>
              <a:ext uri="{FF2B5EF4-FFF2-40B4-BE49-F238E27FC236}">
                <a16:creationId xmlns:a16="http://schemas.microsoft.com/office/drawing/2014/main" id="{98960E3A-49C5-4B29-BAF1-A87BA9CD3F36}"/>
              </a:ext>
            </a:extLst>
          </p:cNvPr>
          <p:cNvSpPr txBox="1"/>
          <p:nvPr/>
        </p:nvSpPr>
        <p:spPr>
          <a:xfrm>
            <a:off x="0" y="0"/>
            <a:ext cx="7136524" cy="7817525"/>
          </a:xfrm>
          <a:prstGeom prst="rect">
            <a:avLst/>
          </a:prstGeom>
          <a:solidFill>
            <a:srgbClr val="F8EBC0"/>
          </a:solidFill>
        </p:spPr>
        <p:txBody>
          <a:bodyPr wrap="square" rtlCol="0">
            <a:spAutoFit/>
          </a:bodyPr>
          <a:lstStyle/>
          <a:p>
            <a:endParaRPr lang="en-GB" sz="2800" dirty="0">
              <a:solidFill>
                <a:schemeClr val="bg1">
                  <a:lumMod val="65000"/>
                  <a:lumOff val="35000"/>
                </a:schemeClr>
              </a:solidFill>
            </a:endParaRPr>
          </a:p>
          <a:p>
            <a:r>
              <a:rPr lang="en-GB" sz="2800" b="1" dirty="0">
                <a:solidFill>
                  <a:schemeClr val="bg1">
                    <a:lumMod val="65000"/>
                    <a:lumOff val="35000"/>
                  </a:schemeClr>
                </a:solidFill>
              </a:rPr>
              <a:t>Recap: Protected Characteristics</a:t>
            </a:r>
          </a:p>
          <a:p>
            <a:endParaRPr lang="en-GB" sz="2800" dirty="0">
              <a:solidFill>
                <a:schemeClr val="bg1">
                  <a:lumMod val="65000"/>
                  <a:lumOff val="35000"/>
                </a:schemeClr>
              </a:solidFill>
            </a:endParaRPr>
          </a:p>
          <a:p>
            <a:pPr marL="457200" indent="-457200">
              <a:buFont typeface="Arial" panose="020B0604020202020204" pitchFamily="34" charset="0"/>
              <a:buChar char="•"/>
            </a:pPr>
            <a:r>
              <a:rPr lang="en-GB" sz="2800" b="1" i="1" dirty="0">
                <a:solidFill>
                  <a:schemeClr val="bg1">
                    <a:lumMod val="65000"/>
                    <a:lumOff val="35000"/>
                  </a:schemeClr>
                </a:solidFill>
              </a:rPr>
              <a:t>Age</a:t>
            </a:r>
          </a:p>
          <a:p>
            <a:pPr marL="457200" indent="-457200">
              <a:buFont typeface="Arial" panose="020B0604020202020204" pitchFamily="34" charset="0"/>
              <a:buChar char="•"/>
            </a:pPr>
            <a:r>
              <a:rPr lang="en-GB" sz="2800" b="1" i="1" dirty="0">
                <a:solidFill>
                  <a:schemeClr val="bg1">
                    <a:lumMod val="65000"/>
                    <a:lumOff val="35000"/>
                  </a:schemeClr>
                </a:solidFill>
              </a:rPr>
              <a:t>Disability</a:t>
            </a:r>
          </a:p>
          <a:p>
            <a:pPr marL="457200" indent="-457200">
              <a:buFont typeface="Arial" panose="020B0604020202020204" pitchFamily="34" charset="0"/>
              <a:buChar char="•"/>
            </a:pPr>
            <a:r>
              <a:rPr lang="en-GB" sz="2800" b="1" i="1" dirty="0">
                <a:solidFill>
                  <a:schemeClr val="bg1">
                    <a:lumMod val="65000"/>
                    <a:lumOff val="35000"/>
                  </a:schemeClr>
                </a:solidFill>
              </a:rPr>
              <a:t>Gender Reassignment</a:t>
            </a:r>
          </a:p>
          <a:p>
            <a:pPr marL="457200" indent="-457200">
              <a:buFont typeface="Arial" panose="020B0604020202020204" pitchFamily="34" charset="0"/>
              <a:buChar char="•"/>
            </a:pPr>
            <a:r>
              <a:rPr lang="en-GB" sz="2800" b="1" i="1" dirty="0">
                <a:solidFill>
                  <a:schemeClr val="bg1">
                    <a:lumMod val="65000"/>
                    <a:lumOff val="35000"/>
                  </a:schemeClr>
                </a:solidFill>
              </a:rPr>
              <a:t>Marriage and Civil Partnership</a:t>
            </a:r>
          </a:p>
          <a:p>
            <a:pPr marL="457200" indent="-457200">
              <a:buFont typeface="Arial" panose="020B0604020202020204" pitchFamily="34" charset="0"/>
              <a:buChar char="•"/>
            </a:pPr>
            <a:r>
              <a:rPr lang="en-GB" sz="2800" b="1" i="1" dirty="0">
                <a:solidFill>
                  <a:schemeClr val="bg1">
                    <a:lumMod val="65000"/>
                    <a:lumOff val="35000"/>
                  </a:schemeClr>
                </a:solidFill>
              </a:rPr>
              <a:t>Pregnancy and Maternity</a:t>
            </a:r>
          </a:p>
          <a:p>
            <a:pPr marL="457200" indent="-457200">
              <a:buFont typeface="Arial" panose="020B0604020202020204" pitchFamily="34" charset="0"/>
              <a:buChar char="•"/>
            </a:pPr>
            <a:r>
              <a:rPr lang="en-GB" sz="2800" b="1" i="1" dirty="0">
                <a:solidFill>
                  <a:schemeClr val="bg1">
                    <a:lumMod val="65000"/>
                    <a:lumOff val="35000"/>
                  </a:schemeClr>
                </a:solidFill>
              </a:rPr>
              <a:t>Race</a:t>
            </a:r>
          </a:p>
          <a:p>
            <a:pPr marL="457200" indent="-457200">
              <a:buFont typeface="Arial" panose="020B0604020202020204" pitchFamily="34" charset="0"/>
              <a:buChar char="•"/>
            </a:pPr>
            <a:r>
              <a:rPr lang="en-GB" sz="2800" b="1" i="1" dirty="0">
                <a:solidFill>
                  <a:schemeClr val="bg1">
                    <a:lumMod val="65000"/>
                    <a:lumOff val="35000"/>
                  </a:schemeClr>
                </a:solidFill>
              </a:rPr>
              <a:t>Religion or Belief</a:t>
            </a:r>
          </a:p>
          <a:p>
            <a:pPr marL="457200" indent="-457200">
              <a:buFont typeface="Arial" panose="020B0604020202020204" pitchFamily="34" charset="0"/>
              <a:buChar char="•"/>
            </a:pPr>
            <a:r>
              <a:rPr lang="en-GB" sz="2800" b="1" i="1" dirty="0">
                <a:solidFill>
                  <a:schemeClr val="bg1">
                    <a:lumMod val="65000"/>
                    <a:lumOff val="35000"/>
                  </a:schemeClr>
                </a:solidFill>
              </a:rPr>
              <a:t>Sex</a:t>
            </a:r>
          </a:p>
          <a:p>
            <a:pPr marL="457200" indent="-457200">
              <a:buFont typeface="Arial" panose="020B0604020202020204" pitchFamily="34" charset="0"/>
              <a:buChar char="•"/>
            </a:pPr>
            <a:r>
              <a:rPr lang="en-GB" sz="2800" b="1" i="1" dirty="0">
                <a:solidFill>
                  <a:schemeClr val="bg1">
                    <a:lumMod val="65000"/>
                    <a:lumOff val="35000"/>
                  </a:schemeClr>
                </a:solidFill>
              </a:rPr>
              <a:t>Sexual Orientation</a:t>
            </a:r>
          </a:p>
          <a:p>
            <a:pPr marL="457200" indent="-457200">
              <a:buFont typeface="Arial" panose="020B0604020202020204" pitchFamily="34" charset="0"/>
              <a:buChar char="•"/>
            </a:pPr>
            <a:endParaRPr lang="en-GB" sz="2800" dirty="0"/>
          </a:p>
          <a:p>
            <a:endParaRPr lang="en-GB" sz="2800" dirty="0"/>
          </a:p>
          <a:p>
            <a:endParaRPr lang="en-GB" sz="2800" dirty="0"/>
          </a:p>
          <a:p>
            <a:endParaRPr lang="en-GB" sz="2800" dirty="0"/>
          </a:p>
          <a:p>
            <a:endParaRPr lang="en-GB" dirty="0"/>
          </a:p>
          <a:p>
            <a:endParaRPr lang="en-GB" dirty="0"/>
          </a:p>
          <a:p>
            <a:endParaRPr lang="en-GB" dirty="0"/>
          </a:p>
        </p:txBody>
      </p:sp>
      <p:pic>
        <p:nvPicPr>
          <p:cNvPr id="4" name="Content Placeholder 3">
            <a:extLst>
              <a:ext uri="{FF2B5EF4-FFF2-40B4-BE49-F238E27FC236}">
                <a16:creationId xmlns:a16="http://schemas.microsoft.com/office/drawing/2014/main" id="{AA42D861-758C-42CA-9A7B-9946B551039D}"/>
              </a:ext>
            </a:extLst>
          </p:cNvPr>
          <p:cNvPicPr>
            <a:picLocks noGrp="1" noChangeAspect="1"/>
          </p:cNvPicPr>
          <p:nvPr>
            <p:ph idx="1"/>
          </p:nvPr>
        </p:nvPicPr>
        <p:blipFill>
          <a:blip r:embed="rId3"/>
          <a:stretch>
            <a:fillRect/>
          </a:stretch>
        </p:blipFill>
        <p:spPr>
          <a:xfrm>
            <a:off x="6421821" y="-81023"/>
            <a:ext cx="5681689" cy="7817525"/>
          </a:xfrm>
          <a:prstGeom prst="rect">
            <a:avLst/>
          </a:prstGeom>
          <a:ln w="104775">
            <a:solidFill>
              <a:schemeClr val="tx1">
                <a:lumMod val="50000"/>
              </a:schemeClr>
            </a:solidFill>
          </a:ln>
        </p:spPr>
      </p:pic>
    </p:spTree>
    <p:extLst>
      <p:ext uri="{BB962C8B-B14F-4D97-AF65-F5344CB8AC3E}">
        <p14:creationId xmlns:p14="http://schemas.microsoft.com/office/powerpoint/2010/main" val="32420407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3253D-D6FD-4396-9D6A-AA764BF16033}"/>
              </a:ext>
            </a:extLst>
          </p:cNvPr>
          <p:cNvSpPr>
            <a:spLocks noGrp="1"/>
          </p:cNvSpPr>
          <p:nvPr>
            <p:ph type="title"/>
          </p:nvPr>
        </p:nvSpPr>
        <p:spPr>
          <a:xfrm>
            <a:off x="646111" y="452718"/>
            <a:ext cx="9404723" cy="993697"/>
          </a:xfrm>
        </p:spPr>
        <p:txBody>
          <a:bodyPr/>
          <a:lstStyle/>
          <a:p>
            <a:r>
              <a:rPr lang="en-GB" dirty="0"/>
              <a:t>Research Task (cont.)</a:t>
            </a:r>
          </a:p>
        </p:txBody>
      </p:sp>
      <p:sp>
        <p:nvSpPr>
          <p:cNvPr id="3" name="Content Placeholder 2">
            <a:extLst>
              <a:ext uri="{FF2B5EF4-FFF2-40B4-BE49-F238E27FC236}">
                <a16:creationId xmlns:a16="http://schemas.microsoft.com/office/drawing/2014/main" id="{C45DDDC8-0B36-42C7-998A-1BA968B7752A}"/>
              </a:ext>
            </a:extLst>
          </p:cNvPr>
          <p:cNvSpPr>
            <a:spLocks noGrp="1"/>
          </p:cNvSpPr>
          <p:nvPr>
            <p:ph idx="1"/>
          </p:nvPr>
        </p:nvSpPr>
        <p:spPr>
          <a:xfrm>
            <a:off x="358814" y="1331259"/>
            <a:ext cx="11528385" cy="5074023"/>
          </a:xfrm>
        </p:spPr>
        <p:txBody>
          <a:bodyPr>
            <a:normAutofit fontScale="92500"/>
          </a:bodyPr>
          <a:lstStyle/>
          <a:p>
            <a:pPr marL="0" indent="0">
              <a:buNone/>
            </a:pPr>
            <a:r>
              <a:rPr lang="en-GB" sz="2400" dirty="0"/>
              <a:t>With your group, you will put together a brief </a:t>
            </a:r>
            <a:r>
              <a:rPr lang="en-GB" sz="2400" dirty="0" err="1"/>
              <a:t>Powerpoint</a:t>
            </a:r>
            <a:r>
              <a:rPr lang="en-GB" sz="2400" dirty="0"/>
              <a:t> to inform the class about the impact of discrimination in one of the protected characteristics. Your group will also be asked to complete an A3 poster, using the </a:t>
            </a:r>
            <a:r>
              <a:rPr lang="en-GB" sz="2400" dirty="0" err="1"/>
              <a:t>FactFile</a:t>
            </a:r>
            <a:r>
              <a:rPr lang="en-GB" sz="2400" dirty="0"/>
              <a:t> template, for display in the class. Your presentation/poster must cover the following areas:</a:t>
            </a:r>
          </a:p>
          <a:p>
            <a:pPr marL="0" indent="0">
              <a:buNone/>
            </a:pPr>
            <a:endParaRPr lang="en-GB" sz="2400" dirty="0"/>
          </a:p>
          <a:p>
            <a:pPr>
              <a:buFont typeface="Arial" panose="020B0604020202020204" pitchFamily="34" charset="0"/>
              <a:buChar char="•"/>
            </a:pPr>
            <a:r>
              <a:rPr lang="en-GB" sz="2400" b="1" i="1" dirty="0">
                <a:solidFill>
                  <a:schemeClr val="accent3">
                    <a:lumMod val="60000"/>
                    <a:lumOff val="40000"/>
                  </a:schemeClr>
                </a:solidFill>
              </a:rPr>
              <a:t>A historical context (where does the discrimination come from?);</a:t>
            </a:r>
          </a:p>
          <a:p>
            <a:pPr>
              <a:buFont typeface="Arial" panose="020B0604020202020204" pitchFamily="34" charset="0"/>
              <a:buChar char="•"/>
            </a:pPr>
            <a:r>
              <a:rPr lang="en-GB" sz="2400" b="1" i="1" dirty="0">
                <a:solidFill>
                  <a:schemeClr val="accent3">
                    <a:lumMod val="60000"/>
                    <a:lumOff val="40000"/>
                  </a:schemeClr>
                </a:solidFill>
              </a:rPr>
              <a:t>What does the Church teach us?</a:t>
            </a:r>
          </a:p>
          <a:p>
            <a:pPr>
              <a:buFont typeface="Arial" panose="020B0604020202020204" pitchFamily="34" charset="0"/>
              <a:buChar char="•"/>
            </a:pPr>
            <a:r>
              <a:rPr lang="en-GB" sz="2400" b="1" i="1" dirty="0">
                <a:solidFill>
                  <a:schemeClr val="accent3">
                    <a:lumMod val="60000"/>
                    <a:lumOff val="40000"/>
                  </a:schemeClr>
                </a:solidFill>
              </a:rPr>
              <a:t>Some examples of what form it takes (what the discrimination looks/sounds like);</a:t>
            </a:r>
          </a:p>
          <a:p>
            <a:pPr>
              <a:buFont typeface="Arial" panose="020B0604020202020204" pitchFamily="34" charset="0"/>
              <a:buChar char="•"/>
            </a:pPr>
            <a:r>
              <a:rPr lang="en-GB" sz="2400" b="1" i="1" dirty="0">
                <a:solidFill>
                  <a:schemeClr val="accent3">
                    <a:lumMod val="60000"/>
                    <a:lumOff val="40000"/>
                  </a:schemeClr>
                </a:solidFill>
              </a:rPr>
              <a:t>Important events/people who highlighted the discrimination;</a:t>
            </a:r>
          </a:p>
          <a:p>
            <a:pPr>
              <a:buFont typeface="Arial" panose="020B0604020202020204" pitchFamily="34" charset="0"/>
              <a:buChar char="•"/>
            </a:pPr>
            <a:r>
              <a:rPr lang="en-GB" sz="2400" b="1" i="1" dirty="0">
                <a:solidFill>
                  <a:schemeClr val="accent3">
                    <a:lumMod val="60000"/>
                    <a:lumOff val="40000"/>
                  </a:schemeClr>
                </a:solidFill>
              </a:rPr>
              <a:t>Testimony from those who have suffered discrimination;</a:t>
            </a:r>
          </a:p>
          <a:p>
            <a:pPr>
              <a:buFont typeface="Arial" panose="020B0604020202020204" pitchFamily="34" charset="0"/>
              <a:buChar char="•"/>
            </a:pPr>
            <a:r>
              <a:rPr lang="en-GB" sz="2400" b="1" i="1" dirty="0">
                <a:solidFill>
                  <a:schemeClr val="accent3">
                    <a:lumMod val="60000"/>
                    <a:lumOff val="40000"/>
                  </a:schemeClr>
                </a:solidFill>
              </a:rPr>
              <a:t>Has there been a change in social attitudes? How do we know?</a:t>
            </a:r>
          </a:p>
          <a:p>
            <a:pPr marL="0" indent="0">
              <a:buNone/>
            </a:pPr>
            <a:endParaRPr lang="en-GB" b="1" i="1" dirty="0">
              <a:solidFill>
                <a:schemeClr val="accent3">
                  <a:lumMod val="60000"/>
                  <a:lumOff val="40000"/>
                </a:schemeClr>
              </a:solidFill>
            </a:endParaRPr>
          </a:p>
        </p:txBody>
      </p:sp>
    </p:spTree>
    <p:extLst>
      <p:ext uri="{BB962C8B-B14F-4D97-AF65-F5344CB8AC3E}">
        <p14:creationId xmlns:p14="http://schemas.microsoft.com/office/powerpoint/2010/main" val="7492568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A0CF5-D9E0-4E55-A823-DB630C54233D}"/>
              </a:ext>
            </a:extLst>
          </p:cNvPr>
          <p:cNvSpPr>
            <a:spLocks noGrp="1"/>
          </p:cNvSpPr>
          <p:nvPr>
            <p:ph type="title"/>
          </p:nvPr>
        </p:nvSpPr>
        <p:spPr>
          <a:xfrm>
            <a:off x="0" y="0"/>
            <a:ext cx="8670663" cy="989704"/>
          </a:xfrm>
        </p:spPr>
        <p:txBody>
          <a:bodyPr/>
          <a:lstStyle/>
          <a:p>
            <a:r>
              <a:rPr lang="en-GB" dirty="0"/>
              <a:t>An Example . . .</a:t>
            </a:r>
          </a:p>
        </p:txBody>
      </p:sp>
      <p:sp>
        <p:nvSpPr>
          <p:cNvPr id="3" name="Content Placeholder 2">
            <a:extLst>
              <a:ext uri="{FF2B5EF4-FFF2-40B4-BE49-F238E27FC236}">
                <a16:creationId xmlns:a16="http://schemas.microsoft.com/office/drawing/2014/main" id="{689B2C9E-96B3-4CF9-992D-84853992E9B1}"/>
              </a:ext>
            </a:extLst>
          </p:cNvPr>
          <p:cNvSpPr>
            <a:spLocks noGrp="1"/>
          </p:cNvSpPr>
          <p:nvPr>
            <p:ph idx="1"/>
          </p:nvPr>
        </p:nvSpPr>
        <p:spPr>
          <a:xfrm>
            <a:off x="0" y="989704"/>
            <a:ext cx="11973261" cy="5626249"/>
          </a:xfrm>
        </p:spPr>
        <p:txBody>
          <a:bodyPr/>
          <a:lstStyle/>
          <a:p>
            <a:pPr marL="0" indent="0">
              <a:buNone/>
            </a:pPr>
            <a:r>
              <a:rPr lang="en-GB" sz="3200" dirty="0">
                <a:latin typeface="Eras Bold ITC" panose="020B0907030504020204" pitchFamily="34" charset="0"/>
              </a:rPr>
              <a:t>       </a:t>
            </a:r>
            <a:r>
              <a:rPr lang="en-GB" sz="2800" dirty="0">
                <a:solidFill>
                  <a:srgbClr val="FFFF00"/>
                </a:solidFill>
                <a:latin typeface="Eras Bold ITC" panose="020B0907030504020204" pitchFamily="34" charset="0"/>
              </a:rPr>
              <a:t>Sexual Orientation:</a:t>
            </a:r>
          </a:p>
          <a:p>
            <a:pPr marL="0" indent="0">
              <a:buNone/>
            </a:pPr>
            <a:r>
              <a:rPr lang="en-GB" sz="2800" dirty="0"/>
              <a:t>   A Protected Characteristic</a:t>
            </a:r>
          </a:p>
        </p:txBody>
      </p:sp>
      <p:pic>
        <p:nvPicPr>
          <p:cNvPr id="4" name="Picture 3">
            <a:extLst>
              <a:ext uri="{FF2B5EF4-FFF2-40B4-BE49-F238E27FC236}">
                <a16:creationId xmlns:a16="http://schemas.microsoft.com/office/drawing/2014/main" id="{35D76ED7-076C-4AB8-B458-2F87AD22B0FF}"/>
              </a:ext>
            </a:extLst>
          </p:cNvPr>
          <p:cNvPicPr>
            <a:picLocks noChangeAspect="1"/>
          </p:cNvPicPr>
          <p:nvPr/>
        </p:nvPicPr>
        <p:blipFill>
          <a:blip r:embed="rId2"/>
          <a:stretch>
            <a:fillRect/>
          </a:stretch>
        </p:blipFill>
        <p:spPr>
          <a:xfrm>
            <a:off x="5658522" y="-208832"/>
            <a:ext cx="6232264" cy="3220973"/>
          </a:xfrm>
          <a:prstGeom prst="rect">
            <a:avLst/>
          </a:prstGeom>
        </p:spPr>
      </p:pic>
      <p:pic>
        <p:nvPicPr>
          <p:cNvPr id="6" name="Picture 5">
            <a:extLst>
              <a:ext uri="{FF2B5EF4-FFF2-40B4-BE49-F238E27FC236}">
                <a16:creationId xmlns:a16="http://schemas.microsoft.com/office/drawing/2014/main" id="{25D6EE28-3C2C-4234-BBCB-4A92DFC7C60C}"/>
              </a:ext>
            </a:extLst>
          </p:cNvPr>
          <p:cNvPicPr>
            <a:picLocks noChangeAspect="1"/>
          </p:cNvPicPr>
          <p:nvPr/>
        </p:nvPicPr>
        <p:blipFill>
          <a:blip r:embed="rId3"/>
          <a:stretch>
            <a:fillRect/>
          </a:stretch>
        </p:blipFill>
        <p:spPr>
          <a:xfrm>
            <a:off x="205420" y="2435589"/>
            <a:ext cx="6962759" cy="3717170"/>
          </a:xfrm>
          <a:prstGeom prst="rect">
            <a:avLst/>
          </a:prstGeom>
        </p:spPr>
      </p:pic>
      <p:pic>
        <p:nvPicPr>
          <p:cNvPr id="5" name="Picture 4">
            <a:extLst>
              <a:ext uri="{FF2B5EF4-FFF2-40B4-BE49-F238E27FC236}">
                <a16:creationId xmlns:a16="http://schemas.microsoft.com/office/drawing/2014/main" id="{5EB71894-09FE-436E-B12D-D5872B042B30}"/>
              </a:ext>
            </a:extLst>
          </p:cNvPr>
          <p:cNvPicPr>
            <a:picLocks noChangeAspect="1"/>
          </p:cNvPicPr>
          <p:nvPr/>
        </p:nvPicPr>
        <p:blipFill>
          <a:blip r:embed="rId4"/>
          <a:stretch>
            <a:fillRect/>
          </a:stretch>
        </p:blipFill>
        <p:spPr>
          <a:xfrm>
            <a:off x="6788075" y="2188240"/>
            <a:ext cx="4483026" cy="4204581"/>
          </a:xfrm>
          <a:prstGeom prst="rect">
            <a:avLst/>
          </a:prstGeom>
        </p:spPr>
      </p:pic>
    </p:spTree>
    <p:extLst>
      <p:ext uri="{BB962C8B-B14F-4D97-AF65-F5344CB8AC3E}">
        <p14:creationId xmlns:p14="http://schemas.microsoft.com/office/powerpoint/2010/main" val="23332977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0FF58-A1D3-422E-AFE4-AF26054784D0}"/>
              </a:ext>
            </a:extLst>
          </p:cNvPr>
          <p:cNvSpPr>
            <a:spLocks noGrp="1"/>
          </p:cNvSpPr>
          <p:nvPr>
            <p:ph type="title"/>
          </p:nvPr>
        </p:nvSpPr>
        <p:spPr/>
        <p:txBody>
          <a:bodyPr/>
          <a:lstStyle/>
          <a:p>
            <a:r>
              <a:rPr lang="en-GB" dirty="0"/>
              <a:t>FYI – some definitions</a:t>
            </a:r>
          </a:p>
        </p:txBody>
      </p:sp>
      <p:sp>
        <p:nvSpPr>
          <p:cNvPr id="3" name="Content Placeholder 2">
            <a:extLst>
              <a:ext uri="{FF2B5EF4-FFF2-40B4-BE49-F238E27FC236}">
                <a16:creationId xmlns:a16="http://schemas.microsoft.com/office/drawing/2014/main" id="{DE5687D3-EE16-4BFB-B633-1E36F303A449}"/>
              </a:ext>
            </a:extLst>
          </p:cNvPr>
          <p:cNvSpPr>
            <a:spLocks noGrp="1"/>
          </p:cNvSpPr>
          <p:nvPr>
            <p:ph idx="1"/>
          </p:nvPr>
        </p:nvSpPr>
        <p:spPr>
          <a:xfrm>
            <a:off x="646111" y="1640911"/>
            <a:ext cx="10653347" cy="4895588"/>
          </a:xfrm>
        </p:spPr>
        <p:txBody>
          <a:bodyPr/>
          <a:lstStyle/>
          <a:p>
            <a:pPr marL="0" indent="0">
              <a:buNone/>
            </a:pPr>
            <a:r>
              <a:rPr lang="en-GB" sz="2800" dirty="0"/>
              <a:t>Homosexual – Sexually attracted to people of one’s own sex</a:t>
            </a:r>
          </a:p>
          <a:p>
            <a:pPr marL="0" indent="0">
              <a:buNone/>
            </a:pPr>
            <a:endParaRPr lang="en-GB" sz="2800" dirty="0"/>
          </a:p>
          <a:p>
            <a:pPr marL="0" indent="0">
              <a:buNone/>
            </a:pPr>
            <a:r>
              <a:rPr lang="en-GB" sz="2800" dirty="0"/>
              <a:t>Bisexual - </a:t>
            </a:r>
            <a:r>
              <a:rPr lang="en-US" sz="2800" dirty="0"/>
              <a:t>Sexually attracted not exclusively to people of one particular gender; attracted to both men and women.</a:t>
            </a:r>
          </a:p>
          <a:p>
            <a:pPr marL="0" indent="0">
              <a:buNone/>
            </a:pPr>
            <a:endParaRPr lang="en-US" sz="2800" dirty="0"/>
          </a:p>
          <a:p>
            <a:pPr marL="0" indent="0">
              <a:buNone/>
            </a:pPr>
            <a:r>
              <a:rPr lang="en-GB" sz="2800" dirty="0"/>
              <a:t>Homophobia - </a:t>
            </a:r>
            <a:r>
              <a:rPr lang="en-US" sz="2800" dirty="0"/>
              <a:t>Dislike of or prejudice against homosexual people.</a:t>
            </a:r>
          </a:p>
          <a:p>
            <a:pPr marL="0" indent="0">
              <a:buNone/>
            </a:pPr>
            <a:endParaRPr lang="en-US" sz="2800" dirty="0"/>
          </a:p>
          <a:p>
            <a:pPr marL="0" indent="0">
              <a:buNone/>
            </a:pPr>
            <a:r>
              <a:rPr lang="en-US" sz="2800" dirty="0"/>
              <a:t>Biphobia - Dislike of or prejudice against bisexual people.</a:t>
            </a:r>
            <a:endParaRPr lang="en-GB" sz="2800" dirty="0"/>
          </a:p>
          <a:p>
            <a:pPr marL="0" indent="0">
              <a:buNone/>
            </a:pPr>
            <a:endParaRPr lang="en-GB" dirty="0"/>
          </a:p>
        </p:txBody>
      </p:sp>
    </p:spTree>
    <p:extLst>
      <p:ext uri="{BB962C8B-B14F-4D97-AF65-F5344CB8AC3E}">
        <p14:creationId xmlns:p14="http://schemas.microsoft.com/office/powerpoint/2010/main" val="1882305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orizontal Scroll 7"/>
          <p:cNvSpPr/>
          <p:nvPr/>
        </p:nvSpPr>
        <p:spPr>
          <a:xfrm>
            <a:off x="2821290" y="-1"/>
            <a:ext cx="7100888" cy="2085705"/>
          </a:xfrm>
          <a:prstGeom prst="horizontalScroll">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31836" y="1006821"/>
            <a:ext cx="9404723" cy="1400530"/>
          </a:xfrm>
        </p:spPr>
        <p:txBody>
          <a:bodyPr/>
          <a:lstStyle/>
          <a:p>
            <a:endParaRPr lang="en-US" dirty="0"/>
          </a:p>
        </p:txBody>
      </p:sp>
      <p:sp>
        <p:nvSpPr>
          <p:cNvPr id="3" name="Content Placeholder 2"/>
          <p:cNvSpPr>
            <a:spLocks noGrp="1"/>
          </p:cNvSpPr>
          <p:nvPr>
            <p:ph idx="1"/>
          </p:nvPr>
        </p:nvSpPr>
        <p:spPr>
          <a:xfrm>
            <a:off x="2257425" y="1838960"/>
            <a:ext cx="8243957" cy="4195481"/>
          </a:xfrm>
        </p:spPr>
        <p:txBody>
          <a:bodyPr>
            <a:normAutofit/>
          </a:bodyPr>
          <a:lstStyle/>
          <a:p>
            <a:pPr marL="0" indent="0">
              <a:buNone/>
            </a:pPr>
            <a:r>
              <a:rPr lang="en-GB" sz="3000" dirty="0">
                <a:solidFill>
                  <a:schemeClr val="bg2">
                    <a:lumMod val="20000"/>
                    <a:lumOff val="80000"/>
                  </a:schemeClr>
                </a:solidFill>
              </a:rPr>
              <a:t>In Scripture, and in the teachings of the Church, we are given very clear messages about how we should treat others. However, we know that sometimes people treat others badly, for any number of reasons. How do we as a society, and as a Church, deal with that?</a:t>
            </a:r>
            <a:endParaRPr lang="en-US" sz="3000" dirty="0">
              <a:solidFill>
                <a:schemeClr val="bg2">
                  <a:lumMod val="20000"/>
                  <a:lumOff val="80000"/>
                </a:schemeClr>
              </a:solidFill>
            </a:endParaRPr>
          </a:p>
        </p:txBody>
      </p:sp>
      <p:sp>
        <p:nvSpPr>
          <p:cNvPr id="4" name="Horizontal Scroll 3"/>
          <p:cNvSpPr/>
          <p:nvPr/>
        </p:nvSpPr>
        <p:spPr>
          <a:xfrm>
            <a:off x="3370143" y="4800600"/>
            <a:ext cx="4843463" cy="2057400"/>
          </a:xfrm>
          <a:prstGeom prst="horizontalScroll">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r>
              <a:rPr lang="en-GB" b="1" i="1" dirty="0"/>
              <a:t>“So, in all things, do unto others as you would have them do unto you. This sums up the Law and the Prophets.”</a:t>
            </a:r>
          </a:p>
          <a:p>
            <a:pPr algn="ctr"/>
            <a:endParaRPr lang="en-GB" sz="1600" dirty="0"/>
          </a:p>
          <a:p>
            <a:pPr algn="ctr"/>
            <a:r>
              <a:rPr lang="en-GB" sz="1600" dirty="0"/>
              <a:t>Matthew 7:12</a:t>
            </a:r>
          </a:p>
          <a:p>
            <a:pPr algn="ctr"/>
            <a:endParaRPr lang="en-US" dirty="0"/>
          </a:p>
        </p:txBody>
      </p:sp>
      <p:sp>
        <p:nvSpPr>
          <p:cNvPr id="6" name="Vertical Scroll 5"/>
          <p:cNvSpPr/>
          <p:nvPr/>
        </p:nvSpPr>
        <p:spPr>
          <a:xfrm>
            <a:off x="-96838" y="1143000"/>
            <a:ext cx="2354263" cy="5200650"/>
          </a:xfrm>
          <a:prstGeom prst="verticalScroll">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67971" y="1707086"/>
            <a:ext cx="1585913" cy="3108543"/>
          </a:xfrm>
          <a:prstGeom prst="rect">
            <a:avLst/>
          </a:prstGeom>
          <a:noFill/>
        </p:spPr>
        <p:txBody>
          <a:bodyPr wrap="square" rtlCol="0">
            <a:spAutoFit/>
          </a:bodyPr>
          <a:lstStyle/>
          <a:p>
            <a:r>
              <a:rPr lang="en-GB" b="1" i="1" dirty="0"/>
              <a:t>“Be devoted to one another in love. In all things, honour one another above yourselves.”</a:t>
            </a:r>
          </a:p>
          <a:p>
            <a:endParaRPr lang="en-GB" dirty="0"/>
          </a:p>
          <a:p>
            <a:r>
              <a:rPr lang="en-GB" sz="1600" i="1" dirty="0"/>
              <a:t>Romans 12:10</a:t>
            </a:r>
            <a:endParaRPr lang="en-US" sz="1600" i="1" dirty="0"/>
          </a:p>
        </p:txBody>
      </p:sp>
      <p:sp>
        <p:nvSpPr>
          <p:cNvPr id="9" name="TextBox 8"/>
          <p:cNvSpPr txBox="1"/>
          <p:nvPr/>
        </p:nvSpPr>
        <p:spPr>
          <a:xfrm>
            <a:off x="3370143" y="499561"/>
            <a:ext cx="6216770" cy="1200329"/>
          </a:xfrm>
          <a:prstGeom prst="rect">
            <a:avLst/>
          </a:prstGeom>
          <a:noFill/>
        </p:spPr>
        <p:txBody>
          <a:bodyPr wrap="square" rtlCol="0">
            <a:spAutoFit/>
          </a:bodyPr>
          <a:lstStyle/>
          <a:p>
            <a:r>
              <a:rPr lang="en-GB" b="1" i="1" dirty="0"/>
              <a:t>“A new commandment I give you: love one another. As I have loved you, so you must love one another. By this will everyone know that you are my disciples.”</a:t>
            </a:r>
          </a:p>
          <a:p>
            <a:pPr algn="ctr"/>
            <a:r>
              <a:rPr lang="en-GB" sz="1600" dirty="0"/>
              <a:t>John 13:34-35</a:t>
            </a:r>
            <a:endParaRPr lang="en-US" sz="1600" dirty="0"/>
          </a:p>
        </p:txBody>
      </p:sp>
      <p:sp>
        <p:nvSpPr>
          <p:cNvPr id="10" name="Vertical Scroll 9"/>
          <p:cNvSpPr/>
          <p:nvPr/>
        </p:nvSpPr>
        <p:spPr>
          <a:xfrm>
            <a:off x="10287001" y="700088"/>
            <a:ext cx="1905000" cy="5000625"/>
          </a:xfrm>
          <a:prstGeom prst="verticalScroll">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0700424" y="1006821"/>
            <a:ext cx="1112719" cy="3570208"/>
          </a:xfrm>
          <a:prstGeom prst="rect">
            <a:avLst/>
          </a:prstGeom>
          <a:noFill/>
        </p:spPr>
        <p:txBody>
          <a:bodyPr wrap="square" rtlCol="0">
            <a:spAutoFit/>
          </a:bodyPr>
          <a:lstStyle/>
          <a:p>
            <a:r>
              <a:rPr lang="en-GB" b="1" i="1" dirty="0"/>
              <a:t>“Hold them in the highest regard. Live in peace with each other”</a:t>
            </a:r>
          </a:p>
          <a:p>
            <a:endParaRPr lang="en-GB" b="1" i="1" dirty="0"/>
          </a:p>
          <a:p>
            <a:r>
              <a:rPr lang="en-GB" sz="1400" i="1" dirty="0"/>
              <a:t>1Thess 5:12-13 </a:t>
            </a:r>
            <a:endParaRPr lang="en-US" sz="1400" i="1" dirty="0"/>
          </a:p>
        </p:txBody>
      </p:sp>
    </p:spTree>
    <p:extLst>
      <p:ext uri="{BB962C8B-B14F-4D97-AF65-F5344CB8AC3E}">
        <p14:creationId xmlns:p14="http://schemas.microsoft.com/office/powerpoint/2010/main" val="17019014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2D213-949A-449E-BA5F-8450200BD0CF}"/>
              </a:ext>
            </a:extLst>
          </p:cNvPr>
          <p:cNvSpPr>
            <a:spLocks noGrp="1"/>
          </p:cNvSpPr>
          <p:nvPr>
            <p:ph type="title"/>
          </p:nvPr>
        </p:nvSpPr>
        <p:spPr>
          <a:xfrm>
            <a:off x="647701" y="452718"/>
            <a:ext cx="4765226" cy="1400530"/>
          </a:xfrm>
        </p:spPr>
        <p:txBody>
          <a:bodyPr>
            <a:normAutofit/>
          </a:bodyPr>
          <a:lstStyle/>
          <a:p>
            <a:r>
              <a:rPr lang="en-GB" dirty="0"/>
              <a:t>FACT FILE: SECTION 1</a:t>
            </a:r>
          </a:p>
        </p:txBody>
      </p:sp>
      <p:pic>
        <p:nvPicPr>
          <p:cNvPr id="5" name="Picture 4">
            <a:extLst>
              <a:ext uri="{FF2B5EF4-FFF2-40B4-BE49-F238E27FC236}">
                <a16:creationId xmlns:a16="http://schemas.microsoft.com/office/drawing/2014/main" id="{70211439-E4AE-428A-8EE0-AC2C6E54DF2A}"/>
              </a:ext>
            </a:extLst>
          </p:cNvPr>
          <p:cNvPicPr>
            <a:picLocks noChangeAspect="1"/>
          </p:cNvPicPr>
          <p:nvPr/>
        </p:nvPicPr>
        <p:blipFill rotWithShape="1">
          <a:blip r:embed="rId3"/>
          <a:srcRect t="16489" r="3" b="27180"/>
          <a:stretch/>
        </p:blipFill>
        <p:spPr>
          <a:xfrm>
            <a:off x="6103423" y="-1"/>
            <a:ext cx="6087038" cy="3428998"/>
          </a:xfrm>
          <a:prstGeom prst="rect">
            <a:avLst/>
          </a:prstGeom>
        </p:spPr>
      </p:pic>
      <p:sp>
        <p:nvSpPr>
          <p:cNvPr id="10" name="Rectangle 9">
            <a:extLst>
              <a:ext uri="{FF2B5EF4-FFF2-40B4-BE49-F238E27FC236}">
                <a16:creationId xmlns:a16="http://schemas.microsoft.com/office/drawing/2014/main" id="{C4FC9395-363F-4303-9B88-F5B9F15A2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353F6457-D060-4749-9171-BADD00B9818E}"/>
              </a:ext>
            </a:extLst>
          </p:cNvPr>
          <p:cNvSpPr>
            <a:spLocks noGrp="1"/>
          </p:cNvSpPr>
          <p:nvPr>
            <p:ph idx="1"/>
          </p:nvPr>
        </p:nvSpPr>
        <p:spPr>
          <a:xfrm>
            <a:off x="385186" y="2209801"/>
            <a:ext cx="5290255" cy="4195481"/>
          </a:xfrm>
        </p:spPr>
        <p:txBody>
          <a:bodyPr>
            <a:normAutofit/>
          </a:bodyPr>
          <a:lstStyle/>
          <a:p>
            <a:pPr marL="0" indent="0">
              <a:buNone/>
            </a:pPr>
            <a:r>
              <a:rPr lang="en-GB" sz="4400" dirty="0">
                <a:solidFill>
                  <a:schemeClr val="accent2">
                    <a:lumMod val="60000"/>
                    <a:lumOff val="40000"/>
                  </a:schemeClr>
                </a:solidFill>
              </a:rPr>
              <a:t>Historical context</a:t>
            </a:r>
          </a:p>
          <a:p>
            <a:pPr marL="0" indent="0">
              <a:buNone/>
            </a:pPr>
            <a:endParaRPr lang="en-GB" dirty="0"/>
          </a:p>
        </p:txBody>
      </p:sp>
      <p:pic>
        <p:nvPicPr>
          <p:cNvPr id="4" name="Picture 3">
            <a:extLst>
              <a:ext uri="{FF2B5EF4-FFF2-40B4-BE49-F238E27FC236}">
                <a16:creationId xmlns:a16="http://schemas.microsoft.com/office/drawing/2014/main" id="{A061A1EA-9AA5-4240-A102-70C162BCF28A}"/>
              </a:ext>
            </a:extLst>
          </p:cNvPr>
          <p:cNvPicPr>
            <a:picLocks noChangeAspect="1"/>
          </p:cNvPicPr>
          <p:nvPr/>
        </p:nvPicPr>
        <p:blipFill rotWithShape="1">
          <a:blip r:embed="rId4"/>
          <a:srcRect r="3" b="15620"/>
          <a:stretch/>
        </p:blipFill>
        <p:spPr>
          <a:xfrm>
            <a:off x="6103423" y="3428999"/>
            <a:ext cx="6087038" cy="3428540"/>
          </a:xfrm>
          <a:prstGeom prst="rect">
            <a:avLst/>
          </a:prstGeom>
        </p:spPr>
      </p:pic>
    </p:spTree>
    <p:extLst>
      <p:ext uri="{BB962C8B-B14F-4D97-AF65-F5344CB8AC3E}">
        <p14:creationId xmlns:p14="http://schemas.microsoft.com/office/powerpoint/2010/main" val="33776798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E34CA-A0D5-4478-8D11-12C4F8F05486}"/>
              </a:ext>
            </a:extLst>
          </p:cNvPr>
          <p:cNvSpPr>
            <a:spLocks noGrp="1"/>
          </p:cNvSpPr>
          <p:nvPr>
            <p:ph type="title"/>
          </p:nvPr>
        </p:nvSpPr>
        <p:spPr>
          <a:xfrm>
            <a:off x="118987" y="216050"/>
            <a:ext cx="9404723" cy="1400530"/>
          </a:xfrm>
        </p:spPr>
        <p:txBody>
          <a:bodyPr/>
          <a:lstStyle/>
          <a:p>
            <a:r>
              <a:rPr lang="en-GB" b="1" dirty="0">
                <a:solidFill>
                  <a:srgbClr val="FF0000"/>
                </a:solidFill>
              </a:rPr>
              <a:t>Historical Context</a:t>
            </a:r>
          </a:p>
        </p:txBody>
      </p:sp>
      <p:sp>
        <p:nvSpPr>
          <p:cNvPr id="3" name="Content Placeholder 2">
            <a:extLst>
              <a:ext uri="{FF2B5EF4-FFF2-40B4-BE49-F238E27FC236}">
                <a16:creationId xmlns:a16="http://schemas.microsoft.com/office/drawing/2014/main" id="{85347088-A6DB-4283-A6DB-665869622A8B}"/>
              </a:ext>
            </a:extLst>
          </p:cNvPr>
          <p:cNvSpPr>
            <a:spLocks noGrp="1"/>
          </p:cNvSpPr>
          <p:nvPr>
            <p:ph idx="1"/>
          </p:nvPr>
        </p:nvSpPr>
        <p:spPr>
          <a:xfrm>
            <a:off x="204395" y="1054250"/>
            <a:ext cx="11650531" cy="5194150"/>
          </a:xfrm>
        </p:spPr>
        <p:txBody>
          <a:bodyPr>
            <a:normAutofit/>
          </a:bodyPr>
          <a:lstStyle/>
          <a:p>
            <a:pPr marL="0" indent="0">
              <a:buNone/>
            </a:pPr>
            <a:r>
              <a:rPr lang="en-GB" sz="2200" dirty="0"/>
              <a:t>Many people feel very awkward and embarrassed talking about sex at all, never mind their own sexual orientation.</a:t>
            </a:r>
          </a:p>
          <a:p>
            <a:pPr marL="0" indent="0">
              <a:buNone/>
            </a:pPr>
            <a:r>
              <a:rPr lang="en-GB" sz="2200" dirty="0"/>
              <a:t>For many, many years society seemed to operate on the understanding that everyone was heterosexual. That has made it doubly difficult for people who felt same-sex attraction to be open about their feelings.</a:t>
            </a:r>
          </a:p>
          <a:p>
            <a:pPr marL="0" indent="0">
              <a:buNone/>
            </a:pPr>
            <a:r>
              <a:rPr lang="en-GB" sz="2200" dirty="0"/>
              <a:t>Many, many people fall into the category of being gay or bisexual, but they are still a minority of the population. Like all minority groups, they can often become the target of prejudice and discrimination from others, particularly those who don’t understand same sex attraction, or have never knowingly come into contact with gay people within their own family, friends, colleagues or social circle.</a:t>
            </a:r>
          </a:p>
          <a:p>
            <a:pPr marL="0" indent="0">
              <a:buNone/>
            </a:pPr>
            <a:r>
              <a:rPr lang="en-GB" sz="2200" dirty="0"/>
              <a:t>This lack of understanding has given rise to situations where gay or bisexual people’s rights and opinions have not been considered or taken into account, and where the law has set out to punish them for being themselves.</a:t>
            </a:r>
          </a:p>
        </p:txBody>
      </p:sp>
      <p:pic>
        <p:nvPicPr>
          <p:cNvPr id="4" name="Picture 3">
            <a:extLst>
              <a:ext uri="{FF2B5EF4-FFF2-40B4-BE49-F238E27FC236}">
                <a16:creationId xmlns:a16="http://schemas.microsoft.com/office/drawing/2014/main" id="{14139528-2486-48F4-A9E4-FBD0E83A8991}"/>
              </a:ext>
            </a:extLst>
          </p:cNvPr>
          <p:cNvPicPr>
            <a:picLocks noChangeAspect="1"/>
          </p:cNvPicPr>
          <p:nvPr/>
        </p:nvPicPr>
        <p:blipFill>
          <a:blip r:embed="rId3"/>
          <a:stretch>
            <a:fillRect/>
          </a:stretch>
        </p:blipFill>
        <p:spPr>
          <a:xfrm>
            <a:off x="9161919" y="5643623"/>
            <a:ext cx="2857500" cy="1209553"/>
          </a:xfrm>
          <a:prstGeom prst="rect">
            <a:avLst/>
          </a:prstGeom>
        </p:spPr>
      </p:pic>
    </p:spTree>
    <p:extLst>
      <p:ext uri="{BB962C8B-B14F-4D97-AF65-F5344CB8AC3E}">
        <p14:creationId xmlns:p14="http://schemas.microsoft.com/office/powerpoint/2010/main" val="25249832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4BFAA-5EC6-4671-A0F3-DD16AA7FBCB5}"/>
              </a:ext>
            </a:extLst>
          </p:cNvPr>
          <p:cNvSpPr>
            <a:spLocks noGrp="1"/>
          </p:cNvSpPr>
          <p:nvPr>
            <p:ph type="title"/>
          </p:nvPr>
        </p:nvSpPr>
        <p:spPr/>
        <p:txBody>
          <a:bodyPr/>
          <a:lstStyle/>
          <a:p>
            <a:r>
              <a:rPr lang="en-GB" dirty="0"/>
              <a:t>FACT FILE </a:t>
            </a:r>
            <a:br>
              <a:rPr lang="en-GB" dirty="0"/>
            </a:br>
            <a:r>
              <a:rPr lang="en-GB" dirty="0"/>
              <a:t>SECTION 2</a:t>
            </a:r>
            <a:br>
              <a:rPr lang="en-GB" dirty="0"/>
            </a:br>
            <a:br>
              <a:rPr lang="en-GB" dirty="0"/>
            </a:br>
            <a:endParaRPr lang="en-GB" dirty="0"/>
          </a:p>
        </p:txBody>
      </p:sp>
      <p:sp>
        <p:nvSpPr>
          <p:cNvPr id="3" name="Content Placeholder 2">
            <a:extLst>
              <a:ext uri="{FF2B5EF4-FFF2-40B4-BE49-F238E27FC236}">
                <a16:creationId xmlns:a16="http://schemas.microsoft.com/office/drawing/2014/main" id="{95A6E5F1-201E-49F3-BE26-AEFA7B926EAF}"/>
              </a:ext>
            </a:extLst>
          </p:cNvPr>
          <p:cNvSpPr>
            <a:spLocks noGrp="1"/>
          </p:cNvSpPr>
          <p:nvPr>
            <p:ph idx="1"/>
          </p:nvPr>
        </p:nvSpPr>
        <p:spPr>
          <a:xfrm>
            <a:off x="645131" y="2052918"/>
            <a:ext cx="5130635" cy="4195481"/>
          </a:xfrm>
        </p:spPr>
        <p:txBody>
          <a:bodyPr>
            <a:normAutofit/>
          </a:bodyPr>
          <a:lstStyle/>
          <a:p>
            <a:pPr marL="0" indent="0">
              <a:buNone/>
            </a:pPr>
            <a:r>
              <a:rPr lang="en-GB" sz="4400" dirty="0">
                <a:solidFill>
                  <a:schemeClr val="accent2">
                    <a:lumMod val="60000"/>
                    <a:lumOff val="40000"/>
                  </a:schemeClr>
                </a:solidFill>
              </a:rPr>
              <a:t>What does the Church teach us?</a:t>
            </a:r>
          </a:p>
        </p:txBody>
      </p:sp>
      <p:pic>
        <p:nvPicPr>
          <p:cNvPr id="5" name="Picture 4" descr="A close up of text on a black background&#10;&#10;Description generated with very high confidence">
            <a:extLst>
              <a:ext uri="{FF2B5EF4-FFF2-40B4-BE49-F238E27FC236}">
                <a16:creationId xmlns:a16="http://schemas.microsoft.com/office/drawing/2014/main" id="{080541A3-4B18-4C9F-B162-07E6B324F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8659" y="252413"/>
            <a:ext cx="3124200" cy="3544084"/>
          </a:xfrm>
          <a:prstGeom prst="rect">
            <a:avLst/>
          </a:prstGeom>
          <a:ln w="25400">
            <a:solidFill>
              <a:schemeClr val="accent1"/>
            </a:solidFill>
          </a:ln>
        </p:spPr>
      </p:pic>
      <p:pic>
        <p:nvPicPr>
          <p:cNvPr id="7" name="Picture 6" descr="A screenshot of a cell phone&#10;&#10;Description generated with high confidence">
            <a:extLst>
              <a:ext uri="{FF2B5EF4-FFF2-40B4-BE49-F238E27FC236}">
                <a16:creationId xmlns:a16="http://schemas.microsoft.com/office/drawing/2014/main" id="{F29B8F57-B30C-4CC2-8C37-127B664921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8446" y="3703898"/>
            <a:ext cx="4595470" cy="2954231"/>
          </a:xfrm>
          <a:prstGeom prst="rect">
            <a:avLst/>
          </a:prstGeom>
          <a:ln w="25400">
            <a:solidFill>
              <a:schemeClr val="accent1"/>
            </a:solidFill>
          </a:ln>
        </p:spPr>
      </p:pic>
    </p:spTree>
    <p:extLst>
      <p:ext uri="{BB962C8B-B14F-4D97-AF65-F5344CB8AC3E}">
        <p14:creationId xmlns:p14="http://schemas.microsoft.com/office/powerpoint/2010/main" val="7442813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5000E-6B12-4D66-BE1D-1967F2291CF2}"/>
              </a:ext>
            </a:extLst>
          </p:cNvPr>
          <p:cNvSpPr>
            <a:spLocks noGrp="1"/>
          </p:cNvSpPr>
          <p:nvPr>
            <p:ph type="title"/>
          </p:nvPr>
        </p:nvSpPr>
        <p:spPr>
          <a:xfrm>
            <a:off x="277791" y="163351"/>
            <a:ext cx="9404723" cy="1400530"/>
          </a:xfrm>
        </p:spPr>
        <p:txBody>
          <a:bodyPr/>
          <a:lstStyle/>
          <a:p>
            <a:r>
              <a:rPr lang="en-GB" dirty="0"/>
              <a:t>What does the Church teach us?</a:t>
            </a:r>
          </a:p>
        </p:txBody>
      </p:sp>
      <p:sp>
        <p:nvSpPr>
          <p:cNvPr id="3" name="Content Placeholder 2">
            <a:extLst>
              <a:ext uri="{FF2B5EF4-FFF2-40B4-BE49-F238E27FC236}">
                <a16:creationId xmlns:a16="http://schemas.microsoft.com/office/drawing/2014/main" id="{39164ED3-E7BC-477B-9E34-7017C5CA16AE}"/>
              </a:ext>
            </a:extLst>
          </p:cNvPr>
          <p:cNvSpPr>
            <a:spLocks noGrp="1"/>
          </p:cNvSpPr>
          <p:nvPr>
            <p:ph idx="1"/>
          </p:nvPr>
        </p:nvSpPr>
        <p:spPr>
          <a:xfrm>
            <a:off x="277791" y="1169043"/>
            <a:ext cx="11268097" cy="5428527"/>
          </a:xfrm>
        </p:spPr>
        <p:txBody>
          <a:bodyPr>
            <a:normAutofit/>
          </a:bodyPr>
          <a:lstStyle/>
          <a:p>
            <a:pPr marL="0" indent="0">
              <a:buNone/>
            </a:pPr>
            <a:r>
              <a:rPr lang="en-GB" sz="2400" dirty="0"/>
              <a:t>The teaching of the Church is that sex belongs within the commitment to the whole person found within the sacrament of marriage, and that it should be open to the gift of children. </a:t>
            </a:r>
          </a:p>
          <a:p>
            <a:pPr marL="0" indent="0">
              <a:buNone/>
            </a:pPr>
            <a:r>
              <a:rPr lang="en-GB" sz="2400" dirty="0"/>
              <a:t>However, the Church also teaches that although God made us sexual beings, there is more to a person than that. It teaches us to consider the whole person, and that all people are the work of God and should be treated with the dignity that deserves.</a:t>
            </a:r>
          </a:p>
          <a:p>
            <a:pPr marL="0" indent="0">
              <a:buNone/>
            </a:pPr>
            <a:r>
              <a:rPr lang="en-GB" sz="2400" dirty="0"/>
              <a:t>The Catechism of the Catholic Church is very clear on its stance regarding treatment of people of differing sexual orientations. In paragraph 2358 we find this statement about homosexual people:</a:t>
            </a:r>
          </a:p>
          <a:p>
            <a:pPr marL="0" indent="0">
              <a:buNone/>
            </a:pPr>
            <a:r>
              <a:rPr lang="en-US" sz="2400" b="1" dirty="0">
                <a:solidFill>
                  <a:schemeClr val="bg2">
                    <a:lumMod val="60000"/>
                    <a:lumOff val="40000"/>
                  </a:schemeClr>
                </a:solidFill>
              </a:rPr>
              <a:t>“They must be accepted with respect, compassion, and sensitivity. Every sign of unjust discrimination in their regard should be avoided.”</a:t>
            </a:r>
          </a:p>
          <a:p>
            <a:pPr marL="0" indent="0" algn="r">
              <a:buNone/>
            </a:pPr>
            <a:r>
              <a:rPr lang="en-US" sz="1800" b="1" dirty="0">
                <a:solidFill>
                  <a:schemeClr val="bg2">
                    <a:lumMod val="20000"/>
                    <a:lumOff val="80000"/>
                  </a:schemeClr>
                </a:solidFill>
              </a:rPr>
              <a:t>(Catechism of the Catholic Church, #2358)</a:t>
            </a:r>
            <a:endParaRPr lang="en-GB" sz="1800" dirty="0">
              <a:solidFill>
                <a:schemeClr val="bg2">
                  <a:lumMod val="20000"/>
                  <a:lumOff val="80000"/>
                </a:schemeClr>
              </a:solidFill>
            </a:endParaRP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40657308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2D213-949A-449E-BA5F-8450200BD0CF}"/>
              </a:ext>
            </a:extLst>
          </p:cNvPr>
          <p:cNvSpPr>
            <a:spLocks noGrp="1"/>
          </p:cNvSpPr>
          <p:nvPr>
            <p:ph type="title"/>
          </p:nvPr>
        </p:nvSpPr>
        <p:spPr>
          <a:xfrm>
            <a:off x="646111" y="452718"/>
            <a:ext cx="9404723" cy="1400530"/>
          </a:xfrm>
        </p:spPr>
        <p:txBody>
          <a:bodyPr/>
          <a:lstStyle/>
          <a:p>
            <a:r>
              <a:rPr lang="en-GB" dirty="0"/>
              <a:t>FACT FILE: </a:t>
            </a:r>
            <a:br>
              <a:rPr lang="en-GB" dirty="0"/>
            </a:br>
            <a:r>
              <a:rPr lang="en-GB" dirty="0"/>
              <a:t>SECTION 3</a:t>
            </a:r>
          </a:p>
        </p:txBody>
      </p:sp>
      <p:sp>
        <p:nvSpPr>
          <p:cNvPr id="3" name="Content Placeholder 2">
            <a:extLst>
              <a:ext uri="{FF2B5EF4-FFF2-40B4-BE49-F238E27FC236}">
                <a16:creationId xmlns:a16="http://schemas.microsoft.com/office/drawing/2014/main" id="{353F6457-D060-4749-9171-BADD00B9818E}"/>
              </a:ext>
            </a:extLst>
          </p:cNvPr>
          <p:cNvSpPr>
            <a:spLocks noGrp="1"/>
          </p:cNvSpPr>
          <p:nvPr>
            <p:ph idx="1"/>
          </p:nvPr>
        </p:nvSpPr>
        <p:spPr>
          <a:xfrm>
            <a:off x="472018" y="2052918"/>
            <a:ext cx="9577836" cy="4195481"/>
          </a:xfrm>
        </p:spPr>
        <p:txBody>
          <a:bodyPr>
            <a:normAutofit/>
          </a:bodyPr>
          <a:lstStyle/>
          <a:p>
            <a:pPr marL="0" indent="0">
              <a:buNone/>
            </a:pPr>
            <a:r>
              <a:rPr lang="en-GB" sz="4800">
                <a:solidFill>
                  <a:schemeClr val="accent2">
                    <a:lumMod val="60000"/>
                    <a:lumOff val="40000"/>
                  </a:schemeClr>
                </a:solidFill>
              </a:rPr>
              <a:t>What form does it take? </a:t>
            </a:r>
          </a:p>
          <a:p>
            <a:pPr marL="0" indent="0">
              <a:buNone/>
            </a:pPr>
            <a:endParaRPr lang="en-GB" sz="4800" dirty="0">
              <a:solidFill>
                <a:schemeClr val="accent2">
                  <a:lumMod val="60000"/>
                  <a:lumOff val="40000"/>
                </a:schemeClr>
              </a:solidFill>
            </a:endParaRPr>
          </a:p>
        </p:txBody>
      </p:sp>
      <p:pic>
        <p:nvPicPr>
          <p:cNvPr id="1026" name="Picture 2" descr="Image result for discrimination">
            <a:extLst>
              <a:ext uri="{FF2B5EF4-FFF2-40B4-BE49-F238E27FC236}">
                <a16:creationId xmlns:a16="http://schemas.microsoft.com/office/drawing/2014/main" id="{74DFA163-9B1A-4AC2-A927-4620E1B598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8667" y="158043"/>
            <a:ext cx="3928533" cy="65814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lack sign with white text&#10;&#10;Description generated with very high confidence">
            <a:extLst>
              <a:ext uri="{FF2B5EF4-FFF2-40B4-BE49-F238E27FC236}">
                <a16:creationId xmlns:a16="http://schemas.microsoft.com/office/drawing/2014/main" id="{3067C7C9-BBB0-4261-9DEC-F0195B1EB9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018" y="3100668"/>
            <a:ext cx="7057671" cy="3638798"/>
          </a:xfrm>
          <a:prstGeom prst="rect">
            <a:avLst/>
          </a:prstGeom>
        </p:spPr>
      </p:pic>
    </p:spTree>
    <p:extLst>
      <p:ext uri="{BB962C8B-B14F-4D97-AF65-F5344CB8AC3E}">
        <p14:creationId xmlns:p14="http://schemas.microsoft.com/office/powerpoint/2010/main" val="296998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9F4F1-A73E-4EDC-AD01-845E443563DA}"/>
              </a:ext>
            </a:extLst>
          </p:cNvPr>
          <p:cNvSpPr>
            <a:spLocks noGrp="1"/>
          </p:cNvSpPr>
          <p:nvPr>
            <p:ph type="title"/>
          </p:nvPr>
        </p:nvSpPr>
        <p:spPr>
          <a:xfrm>
            <a:off x="355417" y="322006"/>
            <a:ext cx="6677561" cy="1641987"/>
          </a:xfrm>
        </p:spPr>
        <p:txBody>
          <a:bodyPr>
            <a:normAutofit/>
          </a:bodyPr>
          <a:lstStyle/>
          <a:p>
            <a:r>
              <a:rPr lang="en-GB" b="1" dirty="0">
                <a:solidFill>
                  <a:schemeClr val="accent2">
                    <a:lumMod val="75000"/>
                  </a:schemeClr>
                </a:solidFill>
              </a:rPr>
              <a:t>What Form Does It Take?</a:t>
            </a:r>
          </a:p>
        </p:txBody>
      </p:sp>
      <p:pic>
        <p:nvPicPr>
          <p:cNvPr id="4" name="Picture 3" descr="A picture containing person, outdoor, road, sky&#10;&#10;Description generated with very high confidence">
            <a:extLst>
              <a:ext uri="{FF2B5EF4-FFF2-40B4-BE49-F238E27FC236}">
                <a16:creationId xmlns:a16="http://schemas.microsoft.com/office/drawing/2014/main" id="{0C56B99D-B302-4CF2-ADBD-5B6FC773300B}"/>
              </a:ext>
            </a:extLst>
          </p:cNvPr>
          <p:cNvPicPr>
            <a:picLocks noChangeAspect="1"/>
          </p:cNvPicPr>
          <p:nvPr/>
        </p:nvPicPr>
        <p:blipFill rotWithShape="1">
          <a:blip r:embed="rId4"/>
          <a:srcRect r="5650"/>
          <a:stretch/>
        </p:blipFill>
        <p:spPr>
          <a:xfrm>
            <a:off x="7554139" y="609601"/>
            <a:ext cx="3990160" cy="5638797"/>
          </a:xfrm>
          <a:prstGeom prst="rect">
            <a:avLst/>
          </a:prstGeom>
          <a:effectLst>
            <a:outerShdw blurRad="50800" dist="38100" dir="5400000" algn="t" rotWithShape="0">
              <a:prstClr val="black">
                <a:alpha val="43000"/>
              </a:prstClr>
            </a:outerShdw>
          </a:effectLst>
        </p:spPr>
      </p:pic>
      <p:sp>
        <p:nvSpPr>
          <p:cNvPr id="11" name="Rectangle 8">
            <a:extLst>
              <a:ext uri="{FF2B5EF4-FFF2-40B4-BE49-F238E27FC236}">
                <a16:creationId xmlns:a16="http://schemas.microsoft.com/office/drawing/2014/main" id="{0D187C4E-14B9-4504-B200-5127823FA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617B1284-12A0-4E93-BEC2-90401FFE9536}"/>
              </a:ext>
            </a:extLst>
          </p:cNvPr>
          <p:cNvSpPr>
            <a:spLocks noGrp="1"/>
          </p:cNvSpPr>
          <p:nvPr>
            <p:ph idx="1"/>
          </p:nvPr>
        </p:nvSpPr>
        <p:spPr>
          <a:xfrm>
            <a:off x="355418" y="1143000"/>
            <a:ext cx="6880760" cy="5392994"/>
          </a:xfrm>
        </p:spPr>
        <p:txBody>
          <a:bodyPr>
            <a:normAutofit fontScale="92500" lnSpcReduction="20000"/>
          </a:bodyPr>
          <a:lstStyle/>
          <a:p>
            <a:pPr marL="0" indent="0">
              <a:lnSpc>
                <a:spcPct val="90000"/>
              </a:lnSpc>
              <a:buNone/>
            </a:pPr>
            <a:r>
              <a:rPr lang="en-GB" sz="2600" b="1" dirty="0">
                <a:solidFill>
                  <a:schemeClr val="bg2">
                    <a:lumMod val="60000"/>
                    <a:lumOff val="40000"/>
                  </a:schemeClr>
                </a:solidFill>
              </a:rPr>
              <a:t>Prejudice against LGBT people may take many forms:</a:t>
            </a:r>
          </a:p>
          <a:p>
            <a:pPr>
              <a:lnSpc>
                <a:spcPct val="90000"/>
              </a:lnSpc>
            </a:pPr>
            <a:r>
              <a:rPr lang="en-GB" sz="2600" b="1" dirty="0"/>
              <a:t>Name calling</a:t>
            </a:r>
          </a:p>
          <a:p>
            <a:pPr>
              <a:lnSpc>
                <a:spcPct val="90000"/>
              </a:lnSpc>
            </a:pPr>
            <a:r>
              <a:rPr lang="en-GB" sz="2600" b="1" dirty="0"/>
              <a:t>Violence towards people who are LGBT</a:t>
            </a:r>
          </a:p>
          <a:p>
            <a:pPr>
              <a:lnSpc>
                <a:spcPct val="90000"/>
              </a:lnSpc>
            </a:pPr>
            <a:r>
              <a:rPr lang="en-GB" sz="2600" b="1" dirty="0"/>
              <a:t>Different laws regarding sexual behaviour </a:t>
            </a:r>
            <a:r>
              <a:rPr lang="en-GB" sz="2600" dirty="0"/>
              <a:t>: </a:t>
            </a:r>
            <a:r>
              <a:rPr lang="en-US" sz="2600" dirty="0"/>
              <a:t>Sex between men was illegal until 1967, when the Sexual Offences Act came into force making it legal for men aged 21 or above. In 1994 that age was lowered to 18 and in 2001 it was lowered again to 16 – making it the same as the age of consent for heterosexual people.</a:t>
            </a:r>
          </a:p>
          <a:p>
            <a:pPr>
              <a:lnSpc>
                <a:spcPct val="90000"/>
              </a:lnSpc>
            </a:pPr>
            <a:r>
              <a:rPr lang="en-GB" sz="2600" b="1" dirty="0"/>
              <a:t>Discrimination at Work:</a:t>
            </a:r>
            <a:r>
              <a:rPr lang="en-GB" sz="2600" dirty="0"/>
              <a:t> </a:t>
            </a:r>
            <a:r>
              <a:rPr lang="en-GB" sz="2600" dirty="0" err="1"/>
              <a:t>e.g.LGBT</a:t>
            </a:r>
            <a:r>
              <a:rPr lang="en-GB" sz="2600" dirty="0"/>
              <a:t> people were not allowed to join and serve in the British Armed Forces until January 2000, and employers were allowed to discriminate on the basis of sexual orientation until 2003</a:t>
            </a:r>
          </a:p>
          <a:p>
            <a:pPr marL="0" indent="0">
              <a:lnSpc>
                <a:spcPct val="90000"/>
              </a:lnSpc>
              <a:buNone/>
            </a:pPr>
            <a:endParaRPr lang="en-GB" sz="1700" dirty="0"/>
          </a:p>
        </p:txBody>
      </p:sp>
    </p:spTree>
    <p:extLst>
      <p:ext uri="{BB962C8B-B14F-4D97-AF65-F5344CB8AC3E}">
        <p14:creationId xmlns:p14="http://schemas.microsoft.com/office/powerpoint/2010/main" val="35718002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2D213-949A-449E-BA5F-8450200BD0CF}"/>
              </a:ext>
            </a:extLst>
          </p:cNvPr>
          <p:cNvSpPr>
            <a:spLocks noGrp="1"/>
          </p:cNvSpPr>
          <p:nvPr>
            <p:ph type="title"/>
          </p:nvPr>
        </p:nvSpPr>
        <p:spPr>
          <a:xfrm>
            <a:off x="650669" y="629266"/>
            <a:ext cx="3330328" cy="1641986"/>
          </a:xfrm>
        </p:spPr>
        <p:txBody>
          <a:bodyPr>
            <a:normAutofit/>
          </a:bodyPr>
          <a:lstStyle/>
          <a:p>
            <a:r>
              <a:rPr lang="en-GB" dirty="0"/>
              <a:t>FACT FILE: SECTION 4</a:t>
            </a:r>
          </a:p>
        </p:txBody>
      </p:sp>
      <p:pic>
        <p:nvPicPr>
          <p:cNvPr id="4" name="Picture 3">
            <a:extLst>
              <a:ext uri="{FF2B5EF4-FFF2-40B4-BE49-F238E27FC236}">
                <a16:creationId xmlns:a16="http://schemas.microsoft.com/office/drawing/2014/main" id="{4B0AB03B-DFDE-4C9F-BF60-2B53BC74791D}"/>
              </a:ext>
            </a:extLst>
          </p:cNvPr>
          <p:cNvPicPr>
            <a:picLocks noChangeAspect="1"/>
          </p:cNvPicPr>
          <p:nvPr/>
        </p:nvPicPr>
        <p:blipFill rotWithShape="1">
          <a:blip r:embed="rId4"/>
          <a:srcRect l="15850" r="22141"/>
          <a:stretch/>
        </p:blipFill>
        <p:spPr>
          <a:xfrm>
            <a:off x="4634680" y="10"/>
            <a:ext cx="7560130" cy="6857990"/>
          </a:xfrm>
          <a:prstGeom prst="rect">
            <a:avLst/>
          </a:prstGeom>
        </p:spPr>
      </p:pic>
      <p:sp>
        <p:nvSpPr>
          <p:cNvPr id="9" name="Rectangle 8">
            <a:extLst>
              <a:ext uri="{FF2B5EF4-FFF2-40B4-BE49-F238E27FC236}">
                <a16:creationId xmlns:a16="http://schemas.microsoft.com/office/drawing/2014/main" id="{A26E2FAE-FA60-497B-B2CB-7702C6FF3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353F6457-D060-4749-9171-BADD00B9818E}"/>
              </a:ext>
            </a:extLst>
          </p:cNvPr>
          <p:cNvSpPr>
            <a:spLocks noGrp="1"/>
          </p:cNvSpPr>
          <p:nvPr>
            <p:ph idx="1"/>
          </p:nvPr>
        </p:nvSpPr>
        <p:spPr>
          <a:xfrm>
            <a:off x="304800" y="2438400"/>
            <a:ext cx="3676197" cy="3809999"/>
          </a:xfrm>
        </p:spPr>
        <p:txBody>
          <a:bodyPr>
            <a:normAutofit/>
          </a:bodyPr>
          <a:lstStyle/>
          <a:p>
            <a:pPr marL="0" indent="0">
              <a:buNone/>
            </a:pPr>
            <a:r>
              <a:rPr lang="en-GB" sz="3600" dirty="0">
                <a:solidFill>
                  <a:schemeClr val="accent2">
                    <a:lumMod val="60000"/>
                    <a:lumOff val="40000"/>
                  </a:schemeClr>
                </a:solidFill>
              </a:rPr>
              <a:t>Important events/people</a:t>
            </a:r>
          </a:p>
          <a:p>
            <a:pPr marL="0" indent="0">
              <a:buNone/>
            </a:pPr>
            <a:endParaRPr lang="en-GB" dirty="0"/>
          </a:p>
        </p:txBody>
      </p:sp>
    </p:spTree>
    <p:extLst>
      <p:ext uri="{BB962C8B-B14F-4D97-AF65-F5344CB8AC3E}">
        <p14:creationId xmlns:p14="http://schemas.microsoft.com/office/powerpoint/2010/main" val="23289049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9F4F1-A73E-4EDC-AD01-845E443563DA}"/>
              </a:ext>
            </a:extLst>
          </p:cNvPr>
          <p:cNvSpPr>
            <a:spLocks noGrp="1"/>
          </p:cNvSpPr>
          <p:nvPr>
            <p:ph type="title"/>
          </p:nvPr>
        </p:nvSpPr>
        <p:spPr>
          <a:xfrm>
            <a:off x="355417" y="322006"/>
            <a:ext cx="6677561" cy="1641987"/>
          </a:xfrm>
        </p:spPr>
        <p:txBody>
          <a:bodyPr>
            <a:normAutofit/>
          </a:bodyPr>
          <a:lstStyle/>
          <a:p>
            <a:r>
              <a:rPr lang="en-GB" b="1" dirty="0">
                <a:solidFill>
                  <a:schemeClr val="accent2">
                    <a:lumMod val="75000"/>
                  </a:schemeClr>
                </a:solidFill>
              </a:rPr>
              <a:t>Important Events/People</a:t>
            </a:r>
          </a:p>
        </p:txBody>
      </p:sp>
      <p:sp>
        <p:nvSpPr>
          <p:cNvPr id="3" name="Content Placeholder 2">
            <a:extLst>
              <a:ext uri="{FF2B5EF4-FFF2-40B4-BE49-F238E27FC236}">
                <a16:creationId xmlns:a16="http://schemas.microsoft.com/office/drawing/2014/main" id="{617B1284-12A0-4E93-BEC2-90401FFE9536}"/>
              </a:ext>
            </a:extLst>
          </p:cNvPr>
          <p:cNvSpPr>
            <a:spLocks noGrp="1"/>
          </p:cNvSpPr>
          <p:nvPr>
            <p:ph idx="1"/>
          </p:nvPr>
        </p:nvSpPr>
        <p:spPr>
          <a:xfrm>
            <a:off x="355418" y="1143000"/>
            <a:ext cx="6880760" cy="5392994"/>
          </a:xfrm>
        </p:spPr>
        <p:txBody>
          <a:bodyPr>
            <a:normAutofit/>
          </a:bodyPr>
          <a:lstStyle/>
          <a:p>
            <a:pPr marL="0" indent="0">
              <a:lnSpc>
                <a:spcPct val="90000"/>
              </a:lnSpc>
              <a:buNone/>
            </a:pPr>
            <a:r>
              <a:rPr lang="en-GB" sz="2400" dirty="0"/>
              <a:t>An important event in the history of LGBT rights was a series of protests called </a:t>
            </a:r>
            <a:r>
              <a:rPr lang="en-GB" sz="2400" b="1" dirty="0">
                <a:solidFill>
                  <a:schemeClr val="bg2">
                    <a:lumMod val="60000"/>
                    <a:lumOff val="40000"/>
                  </a:schemeClr>
                </a:solidFill>
              </a:rPr>
              <a:t>The Stonewall Riots</a:t>
            </a:r>
            <a:r>
              <a:rPr lang="en-GB" sz="2400" dirty="0"/>
              <a:t>, which took place at a club used by the community in New York called The Stonewall Inn.</a:t>
            </a:r>
          </a:p>
          <a:p>
            <a:pPr marL="0" indent="0">
              <a:lnSpc>
                <a:spcPct val="90000"/>
              </a:lnSpc>
              <a:buNone/>
            </a:pPr>
            <a:r>
              <a:rPr lang="en-GB" sz="2400" dirty="0"/>
              <a:t>Police raided the club in the early hours of June 28</a:t>
            </a:r>
            <a:r>
              <a:rPr lang="en-GB" sz="2400" baseline="30000" dirty="0"/>
              <a:t>th</a:t>
            </a:r>
            <a:r>
              <a:rPr lang="en-GB" sz="2400" dirty="0"/>
              <a:t> 1969. </a:t>
            </a:r>
            <a:r>
              <a:rPr lang="en-US" sz="2400" dirty="0"/>
              <a:t>The raid sparked a riot among bar patrons and neighborhood residents as police roughly hauled employees and patrons out of the bar, leading to six days of protests and violent clashes with law enforcement. </a:t>
            </a:r>
          </a:p>
          <a:p>
            <a:pPr marL="0" indent="0">
              <a:lnSpc>
                <a:spcPct val="90000"/>
              </a:lnSpc>
              <a:buNone/>
            </a:pPr>
            <a:r>
              <a:rPr lang="en-US" sz="2400" dirty="0"/>
              <a:t>The Stonewall Riots served as a catalyst for the gay rights movement in the United States and around the world.</a:t>
            </a:r>
            <a:endParaRPr lang="en-GB" sz="2400" dirty="0"/>
          </a:p>
          <a:p>
            <a:pPr marL="0" indent="0">
              <a:lnSpc>
                <a:spcPct val="90000"/>
              </a:lnSpc>
              <a:buNone/>
            </a:pPr>
            <a:endParaRPr lang="en-GB" sz="1700" dirty="0"/>
          </a:p>
        </p:txBody>
      </p:sp>
      <p:pic>
        <p:nvPicPr>
          <p:cNvPr id="10" name="Picture 9" descr="A red sign above a store&#10;&#10;Description generated with very high confidence">
            <a:hlinkClick r:id="rId3"/>
            <a:extLst>
              <a:ext uri="{FF2B5EF4-FFF2-40B4-BE49-F238E27FC236}">
                <a16:creationId xmlns:a16="http://schemas.microsoft.com/office/drawing/2014/main" id="{FC52DE89-6DFC-4F3E-9CBC-FAABA913FC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1789" y="0"/>
            <a:ext cx="4351176" cy="7315199"/>
          </a:xfrm>
          <a:prstGeom prst="rect">
            <a:avLst/>
          </a:prstGeom>
        </p:spPr>
      </p:pic>
    </p:spTree>
    <p:extLst>
      <p:ext uri="{BB962C8B-B14F-4D97-AF65-F5344CB8AC3E}">
        <p14:creationId xmlns:p14="http://schemas.microsoft.com/office/powerpoint/2010/main" val="381783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2D213-949A-449E-BA5F-8450200BD0CF}"/>
              </a:ext>
            </a:extLst>
          </p:cNvPr>
          <p:cNvSpPr>
            <a:spLocks noGrp="1"/>
          </p:cNvSpPr>
          <p:nvPr>
            <p:ph type="title"/>
          </p:nvPr>
        </p:nvSpPr>
        <p:spPr>
          <a:xfrm>
            <a:off x="650669" y="629266"/>
            <a:ext cx="3330328" cy="1641986"/>
          </a:xfrm>
        </p:spPr>
        <p:txBody>
          <a:bodyPr>
            <a:normAutofit/>
          </a:bodyPr>
          <a:lstStyle/>
          <a:p>
            <a:r>
              <a:rPr lang="en-GB" dirty="0"/>
              <a:t>FACT FILE: SECTION 5</a:t>
            </a:r>
          </a:p>
        </p:txBody>
      </p:sp>
      <p:sp>
        <p:nvSpPr>
          <p:cNvPr id="3" name="Content Placeholder 2">
            <a:extLst>
              <a:ext uri="{FF2B5EF4-FFF2-40B4-BE49-F238E27FC236}">
                <a16:creationId xmlns:a16="http://schemas.microsoft.com/office/drawing/2014/main" id="{353F6457-D060-4749-9171-BADD00B9818E}"/>
              </a:ext>
            </a:extLst>
          </p:cNvPr>
          <p:cNvSpPr>
            <a:spLocks noGrp="1"/>
          </p:cNvSpPr>
          <p:nvPr>
            <p:ph idx="1"/>
          </p:nvPr>
        </p:nvSpPr>
        <p:spPr>
          <a:xfrm>
            <a:off x="304800" y="2438400"/>
            <a:ext cx="4967111" cy="3809999"/>
          </a:xfrm>
        </p:spPr>
        <p:txBody>
          <a:bodyPr>
            <a:normAutofit/>
          </a:bodyPr>
          <a:lstStyle/>
          <a:p>
            <a:pPr marL="0" indent="0">
              <a:buNone/>
            </a:pPr>
            <a:r>
              <a:rPr lang="en-GB" sz="3600" dirty="0">
                <a:solidFill>
                  <a:schemeClr val="accent2">
                    <a:lumMod val="60000"/>
                    <a:lumOff val="40000"/>
                  </a:schemeClr>
                </a:solidFill>
              </a:rPr>
              <a:t>Testimony from those who have suffered </a:t>
            </a:r>
          </a:p>
          <a:p>
            <a:pPr marL="0" indent="0">
              <a:buNone/>
            </a:pPr>
            <a:r>
              <a:rPr lang="en-GB" sz="3600" dirty="0">
                <a:solidFill>
                  <a:schemeClr val="accent2">
                    <a:lumMod val="60000"/>
                    <a:lumOff val="40000"/>
                  </a:schemeClr>
                </a:solidFill>
              </a:rPr>
              <a:t>discrimination:</a:t>
            </a:r>
          </a:p>
          <a:p>
            <a:pPr marL="0" indent="0">
              <a:buNone/>
            </a:pPr>
            <a:r>
              <a:rPr lang="en-GB" sz="3600" dirty="0">
                <a:solidFill>
                  <a:schemeClr val="accent2">
                    <a:lumMod val="60000"/>
                    <a:lumOff val="40000"/>
                  </a:schemeClr>
                </a:solidFill>
              </a:rPr>
              <a:t>Tommy Lanigan-Schmidt</a:t>
            </a:r>
          </a:p>
          <a:p>
            <a:pPr marL="0" indent="0">
              <a:buNone/>
            </a:pPr>
            <a:endParaRPr lang="en-GB" sz="3600" dirty="0">
              <a:solidFill>
                <a:schemeClr val="accent2">
                  <a:lumMod val="60000"/>
                  <a:lumOff val="40000"/>
                </a:schemeClr>
              </a:solidFill>
            </a:endParaRPr>
          </a:p>
          <a:p>
            <a:pPr marL="0" indent="0">
              <a:buNone/>
            </a:pPr>
            <a:endParaRPr lang="en-GB" sz="3600" dirty="0">
              <a:solidFill>
                <a:schemeClr val="accent2">
                  <a:lumMod val="60000"/>
                  <a:lumOff val="40000"/>
                </a:schemeClr>
              </a:solidFill>
            </a:endParaRPr>
          </a:p>
          <a:p>
            <a:pPr marL="0" indent="0">
              <a:buNone/>
            </a:pPr>
            <a:endParaRPr lang="en-GB" dirty="0"/>
          </a:p>
        </p:txBody>
      </p:sp>
      <p:pic>
        <p:nvPicPr>
          <p:cNvPr id="5" name="Picture 4">
            <a:hlinkClick r:id="rId3"/>
            <a:extLst>
              <a:ext uri="{FF2B5EF4-FFF2-40B4-BE49-F238E27FC236}">
                <a16:creationId xmlns:a16="http://schemas.microsoft.com/office/drawing/2014/main" id="{724F667D-27E0-452A-9AC3-DE5FFEEEE26B}"/>
              </a:ext>
            </a:extLst>
          </p:cNvPr>
          <p:cNvPicPr>
            <a:picLocks noChangeAspect="1"/>
          </p:cNvPicPr>
          <p:nvPr/>
        </p:nvPicPr>
        <p:blipFill>
          <a:blip r:embed="rId4"/>
          <a:stretch>
            <a:fillRect/>
          </a:stretch>
        </p:blipFill>
        <p:spPr>
          <a:xfrm>
            <a:off x="5565423" y="112889"/>
            <a:ext cx="6626578" cy="6745111"/>
          </a:xfrm>
          <a:prstGeom prst="rect">
            <a:avLst/>
          </a:prstGeom>
        </p:spPr>
      </p:pic>
      <p:sp>
        <p:nvSpPr>
          <p:cNvPr id="6" name="Oval 5">
            <a:extLst>
              <a:ext uri="{FF2B5EF4-FFF2-40B4-BE49-F238E27FC236}">
                <a16:creationId xmlns:a16="http://schemas.microsoft.com/office/drawing/2014/main" id="{63EA4D52-3055-4F20-8AC7-7B1FF21ECB3F}"/>
              </a:ext>
            </a:extLst>
          </p:cNvPr>
          <p:cNvSpPr/>
          <p:nvPr/>
        </p:nvSpPr>
        <p:spPr>
          <a:xfrm>
            <a:off x="10464800" y="1049867"/>
            <a:ext cx="1241778" cy="1433689"/>
          </a:xfrm>
          <a:prstGeom prst="ellipse">
            <a:avLst/>
          </a:prstGeom>
          <a:noFill/>
          <a:ln w="762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879415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2D213-949A-449E-BA5F-8450200BD0CF}"/>
              </a:ext>
            </a:extLst>
          </p:cNvPr>
          <p:cNvSpPr>
            <a:spLocks noGrp="1"/>
          </p:cNvSpPr>
          <p:nvPr>
            <p:ph type="title"/>
          </p:nvPr>
        </p:nvSpPr>
        <p:spPr>
          <a:xfrm>
            <a:off x="647701" y="452718"/>
            <a:ext cx="4765226" cy="1400530"/>
          </a:xfrm>
        </p:spPr>
        <p:txBody>
          <a:bodyPr>
            <a:normAutofit/>
          </a:bodyPr>
          <a:lstStyle/>
          <a:p>
            <a:r>
              <a:rPr lang="en-GB" dirty="0"/>
              <a:t>FACT FILE: SECTION 6</a:t>
            </a:r>
          </a:p>
        </p:txBody>
      </p:sp>
      <p:pic>
        <p:nvPicPr>
          <p:cNvPr id="4" name="Picture 3">
            <a:extLst>
              <a:ext uri="{FF2B5EF4-FFF2-40B4-BE49-F238E27FC236}">
                <a16:creationId xmlns:a16="http://schemas.microsoft.com/office/drawing/2014/main" id="{B95A98C1-9705-4BCB-ADB6-465BE07D4536}"/>
              </a:ext>
            </a:extLst>
          </p:cNvPr>
          <p:cNvPicPr>
            <a:picLocks noChangeAspect="1"/>
          </p:cNvPicPr>
          <p:nvPr/>
        </p:nvPicPr>
        <p:blipFill rotWithShape="1">
          <a:blip r:embed="rId4"/>
          <a:srcRect t="1720" r="3" b="18093"/>
          <a:stretch/>
        </p:blipFill>
        <p:spPr>
          <a:xfrm>
            <a:off x="6103423" y="-1"/>
            <a:ext cx="6087038" cy="3428998"/>
          </a:xfrm>
          <a:prstGeom prst="rect">
            <a:avLst/>
          </a:prstGeom>
        </p:spPr>
      </p:pic>
      <p:sp>
        <p:nvSpPr>
          <p:cNvPr id="12" name="Rectangle 11">
            <a:extLst>
              <a:ext uri="{FF2B5EF4-FFF2-40B4-BE49-F238E27FC236}">
                <a16:creationId xmlns:a16="http://schemas.microsoft.com/office/drawing/2014/main" id="{C4FC9395-363F-4303-9B88-F5B9F15A2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353F6457-D060-4749-9171-BADD00B9818E}"/>
              </a:ext>
            </a:extLst>
          </p:cNvPr>
          <p:cNvSpPr>
            <a:spLocks noGrp="1"/>
          </p:cNvSpPr>
          <p:nvPr>
            <p:ph idx="1"/>
          </p:nvPr>
        </p:nvSpPr>
        <p:spPr>
          <a:xfrm>
            <a:off x="647701" y="2052918"/>
            <a:ext cx="4764245" cy="4195481"/>
          </a:xfrm>
        </p:spPr>
        <p:txBody>
          <a:bodyPr>
            <a:normAutofit/>
          </a:bodyPr>
          <a:lstStyle/>
          <a:p>
            <a:pPr marL="0" indent="0">
              <a:buNone/>
            </a:pPr>
            <a:r>
              <a:rPr lang="en-GB" sz="3200" dirty="0">
                <a:solidFill>
                  <a:schemeClr val="accent2">
                    <a:lumMod val="60000"/>
                    <a:lumOff val="40000"/>
                  </a:schemeClr>
                </a:solidFill>
              </a:rPr>
              <a:t>Has there been a change in social attitudes?</a:t>
            </a:r>
          </a:p>
          <a:p>
            <a:pPr marL="0" indent="0">
              <a:buNone/>
            </a:pPr>
            <a:r>
              <a:rPr lang="en-GB" sz="3200" dirty="0">
                <a:solidFill>
                  <a:schemeClr val="accent2">
                    <a:lumMod val="60000"/>
                    <a:lumOff val="40000"/>
                  </a:schemeClr>
                </a:solidFill>
              </a:rPr>
              <a:t>How do we know?</a:t>
            </a:r>
          </a:p>
          <a:p>
            <a:pPr marL="0" indent="0">
              <a:buNone/>
            </a:pPr>
            <a:endParaRPr lang="en-GB" dirty="0"/>
          </a:p>
          <a:p>
            <a:pPr marL="0" indent="0">
              <a:buNone/>
            </a:pPr>
            <a:endParaRPr lang="en-GB" dirty="0"/>
          </a:p>
          <a:p>
            <a:pPr marL="0" indent="0">
              <a:buNone/>
            </a:pPr>
            <a:endParaRPr lang="en-GB" dirty="0"/>
          </a:p>
        </p:txBody>
      </p:sp>
      <p:pic>
        <p:nvPicPr>
          <p:cNvPr id="7" name="Picture 6">
            <a:extLst>
              <a:ext uri="{FF2B5EF4-FFF2-40B4-BE49-F238E27FC236}">
                <a16:creationId xmlns:a16="http://schemas.microsoft.com/office/drawing/2014/main" id="{8A776A0A-8DEF-40B2-A37A-59075A56862B}"/>
              </a:ext>
            </a:extLst>
          </p:cNvPr>
          <p:cNvPicPr>
            <a:picLocks noChangeAspect="1"/>
          </p:cNvPicPr>
          <p:nvPr/>
        </p:nvPicPr>
        <p:blipFill rotWithShape="1">
          <a:blip r:embed="rId5"/>
          <a:srcRect r="3" b="6127"/>
          <a:stretch/>
        </p:blipFill>
        <p:spPr>
          <a:xfrm>
            <a:off x="6103423" y="3428999"/>
            <a:ext cx="6087038" cy="3428540"/>
          </a:xfrm>
          <a:prstGeom prst="rect">
            <a:avLst/>
          </a:prstGeom>
        </p:spPr>
      </p:pic>
    </p:spTree>
    <p:extLst>
      <p:ext uri="{BB962C8B-B14F-4D97-AF65-F5344CB8AC3E}">
        <p14:creationId xmlns:p14="http://schemas.microsoft.com/office/powerpoint/2010/main" val="1906754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918882"/>
          </a:xfrm>
        </p:spPr>
        <p:txBody>
          <a:bodyPr/>
          <a:lstStyle/>
          <a:p>
            <a:r>
              <a:rPr lang="en-GB" dirty="0"/>
              <a:t>Equality Through Law</a:t>
            </a:r>
            <a:endParaRPr lang="en-US" dirty="0"/>
          </a:p>
        </p:txBody>
      </p:sp>
      <p:sp>
        <p:nvSpPr>
          <p:cNvPr id="3" name="Content Placeholder 2"/>
          <p:cNvSpPr>
            <a:spLocks noGrp="1"/>
          </p:cNvSpPr>
          <p:nvPr>
            <p:ph idx="1"/>
          </p:nvPr>
        </p:nvSpPr>
        <p:spPr>
          <a:xfrm>
            <a:off x="292101" y="1366044"/>
            <a:ext cx="8064500" cy="4648199"/>
          </a:xfrm>
        </p:spPr>
        <p:txBody>
          <a:bodyPr>
            <a:noAutofit/>
          </a:bodyPr>
          <a:lstStyle/>
          <a:p>
            <a:pPr marL="0" indent="0">
              <a:buNone/>
            </a:pPr>
            <a:r>
              <a:rPr lang="en-GB" sz="2400" dirty="0"/>
              <a:t>As a society, we hope that we can teach people that to be just and compassionate is best for us all. However, people will often base their attitudes on </a:t>
            </a:r>
            <a:r>
              <a:rPr lang="en-GB" sz="2400" b="1" i="1" dirty="0">
                <a:solidFill>
                  <a:schemeClr val="accent1">
                    <a:lumMod val="60000"/>
                    <a:lumOff val="40000"/>
                  </a:schemeClr>
                </a:solidFill>
              </a:rPr>
              <a:t>stereotypes</a:t>
            </a:r>
            <a:r>
              <a:rPr lang="en-GB" sz="2400" dirty="0"/>
              <a:t> and their own </a:t>
            </a:r>
            <a:r>
              <a:rPr lang="en-GB" sz="2400" b="1" i="1" dirty="0">
                <a:solidFill>
                  <a:schemeClr val="accent1">
                    <a:lumMod val="60000"/>
                    <a:lumOff val="40000"/>
                  </a:schemeClr>
                </a:solidFill>
              </a:rPr>
              <a:t>prejudice</a:t>
            </a:r>
            <a:r>
              <a:rPr lang="en-GB" sz="2400" dirty="0">
                <a:solidFill>
                  <a:schemeClr val="accent1">
                    <a:lumMod val="60000"/>
                    <a:lumOff val="40000"/>
                  </a:schemeClr>
                </a:solidFill>
              </a:rPr>
              <a:t>. </a:t>
            </a:r>
            <a:r>
              <a:rPr lang="en-GB" sz="2400" dirty="0"/>
              <a:t>We cannot use the law to control how people think or feel.</a:t>
            </a:r>
          </a:p>
          <a:p>
            <a:pPr marL="0" indent="0">
              <a:buNone/>
            </a:pPr>
            <a:r>
              <a:rPr lang="en-GB" sz="2400" dirty="0"/>
              <a:t>However, we can to some extent try to control the way people act and behave. We can try to affect the way that they are able to put their thoughts and attitudes into action. We can use the law to try to stamp out </a:t>
            </a:r>
            <a:r>
              <a:rPr lang="en-GB" sz="2400" b="1" i="1" dirty="0">
                <a:solidFill>
                  <a:schemeClr val="accent1">
                    <a:lumMod val="60000"/>
                    <a:lumOff val="40000"/>
                  </a:schemeClr>
                </a:solidFill>
              </a:rPr>
              <a:t>discrimination.</a:t>
            </a:r>
          </a:p>
          <a:p>
            <a:pPr marL="0" indent="0">
              <a:buNone/>
            </a:pPr>
            <a:r>
              <a:rPr lang="en-GB" sz="2400" dirty="0"/>
              <a:t>When it comes to protecting those who may be most vulnerable to discrimination, the law that is used is the </a:t>
            </a:r>
            <a:r>
              <a:rPr lang="en-GB" sz="2400" b="1" dirty="0">
                <a:solidFill>
                  <a:schemeClr val="bg2">
                    <a:lumMod val="60000"/>
                    <a:lumOff val="40000"/>
                  </a:schemeClr>
                </a:solidFill>
              </a:rPr>
              <a:t>Equality Act</a:t>
            </a:r>
            <a:r>
              <a:rPr lang="en-GB" sz="2400" dirty="0"/>
              <a:t>.</a:t>
            </a:r>
            <a:endParaRPr lang="en-US" sz="2400" dirty="0"/>
          </a:p>
        </p:txBody>
      </p:sp>
      <p:pic>
        <p:nvPicPr>
          <p:cNvPr id="4" name="Picture 3"/>
          <p:cNvPicPr>
            <a:picLocks noChangeAspect="1"/>
          </p:cNvPicPr>
          <p:nvPr/>
        </p:nvPicPr>
        <p:blipFill>
          <a:blip r:embed="rId3"/>
          <a:stretch>
            <a:fillRect/>
          </a:stretch>
        </p:blipFill>
        <p:spPr>
          <a:xfrm>
            <a:off x="8574087" y="912159"/>
            <a:ext cx="3400425" cy="5286375"/>
          </a:xfrm>
          <a:prstGeom prst="rect">
            <a:avLst/>
          </a:prstGeom>
        </p:spPr>
      </p:pic>
    </p:spTree>
    <p:extLst>
      <p:ext uri="{BB962C8B-B14F-4D97-AF65-F5344CB8AC3E}">
        <p14:creationId xmlns:p14="http://schemas.microsoft.com/office/powerpoint/2010/main" val="33983686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9B95-3099-4B3F-B116-A82AB16A170B}"/>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8E293EA-52B5-45D1-86B1-B95A9114A9DA}"/>
              </a:ext>
            </a:extLst>
          </p:cNvPr>
          <p:cNvSpPr>
            <a:spLocks noGrp="1"/>
          </p:cNvSpPr>
          <p:nvPr>
            <p:ph idx="1"/>
          </p:nvPr>
        </p:nvSpPr>
        <p:spPr>
          <a:xfrm>
            <a:off x="214489" y="180622"/>
            <a:ext cx="11582400" cy="6479822"/>
          </a:xfrm>
        </p:spPr>
        <p:txBody>
          <a:bodyPr/>
          <a:lstStyle/>
          <a:p>
            <a:pPr marL="0" indent="0">
              <a:buNone/>
            </a:pPr>
            <a:r>
              <a:rPr lang="en-GB" sz="2400" dirty="0">
                <a:solidFill>
                  <a:schemeClr val="bg2">
                    <a:lumMod val="60000"/>
                    <a:lumOff val="40000"/>
                  </a:schemeClr>
                </a:solidFill>
              </a:rPr>
              <a:t>It would seem that there has been an improvement in social attitudes towards LGBT people in Britain and in many other countries. </a:t>
            </a:r>
          </a:p>
          <a:p>
            <a:pPr marL="0" indent="0">
              <a:buNone/>
            </a:pPr>
            <a:r>
              <a:rPr lang="en-GB" sz="2400" dirty="0">
                <a:solidFill>
                  <a:schemeClr val="bg2">
                    <a:lumMod val="60000"/>
                    <a:lumOff val="40000"/>
                  </a:schemeClr>
                </a:solidFill>
              </a:rPr>
              <a:t>In 1967, the law was changed so that homosexuality was no longer illegal in Britain. While this was a major change, it did not necessarily change social attitudes. This is a front page taken from The Sun newspaper in 1990:</a:t>
            </a:r>
          </a:p>
          <a:p>
            <a:pPr marL="0" indent="0">
              <a:buNone/>
            </a:pPr>
            <a:endParaRPr lang="en-GB" dirty="0"/>
          </a:p>
          <a:p>
            <a:pPr marL="0" indent="0">
              <a:buNone/>
            </a:pPr>
            <a:endParaRPr lang="en-GB" dirty="0"/>
          </a:p>
        </p:txBody>
      </p:sp>
      <p:pic>
        <p:nvPicPr>
          <p:cNvPr id="7" name="Picture 6" descr="A close up of a newspaper&#10;&#10;Description generated with high confidence">
            <a:extLst>
              <a:ext uri="{FF2B5EF4-FFF2-40B4-BE49-F238E27FC236}">
                <a16:creationId xmlns:a16="http://schemas.microsoft.com/office/drawing/2014/main" id="{7E28E05C-2F1E-46FD-9551-A052229202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489" y="2528711"/>
            <a:ext cx="3430040" cy="3789427"/>
          </a:xfrm>
          <a:prstGeom prst="rect">
            <a:avLst/>
          </a:prstGeom>
        </p:spPr>
      </p:pic>
      <p:sp>
        <p:nvSpPr>
          <p:cNvPr id="8" name="TextBox 7">
            <a:extLst>
              <a:ext uri="{FF2B5EF4-FFF2-40B4-BE49-F238E27FC236}">
                <a16:creationId xmlns:a16="http://schemas.microsoft.com/office/drawing/2014/main" id="{544D8B05-8F8C-4268-9FA1-566833D7776D}"/>
              </a:ext>
            </a:extLst>
          </p:cNvPr>
          <p:cNvSpPr txBox="1"/>
          <p:nvPr/>
        </p:nvSpPr>
        <p:spPr>
          <a:xfrm>
            <a:off x="4888089" y="2528711"/>
            <a:ext cx="184731" cy="369332"/>
          </a:xfrm>
          <a:prstGeom prst="rect">
            <a:avLst/>
          </a:prstGeom>
          <a:noFill/>
        </p:spPr>
        <p:txBody>
          <a:bodyPr wrap="none" rtlCol="0">
            <a:spAutoFit/>
          </a:bodyPr>
          <a:lstStyle/>
          <a:p>
            <a:endParaRPr lang="en-GB" dirty="0"/>
          </a:p>
        </p:txBody>
      </p:sp>
      <p:sp>
        <p:nvSpPr>
          <p:cNvPr id="9" name="TextBox 8">
            <a:extLst>
              <a:ext uri="{FF2B5EF4-FFF2-40B4-BE49-F238E27FC236}">
                <a16:creationId xmlns:a16="http://schemas.microsoft.com/office/drawing/2014/main" id="{02572ABC-55C9-4251-A1E1-F7371B939361}"/>
              </a:ext>
            </a:extLst>
          </p:cNvPr>
          <p:cNvSpPr txBox="1"/>
          <p:nvPr/>
        </p:nvSpPr>
        <p:spPr>
          <a:xfrm>
            <a:off x="3932643" y="2528711"/>
            <a:ext cx="8169046" cy="4678204"/>
          </a:xfrm>
          <a:prstGeom prst="rect">
            <a:avLst/>
          </a:prstGeom>
          <a:noFill/>
        </p:spPr>
        <p:txBody>
          <a:bodyPr wrap="square" rtlCol="0">
            <a:spAutoFit/>
          </a:bodyPr>
          <a:lstStyle/>
          <a:p>
            <a:r>
              <a:rPr lang="en-GB" sz="2000" dirty="0"/>
              <a:t>Justin Fashanu was a hugely successful footballer in the late 80s and early 90s. His brother, John, was also a professional footballer, but not quite so successful as his brother. The two boys had been taken from their mother and siblings and lived with foster parents. </a:t>
            </a:r>
          </a:p>
          <a:p>
            <a:r>
              <a:rPr lang="en-GB" sz="2000" dirty="0"/>
              <a:t>When word began to spread that Justin was being seen in gay clubs, his brother was so ashamed that he offered him £75,000 to keep quiet. John also admitted that he was scared that, because they were both “</a:t>
            </a:r>
            <a:r>
              <a:rPr lang="en-GB" sz="2000" dirty="0" err="1"/>
              <a:t>J.Fashanu</a:t>
            </a:r>
            <a:r>
              <a:rPr lang="en-GB" sz="2000" dirty="0"/>
              <a:t>”, people might think that he was also gay.</a:t>
            </a:r>
          </a:p>
          <a:p>
            <a:r>
              <a:rPr lang="en-GB" sz="2000" dirty="0"/>
              <a:t>After Justin came out his career nosedived: he played for 20 lower division clubs over the next 7 years and committed suicide in 1997. His brother said that homophobic abuse was a factor.</a:t>
            </a:r>
          </a:p>
          <a:p>
            <a:endParaRPr lang="en-GB" sz="2000" dirty="0"/>
          </a:p>
          <a:p>
            <a:endParaRPr lang="en-GB" dirty="0"/>
          </a:p>
        </p:txBody>
      </p:sp>
    </p:spTree>
    <p:extLst>
      <p:ext uri="{BB962C8B-B14F-4D97-AF65-F5344CB8AC3E}">
        <p14:creationId xmlns:p14="http://schemas.microsoft.com/office/powerpoint/2010/main" val="190334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500"/>
                                        <p:tgtEl>
                                          <p:spTgt spid="9">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fade">
                                      <p:cBhvr>
                                        <p:cTn id="18"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96827-6E94-4798-8414-3E744A477C60}"/>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5B19E968-887B-46FC-B3DA-45B753BF498E}"/>
              </a:ext>
            </a:extLst>
          </p:cNvPr>
          <p:cNvSpPr>
            <a:spLocks noGrp="1"/>
          </p:cNvSpPr>
          <p:nvPr>
            <p:ph idx="1"/>
          </p:nvPr>
        </p:nvSpPr>
        <p:spPr>
          <a:xfrm>
            <a:off x="135468" y="79022"/>
            <a:ext cx="10272888" cy="6660445"/>
          </a:xfrm>
        </p:spPr>
        <p:txBody>
          <a:bodyPr>
            <a:normAutofit/>
          </a:bodyPr>
          <a:lstStyle/>
          <a:p>
            <a:pPr marL="0" indent="0">
              <a:buNone/>
            </a:pPr>
            <a:r>
              <a:rPr lang="en-GB" sz="2200" b="1" dirty="0">
                <a:solidFill>
                  <a:schemeClr val="bg2">
                    <a:lumMod val="60000"/>
                    <a:lumOff val="40000"/>
                  </a:schemeClr>
                </a:solidFill>
              </a:rPr>
              <a:t>Gareth Thomas is a Welsh rugby professional who has represented his country in both </a:t>
            </a:r>
            <a:r>
              <a:rPr lang="en-GB" sz="2200" b="1" dirty="0" err="1">
                <a:solidFill>
                  <a:schemeClr val="bg2">
                    <a:lumMod val="60000"/>
                    <a:lumOff val="40000"/>
                  </a:schemeClr>
                </a:solidFill>
              </a:rPr>
              <a:t>rgby</a:t>
            </a:r>
            <a:r>
              <a:rPr lang="en-GB" sz="2200" b="1" dirty="0">
                <a:solidFill>
                  <a:schemeClr val="bg2">
                    <a:lumMod val="60000"/>
                    <a:lumOff val="40000"/>
                  </a:schemeClr>
                </a:solidFill>
              </a:rPr>
              <a:t> union and rugby league. He came out as gay in 2009, and retired from rugby in 2011. He now does a lot of work in the media, writing and presenting on sports, and has appeared on Dancing on Ice and Celebrity Big Brother.</a:t>
            </a:r>
          </a:p>
        </p:txBody>
      </p:sp>
      <p:pic>
        <p:nvPicPr>
          <p:cNvPr id="4" name="Picture 3">
            <a:extLst>
              <a:ext uri="{FF2B5EF4-FFF2-40B4-BE49-F238E27FC236}">
                <a16:creationId xmlns:a16="http://schemas.microsoft.com/office/drawing/2014/main" id="{2E08B2CE-0D1B-4349-9519-C4BFBC0A223C}"/>
              </a:ext>
            </a:extLst>
          </p:cNvPr>
          <p:cNvPicPr>
            <a:picLocks noChangeAspect="1"/>
          </p:cNvPicPr>
          <p:nvPr/>
        </p:nvPicPr>
        <p:blipFill>
          <a:blip r:embed="rId3"/>
          <a:stretch>
            <a:fillRect/>
          </a:stretch>
        </p:blipFill>
        <p:spPr>
          <a:xfrm>
            <a:off x="353722" y="2060294"/>
            <a:ext cx="3711708" cy="4456253"/>
          </a:xfrm>
          <a:prstGeom prst="rect">
            <a:avLst/>
          </a:prstGeom>
        </p:spPr>
      </p:pic>
      <p:sp>
        <p:nvSpPr>
          <p:cNvPr id="5" name="TextBox 4">
            <a:extLst>
              <a:ext uri="{FF2B5EF4-FFF2-40B4-BE49-F238E27FC236}">
                <a16:creationId xmlns:a16="http://schemas.microsoft.com/office/drawing/2014/main" id="{C86F45B6-B6E1-4C0D-978A-ABEDD259A593}"/>
              </a:ext>
            </a:extLst>
          </p:cNvPr>
          <p:cNvSpPr txBox="1"/>
          <p:nvPr/>
        </p:nvSpPr>
        <p:spPr>
          <a:xfrm>
            <a:off x="4357819" y="1853248"/>
            <a:ext cx="7587254" cy="4708981"/>
          </a:xfrm>
          <a:prstGeom prst="rect">
            <a:avLst/>
          </a:prstGeom>
          <a:noFill/>
        </p:spPr>
        <p:txBody>
          <a:bodyPr wrap="square" rtlCol="0">
            <a:spAutoFit/>
          </a:bodyPr>
          <a:lstStyle/>
          <a:p>
            <a:r>
              <a:rPr lang="en-US" dirty="0"/>
              <a:t> </a:t>
            </a:r>
            <a:r>
              <a:rPr lang="en-US" sz="2000" dirty="0"/>
              <a:t>"It's been really tough for me, hiding who I really am and I don't want it to be like that for the next young person who wants to play rugby or some frightened young kid.</a:t>
            </a:r>
          </a:p>
          <a:p>
            <a:r>
              <a:rPr lang="en-US" sz="2000" dirty="0"/>
              <a:t>"I don't know if my life is going to be easier because I'm out but, if it helps someone else, if it makes one young lad pick up the phone to ChildLine, then it will have been worth it. My parents, my family and my friends all love me and accept me for who I am and, even if the public are upset by this, I know the love of those people who mean the most to me will never change.</a:t>
            </a:r>
          </a:p>
          <a:p>
            <a:r>
              <a:rPr lang="en-US" sz="2000" dirty="0"/>
              <a:t>"I'm not going on a crusade but I'm proud of who I am. I feel I have achieved everything I could ever possibly have hoped to achieve out of rugby and I did it being gay. I want to send a positive message to other gay people that they can do it, too."</a:t>
            </a:r>
          </a:p>
        </p:txBody>
      </p:sp>
    </p:spTree>
    <p:extLst>
      <p:ext uri="{BB962C8B-B14F-4D97-AF65-F5344CB8AC3E}">
        <p14:creationId xmlns:p14="http://schemas.microsoft.com/office/powerpoint/2010/main" val="169481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EF8E95-3184-4AEC-9240-C1E909BD740A}"/>
              </a:ext>
            </a:extLst>
          </p:cNvPr>
          <p:cNvPicPr>
            <a:picLocks noChangeAspect="1"/>
          </p:cNvPicPr>
          <p:nvPr/>
        </p:nvPicPr>
        <p:blipFill>
          <a:blip r:embed="rId3"/>
          <a:stretch>
            <a:fillRect/>
          </a:stretch>
        </p:blipFill>
        <p:spPr>
          <a:xfrm>
            <a:off x="9938581" y="3075263"/>
            <a:ext cx="2143125" cy="2143125"/>
          </a:xfrm>
          <a:prstGeom prst="rect">
            <a:avLst/>
          </a:prstGeom>
        </p:spPr>
      </p:pic>
      <p:pic>
        <p:nvPicPr>
          <p:cNvPr id="5" name="Picture 4" descr="A person in a red shirt and smiling at the camera&#10;&#10;Description generated with very high confidence">
            <a:extLst>
              <a:ext uri="{FF2B5EF4-FFF2-40B4-BE49-F238E27FC236}">
                <a16:creationId xmlns:a16="http://schemas.microsoft.com/office/drawing/2014/main" id="{EC5F8907-C0AB-4C6B-A375-0B0851738C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0735" y="1"/>
            <a:ext cx="2317253" cy="2025570"/>
          </a:xfrm>
          <a:prstGeom prst="rect">
            <a:avLst/>
          </a:prstGeom>
        </p:spPr>
      </p:pic>
      <p:sp>
        <p:nvSpPr>
          <p:cNvPr id="3" name="Content Placeholder 2">
            <a:extLst>
              <a:ext uri="{FF2B5EF4-FFF2-40B4-BE49-F238E27FC236}">
                <a16:creationId xmlns:a16="http://schemas.microsoft.com/office/drawing/2014/main" id="{796E082A-B099-4B0A-A7A9-DEAB7EB12B65}"/>
              </a:ext>
            </a:extLst>
          </p:cNvPr>
          <p:cNvSpPr>
            <a:spLocks noGrp="1"/>
          </p:cNvSpPr>
          <p:nvPr>
            <p:ph idx="1"/>
          </p:nvPr>
        </p:nvSpPr>
        <p:spPr>
          <a:xfrm>
            <a:off x="402057" y="342758"/>
            <a:ext cx="7384648" cy="4489672"/>
          </a:xfrm>
        </p:spPr>
        <p:txBody>
          <a:bodyPr>
            <a:noAutofit/>
          </a:bodyPr>
          <a:lstStyle/>
          <a:p>
            <a:pPr marL="0" indent="0">
              <a:buNone/>
            </a:pPr>
            <a:r>
              <a:rPr lang="en-GB" sz="2600" b="1" dirty="0">
                <a:latin typeface="Candara" panose="020E0502030303020204" pitchFamily="34" charset="0"/>
              </a:rPr>
              <a:t>Today, there are many openly gay people who hold positions of importance and influence in society.</a:t>
            </a:r>
          </a:p>
          <a:p>
            <a:pPr marL="0" indent="0">
              <a:buNone/>
            </a:pPr>
            <a:r>
              <a:rPr lang="en-GB" sz="2600" b="1" dirty="0">
                <a:latin typeface="Candara" panose="020E0502030303020204" pitchFamily="34" charset="0"/>
              </a:rPr>
              <a:t>However, research shows us that there are still many reports of people in schools and in their place of work being bullied because of their sexual orientation.</a:t>
            </a:r>
          </a:p>
          <a:p>
            <a:pPr marL="0" indent="0">
              <a:buNone/>
            </a:pPr>
            <a:r>
              <a:rPr lang="en-GB" sz="2600" b="1" dirty="0">
                <a:latin typeface="Candara" panose="020E0502030303020204" pitchFamily="34" charset="0"/>
              </a:rPr>
              <a:t>In addition, the Galop Hate Crime Report found that 4 out of 5 LGBT people questioned had been victims of homophobic hate crime; a quarter had experienced violent hate crime ; a third had experienced online hate crime.</a:t>
            </a:r>
          </a:p>
          <a:p>
            <a:pPr marL="0" indent="0">
              <a:buNone/>
            </a:pPr>
            <a:r>
              <a:rPr lang="en-GB" sz="2600" b="1" dirty="0">
                <a:latin typeface="Candara" panose="020E0502030303020204" pitchFamily="34" charset="0"/>
              </a:rPr>
              <a:t>There are still many countries where homosexuality is illegal, and people face severe punishment based upon their sexual orientation.</a:t>
            </a:r>
          </a:p>
          <a:p>
            <a:pPr marL="0" indent="0">
              <a:buNone/>
            </a:pPr>
            <a:endParaRPr lang="en-GB" sz="2600" b="1" dirty="0">
              <a:latin typeface="Candara" panose="020E0502030303020204" pitchFamily="34" charset="0"/>
            </a:endParaRPr>
          </a:p>
        </p:txBody>
      </p:sp>
      <p:pic>
        <p:nvPicPr>
          <p:cNvPr id="4" name="Picture 3">
            <a:extLst>
              <a:ext uri="{FF2B5EF4-FFF2-40B4-BE49-F238E27FC236}">
                <a16:creationId xmlns:a16="http://schemas.microsoft.com/office/drawing/2014/main" id="{DF3BCE88-E671-44AF-979A-5689D7914B1E}"/>
              </a:ext>
            </a:extLst>
          </p:cNvPr>
          <p:cNvPicPr>
            <a:picLocks noChangeAspect="1"/>
          </p:cNvPicPr>
          <p:nvPr/>
        </p:nvPicPr>
        <p:blipFill>
          <a:blip r:embed="rId5"/>
          <a:stretch>
            <a:fillRect/>
          </a:stretch>
        </p:blipFill>
        <p:spPr>
          <a:xfrm>
            <a:off x="8436426" y="1538336"/>
            <a:ext cx="2028981" cy="1690818"/>
          </a:xfrm>
          <a:prstGeom prst="rect">
            <a:avLst/>
          </a:prstGeom>
        </p:spPr>
      </p:pic>
      <p:sp>
        <p:nvSpPr>
          <p:cNvPr id="2" name="Title 1">
            <a:extLst>
              <a:ext uri="{FF2B5EF4-FFF2-40B4-BE49-F238E27FC236}">
                <a16:creationId xmlns:a16="http://schemas.microsoft.com/office/drawing/2014/main" id="{63AAE5F1-C182-4702-9E2D-AB74D2549AB4}"/>
              </a:ext>
            </a:extLst>
          </p:cNvPr>
          <p:cNvSpPr>
            <a:spLocks noGrp="1"/>
          </p:cNvSpPr>
          <p:nvPr>
            <p:ph type="title"/>
          </p:nvPr>
        </p:nvSpPr>
        <p:spPr>
          <a:xfrm>
            <a:off x="-1111102" y="-1164845"/>
            <a:ext cx="8034902" cy="4593844"/>
          </a:xfrm>
        </p:spPr>
        <p:txBody>
          <a:bodyPr/>
          <a:lstStyle/>
          <a:p>
            <a:endParaRPr lang="en-GB" dirty="0"/>
          </a:p>
        </p:txBody>
      </p:sp>
      <p:pic>
        <p:nvPicPr>
          <p:cNvPr id="11" name="Picture 10" descr="A person wearing a red shirt&#10;&#10;Description generated with very high confidence">
            <a:extLst>
              <a:ext uri="{FF2B5EF4-FFF2-40B4-BE49-F238E27FC236}">
                <a16:creationId xmlns:a16="http://schemas.microsoft.com/office/drawing/2014/main" id="{9161D577-ECC3-423E-BD00-8A1D7D19ED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6426" y="3845205"/>
            <a:ext cx="1777879" cy="1777879"/>
          </a:xfrm>
          <a:prstGeom prst="rect">
            <a:avLst/>
          </a:prstGeom>
        </p:spPr>
      </p:pic>
      <p:pic>
        <p:nvPicPr>
          <p:cNvPr id="13" name="Picture 12" descr="A person wearing a suit and tie smiling at the camera&#10;&#10;Description generated with very high confidence">
            <a:extLst>
              <a:ext uri="{FF2B5EF4-FFF2-40B4-BE49-F238E27FC236}">
                <a16:creationId xmlns:a16="http://schemas.microsoft.com/office/drawing/2014/main" id="{C69B9379-445A-4B36-8F11-8C15FAF670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8581" y="4679654"/>
            <a:ext cx="1709407" cy="2109268"/>
          </a:xfrm>
          <a:prstGeom prst="rect">
            <a:avLst/>
          </a:prstGeom>
        </p:spPr>
      </p:pic>
    </p:spTree>
    <p:extLst>
      <p:ext uri="{BB962C8B-B14F-4D97-AF65-F5344CB8AC3E}">
        <p14:creationId xmlns:p14="http://schemas.microsoft.com/office/powerpoint/2010/main" val="27996042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24E934-190E-4805-9329-8084D42C9576}"/>
              </a:ext>
            </a:extLst>
          </p:cNvPr>
          <p:cNvSpPr>
            <a:spLocks noGrp="1"/>
          </p:cNvSpPr>
          <p:nvPr>
            <p:ph type="title"/>
          </p:nvPr>
        </p:nvSpPr>
        <p:spPr>
          <a:xfrm>
            <a:off x="648931" y="629266"/>
            <a:ext cx="4166510" cy="1622321"/>
          </a:xfrm>
        </p:spPr>
        <p:txBody>
          <a:bodyPr>
            <a:normAutofit/>
          </a:bodyPr>
          <a:lstStyle/>
          <a:p>
            <a:r>
              <a:rPr lang="en-GB" b="1" dirty="0">
                <a:solidFill>
                  <a:schemeClr val="accent2">
                    <a:lumMod val="60000"/>
                    <a:lumOff val="40000"/>
                  </a:schemeClr>
                </a:solidFill>
              </a:rPr>
              <a:t>Over to you . . .</a:t>
            </a:r>
          </a:p>
        </p:txBody>
      </p:sp>
      <p:sp>
        <p:nvSpPr>
          <p:cNvPr id="3" name="Content Placeholder 2">
            <a:extLst>
              <a:ext uri="{FF2B5EF4-FFF2-40B4-BE49-F238E27FC236}">
                <a16:creationId xmlns:a16="http://schemas.microsoft.com/office/drawing/2014/main" id="{F445AC51-B8B4-4752-8A1D-27FF9876ECF8}"/>
              </a:ext>
            </a:extLst>
          </p:cNvPr>
          <p:cNvSpPr>
            <a:spLocks noGrp="1"/>
          </p:cNvSpPr>
          <p:nvPr>
            <p:ph idx="1"/>
          </p:nvPr>
        </p:nvSpPr>
        <p:spPr>
          <a:xfrm>
            <a:off x="301755" y="1637347"/>
            <a:ext cx="4513686" cy="4241747"/>
          </a:xfrm>
        </p:spPr>
        <p:txBody>
          <a:bodyPr>
            <a:noAutofit/>
          </a:bodyPr>
          <a:lstStyle/>
          <a:p>
            <a:pPr marL="0" indent="0">
              <a:buNone/>
            </a:pPr>
            <a:r>
              <a:rPr lang="en-GB" sz="2400" dirty="0">
                <a:solidFill>
                  <a:srgbClr val="EBEBEB"/>
                </a:solidFill>
              </a:rPr>
              <a:t>Having seen these slides, each group will now be given one of the Protected Characteristics to explore and research, so that they can put together and deliver  your presentation and poster</a:t>
            </a:r>
          </a:p>
          <a:p>
            <a:pPr marL="0" indent="0">
              <a:buNone/>
            </a:pPr>
            <a:r>
              <a:rPr lang="en-GB" sz="2400" dirty="0">
                <a:solidFill>
                  <a:srgbClr val="EBEBEB"/>
                </a:solidFill>
              </a:rPr>
              <a:t>As each group presents, you should be prepared to gather on your sheet at least two pieces of information which are new for you.</a:t>
            </a:r>
          </a:p>
        </p:txBody>
      </p:sp>
      <p:sp>
        <p:nvSpPr>
          <p:cNvPr id="11"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3" name="Rectangle 12">
            <a:extLst>
              <a:ext uri="{FF2B5EF4-FFF2-40B4-BE49-F238E27FC236}">
                <a16:creationId xmlns:a16="http://schemas.microsoft.com/office/drawing/2014/main" id="{126C04EF-6428-472D-B316-74A19385B0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3992" y="0"/>
            <a:ext cx="609842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Freeform 5">
            <a:extLst>
              <a:ext uri="{FF2B5EF4-FFF2-40B4-BE49-F238E27FC236}">
                <a16:creationId xmlns:a16="http://schemas.microsoft.com/office/drawing/2014/main" id="{AE50896D-AACB-4C0A-855D-ECEFB4A0D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2450577"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ln>
            <a:noFill/>
          </a:ln>
        </p:spPr>
      </p:sp>
      <p:pic>
        <p:nvPicPr>
          <p:cNvPr id="4" name="Picture 3">
            <a:extLst>
              <a:ext uri="{FF2B5EF4-FFF2-40B4-BE49-F238E27FC236}">
                <a16:creationId xmlns:a16="http://schemas.microsoft.com/office/drawing/2014/main" id="{794AA430-6F10-49D4-88FA-3BDB10F6B397}"/>
              </a:ext>
            </a:extLst>
          </p:cNvPr>
          <p:cNvPicPr>
            <a:picLocks noChangeAspect="1"/>
          </p:cNvPicPr>
          <p:nvPr/>
        </p:nvPicPr>
        <p:blipFill>
          <a:blip r:embed="rId3"/>
          <a:stretch>
            <a:fillRect/>
          </a:stretch>
        </p:blipFill>
        <p:spPr>
          <a:xfrm>
            <a:off x="6093992" y="1637347"/>
            <a:ext cx="5449889" cy="3583302"/>
          </a:xfrm>
          <a:prstGeom prst="rect">
            <a:avLst/>
          </a:prstGeom>
          <a:effectLst/>
        </p:spPr>
      </p:pic>
      <p:sp>
        <p:nvSpPr>
          <p:cNvPr id="17" name="Rectangle 16">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660188899"/>
      </p:ext>
    </p:extLst>
  </p:cSld>
  <p:clrMapOvr>
    <a:overrideClrMapping bg1="lt1" tx1="dk1" bg2="lt2" tx2="dk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3" name="Picture 72">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75" name="Oval 74">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77" name="Picture 76">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79" name="Picture 78">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81" name="Rectangle 80">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3" name="Rectangle 82">
            <a:extLst>
              <a:ext uri="{FF2B5EF4-FFF2-40B4-BE49-F238E27FC236}">
                <a16:creationId xmlns:a16="http://schemas.microsoft.com/office/drawing/2014/main" id="{757B325C-3E35-45CF-9D07-3BCB281F3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46CA5E-943B-44E7-943E-329F3197ECA1}"/>
              </a:ext>
            </a:extLst>
          </p:cNvPr>
          <p:cNvSpPr>
            <a:spLocks noGrp="1"/>
          </p:cNvSpPr>
          <p:nvPr>
            <p:ph type="title"/>
          </p:nvPr>
        </p:nvSpPr>
        <p:spPr>
          <a:xfrm>
            <a:off x="7743417" y="1359093"/>
            <a:ext cx="3352375" cy="3066507"/>
          </a:xfrm>
        </p:spPr>
        <p:txBody>
          <a:bodyPr vert="horz" lIns="91440" tIns="45720" rIns="91440" bIns="45720" rtlCol="0" anchor="b">
            <a:normAutofit/>
          </a:bodyPr>
          <a:lstStyle/>
          <a:p>
            <a:r>
              <a:rPr lang="en-US" sz="3800" b="1" i="0" kern="1200" dirty="0">
                <a:solidFill>
                  <a:schemeClr val="accent2">
                    <a:lumMod val="60000"/>
                    <a:lumOff val="40000"/>
                  </a:schemeClr>
                </a:solidFill>
                <a:latin typeface="+mj-lt"/>
                <a:ea typeface="+mj-ea"/>
                <a:cs typeface="+mj-cs"/>
              </a:rPr>
              <a:t>Your Presentations</a:t>
            </a:r>
          </a:p>
        </p:txBody>
      </p:sp>
      <p:sp>
        <p:nvSpPr>
          <p:cNvPr id="85" name="Freeform 36">
            <a:extLst>
              <a:ext uri="{FF2B5EF4-FFF2-40B4-BE49-F238E27FC236}">
                <a16:creationId xmlns:a16="http://schemas.microsoft.com/office/drawing/2014/main" id="{C24BEC42-AFF3-40D1-93A2-A27A42E1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63681"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87" name="Freeform: Shape 86">
            <a:extLst>
              <a:ext uri="{FF2B5EF4-FFF2-40B4-BE49-F238E27FC236}">
                <a16:creationId xmlns:a16="http://schemas.microsoft.com/office/drawing/2014/main" id="{608F427C-1EC9-4280-9367-F2B3AA063E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809954" cy="6858000"/>
          </a:xfrm>
          <a:custGeom>
            <a:avLst/>
            <a:gdLst>
              <a:gd name="connsiteX0" fmla="*/ 6465239 w 7809954"/>
              <a:gd name="connsiteY0" fmla="*/ 0 h 6858000"/>
              <a:gd name="connsiteX1" fmla="*/ 7808777 w 7809954"/>
              <a:gd name="connsiteY1" fmla="*/ 0 h 6858000"/>
              <a:gd name="connsiteX2" fmla="*/ 7783732 w 7809954"/>
              <a:gd name="connsiteY2" fmla="*/ 155676 h 6858000"/>
              <a:gd name="connsiteX3" fmla="*/ 7759863 w 7809954"/>
              <a:gd name="connsiteY3" fmla="*/ 310667 h 6858000"/>
              <a:gd name="connsiteX4" fmla="*/ 7736499 w 7809954"/>
              <a:gd name="connsiteY4" fmla="*/ 466344 h 6858000"/>
              <a:gd name="connsiteX5" fmla="*/ 7716496 w 7809954"/>
              <a:gd name="connsiteY5" fmla="*/ 622706 h 6858000"/>
              <a:gd name="connsiteX6" fmla="*/ 7696325 w 7809954"/>
              <a:gd name="connsiteY6" fmla="*/ 778383 h 6858000"/>
              <a:gd name="connsiteX7" fmla="*/ 7677499 w 7809954"/>
              <a:gd name="connsiteY7" fmla="*/ 934745 h 6858000"/>
              <a:gd name="connsiteX8" fmla="*/ 7661363 w 7809954"/>
              <a:gd name="connsiteY8" fmla="*/ 1089050 h 6858000"/>
              <a:gd name="connsiteX9" fmla="*/ 7646067 w 7809954"/>
              <a:gd name="connsiteY9" fmla="*/ 1245413 h 6858000"/>
              <a:gd name="connsiteX10" fmla="*/ 7632115 w 7809954"/>
              <a:gd name="connsiteY10" fmla="*/ 1401089 h 6858000"/>
              <a:gd name="connsiteX11" fmla="*/ 7620013 w 7809954"/>
              <a:gd name="connsiteY11" fmla="*/ 1554023 h 6858000"/>
              <a:gd name="connsiteX12" fmla="*/ 7607910 w 7809954"/>
              <a:gd name="connsiteY12" fmla="*/ 1709013 h 6858000"/>
              <a:gd name="connsiteX13" fmla="*/ 7597825 w 7809954"/>
              <a:gd name="connsiteY13" fmla="*/ 1861947 h 6858000"/>
              <a:gd name="connsiteX14" fmla="*/ 7589925 w 7809954"/>
              <a:gd name="connsiteY14" fmla="*/ 2014880 h 6858000"/>
              <a:gd name="connsiteX15" fmla="*/ 7581688 w 7809954"/>
              <a:gd name="connsiteY15" fmla="*/ 2167128 h 6858000"/>
              <a:gd name="connsiteX16" fmla="*/ 7574797 w 7809954"/>
              <a:gd name="connsiteY16" fmla="*/ 2318004 h 6858000"/>
              <a:gd name="connsiteX17" fmla="*/ 7569922 w 7809954"/>
              <a:gd name="connsiteY17" fmla="*/ 2467508 h 6858000"/>
              <a:gd name="connsiteX18" fmla="*/ 7565720 w 7809954"/>
              <a:gd name="connsiteY18" fmla="*/ 2617013 h 6858000"/>
              <a:gd name="connsiteX19" fmla="*/ 7561686 w 7809954"/>
              <a:gd name="connsiteY19" fmla="*/ 2765145 h 6858000"/>
              <a:gd name="connsiteX20" fmla="*/ 7559837 w 7809954"/>
              <a:gd name="connsiteY20" fmla="*/ 2911221 h 6858000"/>
              <a:gd name="connsiteX21" fmla="*/ 7557820 w 7809954"/>
              <a:gd name="connsiteY21" fmla="*/ 3057296 h 6858000"/>
              <a:gd name="connsiteX22" fmla="*/ 7556811 w 7809954"/>
              <a:gd name="connsiteY22" fmla="*/ 3201314 h 6858000"/>
              <a:gd name="connsiteX23" fmla="*/ 7557820 w 7809954"/>
              <a:gd name="connsiteY23" fmla="*/ 3343960 h 6858000"/>
              <a:gd name="connsiteX24" fmla="*/ 7557820 w 7809954"/>
              <a:gd name="connsiteY24" fmla="*/ 3485235 h 6858000"/>
              <a:gd name="connsiteX25" fmla="*/ 7559837 w 7809954"/>
              <a:gd name="connsiteY25" fmla="*/ 3625138 h 6858000"/>
              <a:gd name="connsiteX26" fmla="*/ 7562862 w 7809954"/>
              <a:gd name="connsiteY26" fmla="*/ 3762298 h 6858000"/>
              <a:gd name="connsiteX27" fmla="*/ 7565720 w 7809954"/>
              <a:gd name="connsiteY27" fmla="*/ 3898087 h 6858000"/>
              <a:gd name="connsiteX28" fmla="*/ 7568914 w 7809954"/>
              <a:gd name="connsiteY28" fmla="*/ 4031132 h 6858000"/>
              <a:gd name="connsiteX29" fmla="*/ 7573788 w 7809954"/>
              <a:gd name="connsiteY29" fmla="*/ 4163491 h 6858000"/>
              <a:gd name="connsiteX30" fmla="*/ 7578999 w 7809954"/>
              <a:gd name="connsiteY30" fmla="*/ 4293793 h 6858000"/>
              <a:gd name="connsiteX31" fmla="*/ 7583705 w 7809954"/>
              <a:gd name="connsiteY31" fmla="*/ 4421352 h 6858000"/>
              <a:gd name="connsiteX32" fmla="*/ 7596985 w 7809954"/>
              <a:gd name="connsiteY32" fmla="*/ 4670298 h 6858000"/>
              <a:gd name="connsiteX33" fmla="*/ 7611104 w 7809954"/>
              <a:gd name="connsiteY33" fmla="*/ 4908956 h 6858000"/>
              <a:gd name="connsiteX34" fmla="*/ 7625896 w 7809954"/>
              <a:gd name="connsiteY34" fmla="*/ 5138013 h 6858000"/>
              <a:gd name="connsiteX35" fmla="*/ 7642201 w 7809954"/>
              <a:gd name="connsiteY35" fmla="*/ 5354726 h 6858000"/>
              <a:gd name="connsiteX36" fmla="*/ 7659178 w 7809954"/>
              <a:gd name="connsiteY36" fmla="*/ 5561838 h 6858000"/>
              <a:gd name="connsiteX37" fmla="*/ 7677499 w 7809954"/>
              <a:gd name="connsiteY37" fmla="*/ 5753862 h 6858000"/>
              <a:gd name="connsiteX38" fmla="*/ 7695485 w 7809954"/>
              <a:gd name="connsiteY38" fmla="*/ 5934227 h 6858000"/>
              <a:gd name="connsiteX39" fmla="*/ 7713470 w 7809954"/>
              <a:gd name="connsiteY39" fmla="*/ 6100191 h 6858000"/>
              <a:gd name="connsiteX40" fmla="*/ 7730447 w 7809954"/>
              <a:gd name="connsiteY40" fmla="*/ 6252438 h 6858000"/>
              <a:gd name="connsiteX41" fmla="*/ 7746584 w 7809954"/>
              <a:gd name="connsiteY41" fmla="*/ 6387541 h 6858000"/>
              <a:gd name="connsiteX42" fmla="*/ 7761880 w 7809954"/>
              <a:gd name="connsiteY42" fmla="*/ 6509613 h 6858000"/>
              <a:gd name="connsiteX43" fmla="*/ 7774655 w 7809954"/>
              <a:gd name="connsiteY43" fmla="*/ 6612483 h 6858000"/>
              <a:gd name="connsiteX44" fmla="*/ 7786757 w 7809954"/>
              <a:gd name="connsiteY44" fmla="*/ 6698894 h 6858000"/>
              <a:gd name="connsiteX45" fmla="*/ 7804071 w 7809954"/>
              <a:gd name="connsiteY45" fmla="*/ 6817538 h 6858000"/>
              <a:gd name="connsiteX46" fmla="*/ 7809954 w 7809954"/>
              <a:gd name="connsiteY46" fmla="*/ 6858000 h 6858000"/>
              <a:gd name="connsiteX47" fmla="*/ 7157124 w 7809954"/>
              <a:gd name="connsiteY47" fmla="*/ 6858000 h 6858000"/>
              <a:gd name="connsiteX48" fmla="*/ 7157124 w 7809954"/>
              <a:gd name="connsiteY48" fmla="*/ 6858000 h 6858000"/>
              <a:gd name="connsiteX49" fmla="*/ 0 w 7809954"/>
              <a:gd name="connsiteY49" fmla="*/ 6858000 h 6858000"/>
              <a:gd name="connsiteX50" fmla="*/ 0 w 7809954"/>
              <a:gd name="connsiteY50" fmla="*/ 0 h 6858000"/>
              <a:gd name="connsiteX51" fmla="*/ 6465239 w 7809954"/>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809954" h="6858000">
                <a:moveTo>
                  <a:pt x="6465239" y="0"/>
                </a:moveTo>
                <a:lnTo>
                  <a:pt x="7808777" y="0"/>
                </a:lnTo>
                <a:lnTo>
                  <a:pt x="7783732" y="155676"/>
                </a:lnTo>
                <a:lnTo>
                  <a:pt x="7759863" y="310667"/>
                </a:lnTo>
                <a:lnTo>
                  <a:pt x="7736499" y="466344"/>
                </a:lnTo>
                <a:lnTo>
                  <a:pt x="7716496" y="622706"/>
                </a:lnTo>
                <a:lnTo>
                  <a:pt x="7696325" y="778383"/>
                </a:lnTo>
                <a:lnTo>
                  <a:pt x="7677499" y="934745"/>
                </a:lnTo>
                <a:lnTo>
                  <a:pt x="7661363" y="1089050"/>
                </a:lnTo>
                <a:lnTo>
                  <a:pt x="7646067" y="1245413"/>
                </a:lnTo>
                <a:lnTo>
                  <a:pt x="7632115" y="1401089"/>
                </a:lnTo>
                <a:lnTo>
                  <a:pt x="7620013" y="1554023"/>
                </a:lnTo>
                <a:lnTo>
                  <a:pt x="7607910" y="1709013"/>
                </a:lnTo>
                <a:lnTo>
                  <a:pt x="7597825" y="1861947"/>
                </a:lnTo>
                <a:lnTo>
                  <a:pt x="7589925" y="2014880"/>
                </a:lnTo>
                <a:lnTo>
                  <a:pt x="7581688" y="2167128"/>
                </a:lnTo>
                <a:lnTo>
                  <a:pt x="7574797" y="2318004"/>
                </a:lnTo>
                <a:lnTo>
                  <a:pt x="7569922" y="2467508"/>
                </a:lnTo>
                <a:lnTo>
                  <a:pt x="7565720" y="2617013"/>
                </a:lnTo>
                <a:lnTo>
                  <a:pt x="7561686" y="2765145"/>
                </a:lnTo>
                <a:lnTo>
                  <a:pt x="7559837" y="2911221"/>
                </a:lnTo>
                <a:lnTo>
                  <a:pt x="7557820" y="3057296"/>
                </a:lnTo>
                <a:lnTo>
                  <a:pt x="7556811" y="3201314"/>
                </a:lnTo>
                <a:lnTo>
                  <a:pt x="7557820" y="3343960"/>
                </a:lnTo>
                <a:lnTo>
                  <a:pt x="7557820" y="3485235"/>
                </a:lnTo>
                <a:lnTo>
                  <a:pt x="7559837" y="3625138"/>
                </a:lnTo>
                <a:lnTo>
                  <a:pt x="7562862" y="3762298"/>
                </a:lnTo>
                <a:lnTo>
                  <a:pt x="7565720" y="3898087"/>
                </a:lnTo>
                <a:lnTo>
                  <a:pt x="7568914" y="4031132"/>
                </a:lnTo>
                <a:lnTo>
                  <a:pt x="7573788" y="4163491"/>
                </a:lnTo>
                <a:lnTo>
                  <a:pt x="7578999" y="4293793"/>
                </a:lnTo>
                <a:lnTo>
                  <a:pt x="7583705" y="4421352"/>
                </a:lnTo>
                <a:lnTo>
                  <a:pt x="7596985" y="4670298"/>
                </a:lnTo>
                <a:lnTo>
                  <a:pt x="7611104" y="4908956"/>
                </a:lnTo>
                <a:lnTo>
                  <a:pt x="7625896" y="5138013"/>
                </a:lnTo>
                <a:lnTo>
                  <a:pt x="7642201" y="5354726"/>
                </a:lnTo>
                <a:lnTo>
                  <a:pt x="7659178" y="5561838"/>
                </a:lnTo>
                <a:lnTo>
                  <a:pt x="7677499" y="5753862"/>
                </a:lnTo>
                <a:lnTo>
                  <a:pt x="7695485" y="5934227"/>
                </a:lnTo>
                <a:lnTo>
                  <a:pt x="7713470" y="6100191"/>
                </a:lnTo>
                <a:lnTo>
                  <a:pt x="7730447" y="6252438"/>
                </a:lnTo>
                <a:lnTo>
                  <a:pt x="7746584" y="6387541"/>
                </a:lnTo>
                <a:lnTo>
                  <a:pt x="7761880" y="6509613"/>
                </a:lnTo>
                <a:lnTo>
                  <a:pt x="7774655" y="6612483"/>
                </a:lnTo>
                <a:lnTo>
                  <a:pt x="7786757" y="6698894"/>
                </a:lnTo>
                <a:lnTo>
                  <a:pt x="7804071" y="6817538"/>
                </a:lnTo>
                <a:lnTo>
                  <a:pt x="7809954" y="6858000"/>
                </a:lnTo>
                <a:lnTo>
                  <a:pt x="7157124" y="6858000"/>
                </a:lnTo>
                <a:lnTo>
                  <a:pt x="7157124" y="6858000"/>
                </a:lnTo>
                <a:lnTo>
                  <a:pt x="0" y="6858000"/>
                </a:lnTo>
                <a:lnTo>
                  <a:pt x="0" y="0"/>
                </a:lnTo>
                <a:lnTo>
                  <a:pt x="646523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9" name="Rectangle 88">
            <a:extLst>
              <a:ext uri="{FF2B5EF4-FFF2-40B4-BE49-F238E27FC236}">
                <a16:creationId xmlns:a16="http://schemas.microsoft.com/office/drawing/2014/main" id="{F98810A7-E114-447A-A7D6-69B27CFB5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1026" name="Picture 2" descr="Image result for someone giving a presentation">
            <a:extLst>
              <a:ext uri="{FF2B5EF4-FFF2-40B4-BE49-F238E27FC236}">
                <a16:creationId xmlns:a16="http://schemas.microsoft.com/office/drawing/2014/main" id="{985EE6F4-FA8C-444E-9798-7A752CB43BDE}"/>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807957" y="647698"/>
            <a:ext cx="5942456" cy="5562139"/>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23963"/>
      </p:ext>
    </p:extLst>
  </p:cSld>
  <p:clrMapOvr>
    <a:overrideClrMapping bg1="lt1" tx1="dk1" bg2="lt2" tx2="dk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793E6-0D35-4C9F-85FA-36B545727E81}"/>
              </a:ext>
            </a:extLst>
          </p:cNvPr>
          <p:cNvSpPr>
            <a:spLocks noGrp="1"/>
          </p:cNvSpPr>
          <p:nvPr>
            <p:ph type="title"/>
          </p:nvPr>
        </p:nvSpPr>
        <p:spPr/>
        <p:txBody>
          <a:bodyPr/>
          <a:lstStyle/>
          <a:p>
            <a:r>
              <a:rPr lang="en-GB" dirty="0"/>
              <a:t>A reminder . . .</a:t>
            </a:r>
          </a:p>
        </p:txBody>
      </p:sp>
      <p:sp>
        <p:nvSpPr>
          <p:cNvPr id="3" name="Content Placeholder 2">
            <a:extLst>
              <a:ext uri="{FF2B5EF4-FFF2-40B4-BE49-F238E27FC236}">
                <a16:creationId xmlns:a16="http://schemas.microsoft.com/office/drawing/2014/main" id="{BDC992CC-D76B-4293-927E-49D5B9BFC4A2}"/>
              </a:ext>
            </a:extLst>
          </p:cNvPr>
          <p:cNvSpPr>
            <a:spLocks noGrp="1"/>
          </p:cNvSpPr>
          <p:nvPr>
            <p:ph idx="1"/>
          </p:nvPr>
        </p:nvSpPr>
        <p:spPr>
          <a:xfrm>
            <a:off x="583419" y="1331259"/>
            <a:ext cx="4765053" cy="5074023"/>
          </a:xfrm>
        </p:spPr>
        <p:txBody>
          <a:bodyPr>
            <a:normAutofit/>
          </a:bodyPr>
          <a:lstStyle/>
          <a:p>
            <a:pPr marL="0" indent="0" algn="ctr">
              <a:buNone/>
            </a:pPr>
            <a:r>
              <a:rPr lang="en-GB" sz="2800" b="1" dirty="0">
                <a:solidFill>
                  <a:schemeClr val="bg2">
                    <a:lumMod val="60000"/>
                    <a:lumOff val="40000"/>
                  </a:schemeClr>
                </a:solidFill>
              </a:rPr>
              <a:t>Protected Characteristics</a:t>
            </a:r>
          </a:p>
          <a:p>
            <a:pPr marL="0" indent="0">
              <a:buNone/>
            </a:pPr>
            <a:endParaRPr lang="en-GB" dirty="0"/>
          </a:p>
          <a:p>
            <a:pPr marL="457200" indent="-457200">
              <a:buFont typeface="Arial" panose="020B0604020202020204" pitchFamily="34" charset="0"/>
              <a:buChar char="•"/>
            </a:pPr>
            <a:r>
              <a:rPr lang="en-GB" b="1" i="1" dirty="0">
                <a:solidFill>
                  <a:schemeClr val="bg2">
                    <a:lumMod val="60000"/>
                    <a:lumOff val="40000"/>
                  </a:schemeClr>
                </a:solidFill>
              </a:rPr>
              <a:t>Age</a:t>
            </a:r>
          </a:p>
          <a:p>
            <a:pPr marL="457200" indent="-457200">
              <a:buFont typeface="Arial" panose="020B0604020202020204" pitchFamily="34" charset="0"/>
              <a:buChar char="•"/>
            </a:pPr>
            <a:r>
              <a:rPr lang="en-GB" b="1" i="1" dirty="0">
                <a:solidFill>
                  <a:schemeClr val="bg2">
                    <a:lumMod val="60000"/>
                    <a:lumOff val="40000"/>
                  </a:schemeClr>
                </a:solidFill>
              </a:rPr>
              <a:t>Disability</a:t>
            </a:r>
          </a:p>
          <a:p>
            <a:pPr marL="457200" indent="-457200">
              <a:buFont typeface="Arial" panose="020B0604020202020204" pitchFamily="34" charset="0"/>
              <a:buChar char="•"/>
            </a:pPr>
            <a:r>
              <a:rPr lang="en-GB" b="1" i="1" dirty="0">
                <a:solidFill>
                  <a:schemeClr val="bg2">
                    <a:lumMod val="60000"/>
                    <a:lumOff val="40000"/>
                  </a:schemeClr>
                </a:solidFill>
              </a:rPr>
              <a:t>Gender Reassignment</a:t>
            </a:r>
          </a:p>
          <a:p>
            <a:pPr marL="457200" indent="-457200">
              <a:buFont typeface="Arial" panose="020B0604020202020204" pitchFamily="34" charset="0"/>
              <a:buChar char="•"/>
            </a:pPr>
            <a:r>
              <a:rPr lang="en-GB" b="1" i="1" dirty="0">
                <a:solidFill>
                  <a:schemeClr val="bg2">
                    <a:lumMod val="60000"/>
                    <a:lumOff val="40000"/>
                  </a:schemeClr>
                </a:solidFill>
              </a:rPr>
              <a:t>Marriage and Civil Partnership</a:t>
            </a:r>
          </a:p>
          <a:p>
            <a:pPr marL="457200" indent="-457200">
              <a:buFont typeface="Arial" panose="020B0604020202020204" pitchFamily="34" charset="0"/>
              <a:buChar char="•"/>
            </a:pPr>
            <a:r>
              <a:rPr lang="en-GB" b="1" i="1" dirty="0">
                <a:solidFill>
                  <a:schemeClr val="bg2">
                    <a:lumMod val="60000"/>
                    <a:lumOff val="40000"/>
                  </a:schemeClr>
                </a:solidFill>
              </a:rPr>
              <a:t>Pregnancy and Maternity</a:t>
            </a:r>
          </a:p>
          <a:p>
            <a:pPr marL="457200" indent="-457200">
              <a:buFont typeface="Arial" panose="020B0604020202020204" pitchFamily="34" charset="0"/>
              <a:buChar char="•"/>
            </a:pPr>
            <a:r>
              <a:rPr lang="en-GB" b="1" i="1" dirty="0">
                <a:solidFill>
                  <a:schemeClr val="bg2">
                    <a:lumMod val="60000"/>
                    <a:lumOff val="40000"/>
                  </a:schemeClr>
                </a:solidFill>
              </a:rPr>
              <a:t>Race</a:t>
            </a:r>
          </a:p>
          <a:p>
            <a:pPr marL="457200" indent="-457200">
              <a:buFont typeface="Arial" panose="020B0604020202020204" pitchFamily="34" charset="0"/>
              <a:buChar char="•"/>
            </a:pPr>
            <a:r>
              <a:rPr lang="en-GB" b="1" i="1" dirty="0">
                <a:solidFill>
                  <a:schemeClr val="bg2">
                    <a:lumMod val="60000"/>
                    <a:lumOff val="40000"/>
                  </a:schemeClr>
                </a:solidFill>
              </a:rPr>
              <a:t>Religion or Belief</a:t>
            </a:r>
          </a:p>
          <a:p>
            <a:pPr marL="457200" indent="-457200">
              <a:buFont typeface="Arial" panose="020B0604020202020204" pitchFamily="34" charset="0"/>
              <a:buChar char="•"/>
            </a:pPr>
            <a:r>
              <a:rPr lang="en-GB" b="1" i="1" dirty="0">
                <a:solidFill>
                  <a:schemeClr val="bg2">
                    <a:lumMod val="60000"/>
                    <a:lumOff val="40000"/>
                  </a:schemeClr>
                </a:solidFill>
              </a:rPr>
              <a:t>Sex</a:t>
            </a:r>
          </a:p>
          <a:p>
            <a:pPr marL="457200" indent="-457200">
              <a:buFont typeface="Arial" panose="020B0604020202020204" pitchFamily="34" charset="0"/>
              <a:buChar char="•"/>
            </a:pPr>
            <a:r>
              <a:rPr lang="en-GB" b="1" i="1" dirty="0">
                <a:solidFill>
                  <a:schemeClr val="bg2">
                    <a:lumMod val="60000"/>
                    <a:lumOff val="40000"/>
                  </a:schemeClr>
                </a:solidFill>
              </a:rPr>
              <a:t>Sexual Orientation</a:t>
            </a:r>
          </a:p>
          <a:p>
            <a:pPr marL="0" indent="0">
              <a:buNone/>
            </a:pPr>
            <a:endParaRPr lang="en-GB" dirty="0"/>
          </a:p>
        </p:txBody>
      </p:sp>
      <p:sp>
        <p:nvSpPr>
          <p:cNvPr id="4" name="Content Placeholder 2">
            <a:extLst>
              <a:ext uri="{FF2B5EF4-FFF2-40B4-BE49-F238E27FC236}">
                <a16:creationId xmlns:a16="http://schemas.microsoft.com/office/drawing/2014/main" id="{B16317E3-9840-4E7E-9204-106E071A6CF5}"/>
              </a:ext>
            </a:extLst>
          </p:cNvPr>
          <p:cNvSpPr txBox="1">
            <a:spLocks/>
          </p:cNvSpPr>
          <p:nvPr/>
        </p:nvSpPr>
        <p:spPr>
          <a:xfrm>
            <a:off x="6843530" y="1435595"/>
            <a:ext cx="4765053" cy="4687412"/>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lgn="ctr">
              <a:buNone/>
            </a:pPr>
            <a:r>
              <a:rPr lang="en-GB" sz="2600" b="1" dirty="0">
                <a:solidFill>
                  <a:schemeClr val="accent3">
                    <a:lumMod val="60000"/>
                    <a:lumOff val="40000"/>
                  </a:schemeClr>
                </a:solidFill>
              </a:rPr>
              <a:t>Main Headings for Presentation</a:t>
            </a:r>
          </a:p>
          <a:p>
            <a:pPr marL="0" indent="0" algn="ctr">
              <a:buNone/>
            </a:pPr>
            <a:endParaRPr lang="en-GB" b="1" dirty="0">
              <a:solidFill>
                <a:schemeClr val="bg2">
                  <a:lumMod val="60000"/>
                  <a:lumOff val="40000"/>
                </a:schemeClr>
              </a:solidFill>
            </a:endParaRPr>
          </a:p>
          <a:p>
            <a:pPr>
              <a:buFont typeface="Arial" panose="020B0604020202020204" pitchFamily="34" charset="0"/>
              <a:buChar char="•"/>
            </a:pPr>
            <a:r>
              <a:rPr lang="en-GB" sz="2200" b="1" i="1" dirty="0">
                <a:solidFill>
                  <a:schemeClr val="accent3">
                    <a:lumMod val="60000"/>
                    <a:lumOff val="40000"/>
                  </a:schemeClr>
                </a:solidFill>
              </a:rPr>
              <a:t>A historical context (where does the discrimination come from?);</a:t>
            </a:r>
          </a:p>
          <a:p>
            <a:pPr>
              <a:buFont typeface="Arial" panose="020B0604020202020204" pitchFamily="34" charset="0"/>
              <a:buChar char="•"/>
            </a:pPr>
            <a:r>
              <a:rPr lang="en-GB" sz="2200" b="1" i="1" dirty="0">
                <a:solidFill>
                  <a:schemeClr val="accent3">
                    <a:lumMod val="60000"/>
                    <a:lumOff val="40000"/>
                  </a:schemeClr>
                </a:solidFill>
              </a:rPr>
              <a:t>What does the Church teach us?</a:t>
            </a:r>
          </a:p>
          <a:p>
            <a:pPr>
              <a:buFont typeface="Arial" panose="020B0604020202020204" pitchFamily="34" charset="0"/>
              <a:buChar char="•"/>
            </a:pPr>
            <a:r>
              <a:rPr lang="en-GB" sz="2200" b="1" i="1" dirty="0">
                <a:solidFill>
                  <a:schemeClr val="accent3">
                    <a:lumMod val="60000"/>
                    <a:lumOff val="40000"/>
                  </a:schemeClr>
                </a:solidFill>
              </a:rPr>
              <a:t>Some examples of what form it takes (what the discrimination looks/sounds like);</a:t>
            </a:r>
          </a:p>
          <a:p>
            <a:pPr>
              <a:buFont typeface="Arial" panose="020B0604020202020204" pitchFamily="34" charset="0"/>
              <a:buChar char="•"/>
            </a:pPr>
            <a:r>
              <a:rPr lang="en-GB" sz="2200" b="1" i="1" dirty="0">
                <a:solidFill>
                  <a:schemeClr val="accent3">
                    <a:lumMod val="60000"/>
                    <a:lumOff val="40000"/>
                  </a:schemeClr>
                </a:solidFill>
              </a:rPr>
              <a:t>Important events/people who highlighted the discrimination;</a:t>
            </a:r>
          </a:p>
          <a:p>
            <a:pPr>
              <a:buFont typeface="Arial" panose="020B0604020202020204" pitchFamily="34" charset="0"/>
              <a:buChar char="•"/>
            </a:pPr>
            <a:r>
              <a:rPr lang="en-GB" sz="2200" b="1" i="1" dirty="0">
                <a:solidFill>
                  <a:schemeClr val="accent3">
                    <a:lumMod val="60000"/>
                    <a:lumOff val="40000"/>
                  </a:schemeClr>
                </a:solidFill>
              </a:rPr>
              <a:t>Testimony from those who have suffered discrimination;</a:t>
            </a:r>
          </a:p>
          <a:p>
            <a:pPr>
              <a:buFont typeface="Arial" panose="020B0604020202020204" pitchFamily="34" charset="0"/>
              <a:buChar char="•"/>
            </a:pPr>
            <a:r>
              <a:rPr lang="en-GB" sz="2200" b="1" i="1" dirty="0">
                <a:solidFill>
                  <a:schemeClr val="accent3">
                    <a:lumMod val="60000"/>
                    <a:lumOff val="40000"/>
                  </a:schemeClr>
                </a:solidFill>
              </a:rPr>
              <a:t>Has there been an improvement in social attitudes? How do we know?</a:t>
            </a:r>
          </a:p>
          <a:p>
            <a:pPr marL="0" indent="0">
              <a:buNone/>
            </a:pPr>
            <a:endParaRPr lang="en-GB" b="1" dirty="0">
              <a:solidFill>
                <a:schemeClr val="bg2">
                  <a:lumMod val="60000"/>
                  <a:lumOff val="40000"/>
                </a:schemeClr>
              </a:solidFill>
            </a:endParaRPr>
          </a:p>
        </p:txBody>
      </p:sp>
    </p:spTree>
    <p:extLst>
      <p:ext uri="{BB962C8B-B14F-4D97-AF65-F5344CB8AC3E}">
        <p14:creationId xmlns:p14="http://schemas.microsoft.com/office/powerpoint/2010/main" val="5717962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30AB4-D8EC-47BA-83E9-A1CDC3F64762}"/>
              </a:ext>
            </a:extLst>
          </p:cNvPr>
          <p:cNvSpPr>
            <a:spLocks noGrp="1"/>
          </p:cNvSpPr>
          <p:nvPr>
            <p:ph type="title"/>
          </p:nvPr>
        </p:nvSpPr>
        <p:spPr/>
        <p:txBody>
          <a:bodyPr/>
          <a:lstStyle/>
          <a:p>
            <a:r>
              <a:rPr lang="en-GB" dirty="0"/>
              <a:t>What have we learned?</a:t>
            </a:r>
          </a:p>
        </p:txBody>
      </p:sp>
      <p:sp>
        <p:nvSpPr>
          <p:cNvPr id="3" name="Content Placeholder 2">
            <a:extLst>
              <a:ext uri="{FF2B5EF4-FFF2-40B4-BE49-F238E27FC236}">
                <a16:creationId xmlns:a16="http://schemas.microsoft.com/office/drawing/2014/main" id="{214220F5-E399-4981-9851-6EC46AE5C7A9}"/>
              </a:ext>
            </a:extLst>
          </p:cNvPr>
          <p:cNvSpPr>
            <a:spLocks noGrp="1"/>
          </p:cNvSpPr>
          <p:nvPr>
            <p:ph idx="1"/>
          </p:nvPr>
        </p:nvSpPr>
        <p:spPr>
          <a:xfrm>
            <a:off x="231495" y="1307940"/>
            <a:ext cx="10776030" cy="5347504"/>
          </a:xfrm>
        </p:spPr>
        <p:txBody>
          <a:bodyPr/>
          <a:lstStyle/>
          <a:p>
            <a:pPr marL="0" indent="0">
              <a:buNone/>
            </a:pPr>
            <a:r>
              <a:rPr lang="en-GB" b="1" dirty="0">
                <a:solidFill>
                  <a:schemeClr val="accent2">
                    <a:lumMod val="60000"/>
                    <a:lumOff val="40000"/>
                  </a:schemeClr>
                </a:solidFill>
              </a:rPr>
              <a:t>Pair &amp; Share:</a:t>
            </a:r>
          </a:p>
          <a:p>
            <a:pPr marL="0" indent="0">
              <a:buNone/>
            </a:pPr>
            <a:r>
              <a:rPr lang="en-GB" b="1" dirty="0"/>
              <a:t>Take your New Knowledge sheet. Take a few minutes to look over all the new knowledge you’ve recorded. </a:t>
            </a:r>
          </a:p>
          <a:p>
            <a:pPr marL="0" indent="0">
              <a:buNone/>
            </a:pPr>
            <a:r>
              <a:rPr lang="en-GB" b="1" dirty="0"/>
              <a:t>What is the most surprising/interesting thing that you have learned? (You can’t choose from your own presentation.).</a:t>
            </a:r>
          </a:p>
          <a:p>
            <a:pPr marL="0" indent="0">
              <a:buNone/>
            </a:pPr>
            <a:r>
              <a:rPr lang="en-GB" b="1" dirty="0"/>
              <a:t>Working in pairs, tell your partner what you have chosen and why.</a:t>
            </a:r>
          </a:p>
          <a:p>
            <a:pPr marL="0" indent="0">
              <a:buNone/>
            </a:pPr>
            <a:r>
              <a:rPr lang="en-GB" b="1" dirty="0"/>
              <a:t>Exchange sheets and, having read your partner’s sheet, repeat the task.</a:t>
            </a:r>
          </a:p>
          <a:p>
            <a:pPr marL="0" indent="0">
              <a:buNone/>
            </a:pPr>
            <a:r>
              <a:rPr lang="en-GB" b="1" dirty="0">
                <a:solidFill>
                  <a:schemeClr val="accent2">
                    <a:lumMod val="60000"/>
                    <a:lumOff val="40000"/>
                  </a:schemeClr>
                </a:solidFill>
              </a:rPr>
              <a:t>Reflection Task</a:t>
            </a:r>
          </a:p>
          <a:p>
            <a:pPr marL="0" indent="0">
              <a:buNone/>
            </a:pPr>
            <a:r>
              <a:rPr lang="en-GB" b="1" dirty="0"/>
              <a:t>In your jotter, write a paragraph or two on the attitudes that you have seen in the presentations. Rather than just retelling information you have learned, say something about how it makes you feel.</a:t>
            </a:r>
          </a:p>
          <a:p>
            <a:pPr marL="0" indent="0">
              <a:buNone/>
            </a:pPr>
            <a:r>
              <a:rPr lang="en-GB" b="1" dirty="0"/>
              <a:t>How would you improve things for those people who fall within the Protected Characteristics?</a:t>
            </a:r>
          </a:p>
        </p:txBody>
      </p:sp>
    </p:spTree>
    <p:extLst>
      <p:ext uri="{BB962C8B-B14F-4D97-AF65-F5344CB8AC3E}">
        <p14:creationId xmlns:p14="http://schemas.microsoft.com/office/powerpoint/2010/main" val="375884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0E229-AD5F-435C-9FB0-BDF283B37501}"/>
              </a:ext>
            </a:extLst>
          </p:cNvPr>
          <p:cNvSpPr>
            <a:spLocks noGrp="1"/>
          </p:cNvSpPr>
          <p:nvPr>
            <p:ph type="title"/>
          </p:nvPr>
        </p:nvSpPr>
        <p:spPr/>
        <p:txBody>
          <a:bodyPr/>
          <a:lstStyle/>
          <a:p>
            <a:endParaRPr lang="en-GB"/>
          </a:p>
        </p:txBody>
      </p:sp>
      <p:pic>
        <p:nvPicPr>
          <p:cNvPr id="2052" name="Picture 4" descr="Image result for john 13:34">
            <a:extLst>
              <a:ext uri="{FF2B5EF4-FFF2-40B4-BE49-F238E27FC236}">
                <a16:creationId xmlns:a16="http://schemas.microsoft.com/office/drawing/2014/main" id="{3C87EB4D-8B19-4E24-BFF7-0B59A3B18CC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 y="1"/>
            <a:ext cx="5058136"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A0733CA-415E-45FE-A4C3-80197A97192B}"/>
              </a:ext>
            </a:extLst>
          </p:cNvPr>
          <p:cNvSpPr txBox="1"/>
          <p:nvPr/>
        </p:nvSpPr>
        <p:spPr>
          <a:xfrm>
            <a:off x="5058137" y="0"/>
            <a:ext cx="7133862" cy="7386638"/>
          </a:xfrm>
          <a:prstGeom prst="rect">
            <a:avLst/>
          </a:prstGeom>
          <a:solidFill>
            <a:schemeClr val="accent5">
              <a:lumMod val="60000"/>
              <a:lumOff val="40000"/>
            </a:schemeClr>
          </a:solidFill>
        </p:spPr>
        <p:txBody>
          <a:bodyPr wrap="square" rtlCol="0">
            <a:spAutoFit/>
          </a:bodyPr>
          <a:lstStyle/>
          <a:p>
            <a:pPr algn="ctr"/>
            <a:r>
              <a:rPr lang="en-GB" sz="2200" b="1" dirty="0">
                <a:latin typeface="Candara" panose="020E0502030303020204" pitchFamily="34" charset="0"/>
              </a:rPr>
              <a:t>Jesus tells us  - commands us - that we must try to love others as He loves us.</a:t>
            </a:r>
          </a:p>
          <a:p>
            <a:pPr algn="ctr"/>
            <a:endParaRPr lang="en-GB" sz="2000" b="1" dirty="0">
              <a:latin typeface="Candara" panose="020E0502030303020204" pitchFamily="34" charset="0"/>
            </a:endParaRPr>
          </a:p>
          <a:p>
            <a:pPr algn="ctr"/>
            <a:r>
              <a:rPr lang="en-GB" sz="2200" b="1" dirty="0">
                <a:solidFill>
                  <a:schemeClr val="accent2"/>
                </a:solidFill>
                <a:latin typeface="Candara" panose="020E0502030303020204" pitchFamily="34" charset="0"/>
              </a:rPr>
              <a:t>He doesn’t say we should only love those we like; those we agree with; those with whom we identify; those who have the same ideas as us.</a:t>
            </a:r>
          </a:p>
          <a:p>
            <a:pPr algn="ctr"/>
            <a:endParaRPr lang="en-GB" sz="2000" b="1" dirty="0">
              <a:latin typeface="Candara" panose="020E0502030303020204" pitchFamily="34" charset="0"/>
            </a:endParaRPr>
          </a:p>
          <a:p>
            <a:pPr algn="ctr"/>
            <a:r>
              <a:rPr lang="en-GB" sz="2200" b="1" dirty="0">
                <a:latin typeface="Candara" panose="020E0502030303020204" pitchFamily="34" charset="0"/>
              </a:rPr>
              <a:t>Our call is to treat all people with love and respect.</a:t>
            </a:r>
          </a:p>
          <a:p>
            <a:pPr algn="ctr"/>
            <a:endParaRPr lang="en-GB" sz="2000" b="1" dirty="0">
              <a:latin typeface="Candara" panose="020E0502030303020204" pitchFamily="34" charset="0"/>
            </a:endParaRPr>
          </a:p>
          <a:p>
            <a:pPr algn="ctr"/>
            <a:r>
              <a:rPr lang="en-GB" sz="2200" b="1" dirty="0">
                <a:solidFill>
                  <a:schemeClr val="accent2"/>
                </a:solidFill>
                <a:latin typeface="Candara" panose="020E0502030303020204" pitchFamily="34" charset="0"/>
              </a:rPr>
              <a:t>This can be very difficult in a world that often asks us to take sides, and often congratulates confrontation. </a:t>
            </a:r>
          </a:p>
          <a:p>
            <a:pPr algn="ctr"/>
            <a:endParaRPr lang="en-GB" sz="2000" b="1" dirty="0">
              <a:latin typeface="Candara" panose="020E0502030303020204" pitchFamily="34" charset="0"/>
            </a:endParaRPr>
          </a:p>
          <a:p>
            <a:pPr algn="ctr"/>
            <a:r>
              <a:rPr lang="en-GB" sz="2200" b="1" dirty="0">
                <a:latin typeface="Candara" panose="020E0502030303020204" pitchFamily="34" charset="0"/>
              </a:rPr>
              <a:t>Take a moment in quiet now to think of how it feels to be loved and valued. You may think of family; of friends; of community; of Jesus.</a:t>
            </a:r>
          </a:p>
          <a:p>
            <a:pPr algn="ctr"/>
            <a:endParaRPr lang="en-GB" sz="2000" b="1" dirty="0">
              <a:latin typeface="Candara" panose="020E0502030303020204" pitchFamily="34" charset="0"/>
            </a:endParaRPr>
          </a:p>
          <a:p>
            <a:pPr algn="ctr"/>
            <a:r>
              <a:rPr lang="en-GB" sz="2200" b="1" dirty="0">
                <a:solidFill>
                  <a:schemeClr val="accent2"/>
                </a:solidFill>
                <a:latin typeface="Candara" panose="020E0502030303020204" pitchFamily="34" charset="0"/>
              </a:rPr>
              <a:t>Now, think of a practical way that you can take that feeling into someone else’s life.</a:t>
            </a:r>
          </a:p>
          <a:p>
            <a:pPr algn="ctr"/>
            <a:endParaRPr lang="en-GB" sz="2000" b="1" dirty="0">
              <a:latin typeface="Candara" panose="020E0502030303020204" pitchFamily="34" charset="0"/>
            </a:endParaRPr>
          </a:p>
          <a:p>
            <a:pPr algn="ctr"/>
            <a:r>
              <a:rPr lang="en-GB" sz="2200" b="1" dirty="0">
                <a:latin typeface="Candara" panose="020E0502030303020204" pitchFamily="34" charset="0"/>
              </a:rPr>
              <a:t>How will </a:t>
            </a:r>
            <a:r>
              <a:rPr lang="en-GB" sz="2800" b="1" dirty="0">
                <a:solidFill>
                  <a:schemeClr val="accent2"/>
                </a:solidFill>
                <a:latin typeface="Candara" panose="020E0502030303020204" pitchFamily="34" charset="0"/>
              </a:rPr>
              <a:t>you</a:t>
            </a:r>
            <a:r>
              <a:rPr lang="en-GB" sz="2200" b="1" dirty="0">
                <a:latin typeface="Candara" panose="020E0502030303020204" pitchFamily="34" charset="0"/>
              </a:rPr>
              <a:t> live the command?</a:t>
            </a:r>
          </a:p>
          <a:p>
            <a:pPr algn="ctr"/>
            <a:endParaRPr lang="en-GB" sz="2200" b="1" dirty="0">
              <a:latin typeface="Candara" panose="020E0502030303020204" pitchFamily="34" charset="0"/>
            </a:endParaRPr>
          </a:p>
          <a:p>
            <a:pPr algn="ctr"/>
            <a:endParaRPr lang="en-GB" dirty="0"/>
          </a:p>
        </p:txBody>
      </p:sp>
    </p:spTree>
    <p:extLst>
      <p:ext uri="{BB962C8B-B14F-4D97-AF65-F5344CB8AC3E}">
        <p14:creationId xmlns:p14="http://schemas.microsoft.com/office/powerpoint/2010/main" val="31668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30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3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3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30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fade">
                                      <p:cBhvr>
                                        <p:cTn id="27" dur="3000"/>
                                        <p:tgtEl>
                                          <p:spTgt spid="6">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8" end="8"/>
                                            </p:txEl>
                                          </p:spTgt>
                                        </p:tgtEl>
                                        <p:attrNameLst>
                                          <p:attrName>style.visibility</p:attrName>
                                        </p:attrNameLst>
                                      </p:cBhvr>
                                      <p:to>
                                        <p:strVal val="visible"/>
                                      </p:to>
                                    </p:set>
                                    <p:animEffect transition="in" filter="fade">
                                      <p:cBhvr>
                                        <p:cTn id="32" dur="3000"/>
                                        <p:tgtEl>
                                          <p:spTgt spid="6">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10" end="10"/>
                                            </p:txEl>
                                          </p:spTgt>
                                        </p:tgtEl>
                                        <p:attrNameLst>
                                          <p:attrName>style.visibility</p:attrName>
                                        </p:attrNameLst>
                                      </p:cBhvr>
                                      <p:to>
                                        <p:strVal val="visible"/>
                                      </p:to>
                                    </p:set>
                                    <p:animEffect transition="in" filter="fade">
                                      <p:cBhvr>
                                        <p:cTn id="37" dur="3000"/>
                                        <p:tgtEl>
                                          <p:spTgt spid="6">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12" end="12"/>
                                            </p:txEl>
                                          </p:spTgt>
                                        </p:tgtEl>
                                        <p:attrNameLst>
                                          <p:attrName>style.visibility</p:attrName>
                                        </p:attrNameLst>
                                      </p:cBhvr>
                                      <p:to>
                                        <p:strVal val="visible"/>
                                      </p:to>
                                    </p:set>
                                    <p:animEffect transition="in" filter="fade">
                                      <p:cBhvr>
                                        <p:cTn id="42" dur="3000"/>
                                        <p:tgtEl>
                                          <p:spTgt spid="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When Would You Like to Live?</a:t>
            </a:r>
            <a:endParaRPr lang="en-US" dirty="0"/>
          </a:p>
        </p:txBody>
      </p:sp>
      <p:sp>
        <p:nvSpPr>
          <p:cNvPr id="3" name="Content Placeholder 2"/>
          <p:cNvSpPr>
            <a:spLocks noGrp="1"/>
          </p:cNvSpPr>
          <p:nvPr>
            <p:ph idx="1"/>
          </p:nvPr>
        </p:nvSpPr>
        <p:spPr>
          <a:xfrm>
            <a:off x="417512" y="1316318"/>
            <a:ext cx="10113161" cy="4195481"/>
          </a:xfrm>
        </p:spPr>
        <p:txBody>
          <a:bodyPr/>
          <a:lstStyle/>
          <a:p>
            <a:r>
              <a:rPr lang="en-GB" altLang="en-US" dirty="0"/>
              <a:t>Read the timeline on your worksheet.</a:t>
            </a:r>
          </a:p>
          <a:p>
            <a:r>
              <a:rPr lang="en-GB" altLang="en-US" dirty="0"/>
              <a:t>Imagine you have to travel back in time to live in an era between 1562-1960’s. </a:t>
            </a:r>
          </a:p>
          <a:p>
            <a:r>
              <a:rPr lang="en-GB" altLang="en-US" dirty="0"/>
              <a:t>Circle a time in which you would most want to live</a:t>
            </a:r>
          </a:p>
          <a:p>
            <a:r>
              <a:rPr lang="en-GB" altLang="en-US" dirty="0"/>
              <a:t>Explain to your group why you would choose that time. </a:t>
            </a:r>
          </a:p>
          <a:p>
            <a:r>
              <a:rPr lang="en-GB" altLang="en-US" dirty="0"/>
              <a:t>What would life be like then and how would it compare to life today?</a:t>
            </a:r>
          </a:p>
          <a:p>
            <a:pPr marL="0" indent="0">
              <a:buNone/>
            </a:pPr>
            <a:endParaRPr lang="en-US" dirty="0"/>
          </a:p>
        </p:txBody>
      </p:sp>
      <p:pic>
        <p:nvPicPr>
          <p:cNvPr id="4" name="Picture 3"/>
          <p:cNvPicPr>
            <a:picLocks noChangeAspect="1"/>
          </p:cNvPicPr>
          <p:nvPr/>
        </p:nvPicPr>
        <p:blipFill>
          <a:blip r:embed="rId3"/>
          <a:stretch>
            <a:fillRect/>
          </a:stretch>
        </p:blipFill>
        <p:spPr>
          <a:xfrm>
            <a:off x="417512" y="4121804"/>
            <a:ext cx="11329988" cy="2475191"/>
          </a:xfrm>
          <a:prstGeom prst="rect">
            <a:avLst/>
          </a:prstGeom>
        </p:spPr>
      </p:pic>
    </p:spTree>
    <p:extLst>
      <p:ext uri="{BB962C8B-B14F-4D97-AF65-F5344CB8AC3E}">
        <p14:creationId xmlns:p14="http://schemas.microsoft.com/office/powerpoint/2010/main" val="3309936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Equality Today?</a:t>
            </a:r>
            <a:endParaRPr lang="en-US" dirty="0"/>
          </a:p>
        </p:txBody>
      </p:sp>
      <p:sp>
        <p:nvSpPr>
          <p:cNvPr id="3" name="Content Placeholder 2"/>
          <p:cNvSpPr>
            <a:spLocks noGrp="1"/>
          </p:cNvSpPr>
          <p:nvPr>
            <p:ph idx="1"/>
          </p:nvPr>
        </p:nvSpPr>
        <p:spPr>
          <a:xfrm>
            <a:off x="2552700" y="1447800"/>
            <a:ext cx="9529153" cy="4813299"/>
          </a:xfrm>
        </p:spPr>
        <p:txBody>
          <a:bodyPr>
            <a:normAutofit lnSpcReduction="10000"/>
          </a:bodyPr>
          <a:lstStyle/>
          <a:p>
            <a:pPr marL="0" indent="0">
              <a:buNone/>
            </a:pPr>
            <a:r>
              <a:rPr lang="en-GB" sz="2400" dirty="0"/>
              <a:t>There have been huge developments in equality over the years:</a:t>
            </a:r>
          </a:p>
          <a:p>
            <a:pPr marL="0" indent="0">
              <a:buNone/>
            </a:pPr>
            <a:endParaRPr lang="en-GB" dirty="0"/>
          </a:p>
          <a:p>
            <a:r>
              <a:rPr lang="en-GB" sz="2400" dirty="0"/>
              <a:t>Figures show that the vast majority of us are happy studying, working and making friends with people from other ethnic minorities.</a:t>
            </a:r>
          </a:p>
          <a:p>
            <a:r>
              <a:rPr lang="en-GB" sz="2400" dirty="0"/>
              <a:t>Some stereotypes about women, such as ‘a woman’s place is in the home’, have begun to fade.</a:t>
            </a:r>
          </a:p>
          <a:p>
            <a:r>
              <a:rPr lang="en-GB" sz="2400" dirty="0"/>
              <a:t>There have been huge changes in attitudes and laws towards lesbian, gay, bisexual and transsexual  people, </a:t>
            </a:r>
          </a:p>
          <a:p>
            <a:r>
              <a:rPr lang="en-GB" sz="2400" dirty="0"/>
              <a:t>The rights of disabled people have stronger legal protection than ever before.</a:t>
            </a:r>
          </a:p>
          <a:p>
            <a:endParaRPr lang="en-US" dirty="0"/>
          </a:p>
        </p:txBody>
      </p:sp>
      <p:pic>
        <p:nvPicPr>
          <p:cNvPr id="4" name="Picture 3"/>
          <p:cNvPicPr>
            <a:picLocks noChangeAspect="1"/>
          </p:cNvPicPr>
          <p:nvPr/>
        </p:nvPicPr>
        <p:blipFill>
          <a:blip r:embed="rId3"/>
          <a:stretch>
            <a:fillRect/>
          </a:stretch>
        </p:blipFill>
        <p:spPr>
          <a:xfrm flipH="1">
            <a:off x="218928" y="1853248"/>
            <a:ext cx="1867449" cy="1244508"/>
          </a:xfrm>
          <a:prstGeom prst="rect">
            <a:avLst/>
          </a:prstGeom>
        </p:spPr>
      </p:pic>
      <p:pic>
        <p:nvPicPr>
          <p:cNvPr id="5" name="Picture 4"/>
          <p:cNvPicPr>
            <a:picLocks noChangeAspect="1"/>
          </p:cNvPicPr>
          <p:nvPr/>
        </p:nvPicPr>
        <p:blipFill>
          <a:blip r:embed="rId4"/>
          <a:stretch>
            <a:fillRect/>
          </a:stretch>
        </p:blipFill>
        <p:spPr>
          <a:xfrm>
            <a:off x="348937" y="3119905"/>
            <a:ext cx="2110928" cy="1266557"/>
          </a:xfrm>
          <a:prstGeom prst="rect">
            <a:avLst/>
          </a:prstGeom>
        </p:spPr>
      </p:pic>
      <p:pic>
        <p:nvPicPr>
          <p:cNvPr id="6" name="Picture 5"/>
          <p:cNvPicPr>
            <a:picLocks noChangeAspect="1"/>
          </p:cNvPicPr>
          <p:nvPr/>
        </p:nvPicPr>
        <p:blipFill>
          <a:blip r:embed="rId5"/>
          <a:stretch>
            <a:fillRect/>
          </a:stretch>
        </p:blipFill>
        <p:spPr>
          <a:xfrm flipH="1">
            <a:off x="123011" y="4364413"/>
            <a:ext cx="1963365" cy="967441"/>
          </a:xfrm>
          <a:prstGeom prst="rect">
            <a:avLst/>
          </a:prstGeom>
        </p:spPr>
      </p:pic>
      <p:pic>
        <p:nvPicPr>
          <p:cNvPr id="7" name="Picture 6"/>
          <p:cNvPicPr>
            <a:picLocks noChangeAspect="1"/>
          </p:cNvPicPr>
          <p:nvPr/>
        </p:nvPicPr>
        <p:blipFill>
          <a:blip r:embed="rId6"/>
          <a:stretch>
            <a:fillRect/>
          </a:stretch>
        </p:blipFill>
        <p:spPr>
          <a:xfrm>
            <a:off x="1296809" y="5331854"/>
            <a:ext cx="1209474" cy="1523937"/>
          </a:xfrm>
          <a:prstGeom prst="rect">
            <a:avLst/>
          </a:prstGeom>
        </p:spPr>
      </p:pic>
    </p:spTree>
    <p:extLst>
      <p:ext uri="{BB962C8B-B14F-4D97-AF65-F5344CB8AC3E}">
        <p14:creationId xmlns:p14="http://schemas.microsoft.com/office/powerpoint/2010/main" val="3334853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14247" y="15053"/>
            <a:ext cx="4718713" cy="1133954"/>
          </a:xfrm>
          <a:prstGeom prst="rect">
            <a:avLst/>
          </a:prstGeom>
        </p:spPr>
      </p:pic>
      <p:sp>
        <p:nvSpPr>
          <p:cNvPr id="2" name="Title 1"/>
          <p:cNvSpPr>
            <a:spLocks noGrp="1"/>
          </p:cNvSpPr>
          <p:nvPr>
            <p:ph type="title"/>
          </p:nvPr>
        </p:nvSpPr>
        <p:spPr>
          <a:xfrm>
            <a:off x="646111" y="452718"/>
            <a:ext cx="9404723" cy="934284"/>
          </a:xfrm>
        </p:spPr>
        <p:txBody>
          <a:bodyPr/>
          <a:lstStyle/>
          <a:p>
            <a:endParaRPr lang="en-US" dirty="0"/>
          </a:p>
        </p:txBody>
      </p:sp>
      <p:sp>
        <p:nvSpPr>
          <p:cNvPr id="3" name="Content Placeholder 2"/>
          <p:cNvSpPr>
            <a:spLocks noGrp="1"/>
          </p:cNvSpPr>
          <p:nvPr>
            <p:ph idx="1"/>
          </p:nvPr>
        </p:nvSpPr>
        <p:spPr>
          <a:xfrm>
            <a:off x="87681" y="901874"/>
            <a:ext cx="11907840" cy="5956126"/>
          </a:xfrm>
        </p:spPr>
        <p:txBody>
          <a:bodyPr>
            <a:normAutofit/>
          </a:bodyPr>
          <a:lstStyle/>
          <a:p>
            <a:pPr marL="0" indent="0">
              <a:buNone/>
            </a:pPr>
            <a:r>
              <a:rPr lang="en-GB" altLang="en-US" sz="2600" b="1" i="1" dirty="0">
                <a:latin typeface="Arial" panose="020B0604020202020204" pitchFamily="34" charset="0"/>
              </a:rPr>
              <a:t>However . . .</a:t>
            </a:r>
          </a:p>
          <a:p>
            <a:r>
              <a:rPr lang="en-GB" altLang="en-US" sz="2200" dirty="0">
                <a:latin typeface="+mn-lt"/>
              </a:rPr>
              <a:t>Recent figures show that 91% of hairdresser apprentices and 93% of childcare apprentices were women, while women made up only 3% of engineering apprentices and 2% of construction apprentices</a:t>
            </a:r>
          </a:p>
          <a:p>
            <a:r>
              <a:rPr lang="en-GB" sz="2200" dirty="0">
                <a:latin typeface="+mn-lt"/>
              </a:rPr>
              <a:t>Disabled adults are three times as likely to have no qualifications compared to non-disabled people.</a:t>
            </a:r>
          </a:p>
          <a:p>
            <a:r>
              <a:rPr lang="en-GB" altLang="en-US" sz="2200" dirty="0">
                <a:latin typeface="+mn-lt"/>
              </a:rPr>
              <a:t>LGBT students report far higher instances of being bullied in schools</a:t>
            </a:r>
          </a:p>
          <a:p>
            <a:r>
              <a:rPr lang="en-GB" altLang="en-US" sz="2200" dirty="0">
                <a:latin typeface="+mn-lt"/>
                <a:cs typeface="Arial" panose="020B0604020202020204" pitchFamily="34" charset="0"/>
              </a:rPr>
              <a:t>In the 2010 election, only 27 out of 650 people elected to the UK Parliament were from ethnic minorities.</a:t>
            </a:r>
          </a:p>
          <a:p>
            <a:r>
              <a:rPr lang="en-GB" altLang="en-US" sz="2200" dirty="0">
                <a:latin typeface="+mn-lt"/>
              </a:rPr>
              <a:t>In a recent report, 3 out of 5 Nottingham Muslims said that they had been victims of hate crimes, and there was an increase of 500% in reported Islamophobic crime in Manchester after the Arena attack.</a:t>
            </a:r>
          </a:p>
          <a:p>
            <a:pPr marL="0" indent="0" algn="ctr">
              <a:buNone/>
            </a:pPr>
            <a:r>
              <a:rPr lang="en-GB" altLang="en-US" sz="2600" b="1" dirty="0">
                <a:solidFill>
                  <a:schemeClr val="bg2">
                    <a:lumMod val="60000"/>
                    <a:lumOff val="40000"/>
                  </a:schemeClr>
                </a:solidFill>
                <a:latin typeface="+mn-lt"/>
              </a:rPr>
              <a:t>          </a:t>
            </a:r>
            <a:r>
              <a:rPr lang="en-GB" altLang="en-US" sz="2800" b="1" dirty="0">
                <a:solidFill>
                  <a:schemeClr val="bg2">
                    <a:lumMod val="60000"/>
                    <a:lumOff val="40000"/>
                  </a:schemeClr>
                </a:solidFill>
                <a:latin typeface="+mn-lt"/>
              </a:rPr>
              <a:t>How can these inequalities still exist if we have so many laws on equality?</a:t>
            </a:r>
          </a:p>
          <a:p>
            <a:endParaRPr lang="en-GB" altLang="en-US" sz="3200" dirty="0">
              <a:latin typeface="Arial" panose="020B0604020202020204" pitchFamily="34" charset="0"/>
            </a:endParaRPr>
          </a:p>
          <a:p>
            <a:endParaRPr lang="en-GB" altLang="en-US" sz="2800" dirty="0">
              <a:latin typeface="Arial" panose="020B0604020202020204" pitchFamily="34" charset="0"/>
            </a:endParaRPr>
          </a:p>
        </p:txBody>
      </p:sp>
      <p:pic>
        <p:nvPicPr>
          <p:cNvPr id="5" name="Picture 4">
            <a:extLst>
              <a:ext uri="{FF2B5EF4-FFF2-40B4-BE49-F238E27FC236}">
                <a16:creationId xmlns:a16="http://schemas.microsoft.com/office/drawing/2014/main" id="{A3A19E77-F4E5-43F2-9DFD-C9864B52DC74}"/>
              </a:ext>
            </a:extLst>
          </p:cNvPr>
          <p:cNvPicPr>
            <a:picLocks noChangeAspect="1"/>
          </p:cNvPicPr>
          <p:nvPr/>
        </p:nvPicPr>
        <p:blipFill>
          <a:blip r:embed="rId4"/>
          <a:stretch>
            <a:fillRect/>
          </a:stretch>
        </p:blipFill>
        <p:spPr>
          <a:xfrm>
            <a:off x="141132" y="5956126"/>
            <a:ext cx="899264" cy="635740"/>
          </a:xfrm>
          <a:prstGeom prst="rect">
            <a:avLst/>
          </a:prstGeom>
          <a:ln w="25400">
            <a:solidFill>
              <a:schemeClr val="accent1"/>
            </a:solidFill>
          </a:ln>
        </p:spPr>
      </p:pic>
    </p:spTree>
    <p:extLst>
      <p:ext uri="{BB962C8B-B14F-4D97-AF65-F5344CB8AC3E}">
        <p14:creationId xmlns:p14="http://schemas.microsoft.com/office/powerpoint/2010/main" val="5918189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1604</TotalTime>
  <Words>8044</Words>
  <Application>Microsoft Office PowerPoint</Application>
  <PresentationFormat>Widescreen</PresentationFormat>
  <Paragraphs>802</Paragraphs>
  <Slides>67</Slides>
  <Notes>44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67</vt:i4>
      </vt:variant>
    </vt:vector>
  </HeadingPairs>
  <TitlesOfParts>
    <vt:vector size="76" baseType="lpstr">
      <vt:lpstr>Arial</vt:lpstr>
      <vt:lpstr>Bodoni MT Black</vt:lpstr>
      <vt:lpstr>Calibri</vt:lpstr>
      <vt:lpstr>Candara</vt:lpstr>
      <vt:lpstr>Century Gothic</vt:lpstr>
      <vt:lpstr>Eras Bold ITC</vt:lpstr>
      <vt:lpstr>Georgia</vt:lpstr>
      <vt:lpstr>Wingdings 3</vt:lpstr>
      <vt:lpstr>Ion</vt:lpstr>
      <vt:lpstr>PowerPoint Presentation</vt:lpstr>
      <vt:lpstr>In this unit we will:</vt:lpstr>
      <vt:lpstr>PowerPoint Presentation</vt:lpstr>
      <vt:lpstr>Some definitions . . .</vt:lpstr>
      <vt:lpstr>PowerPoint Presentation</vt:lpstr>
      <vt:lpstr>Equality Through Law</vt:lpstr>
      <vt:lpstr>When Would You Like to Live?</vt:lpstr>
      <vt:lpstr>Equality Today?</vt:lpstr>
      <vt:lpstr>PowerPoint Presentation</vt:lpstr>
      <vt:lpstr>Speed chat - stage 1</vt:lpstr>
      <vt:lpstr>Speed chat - stage 2</vt:lpstr>
      <vt:lpstr>Equality / Inequality</vt:lpstr>
      <vt:lpstr>Tackling inequality </vt:lpstr>
      <vt:lpstr>Anti-discrimination laws timeline</vt:lpstr>
      <vt:lpstr>Anti-discrimination laws timeline</vt:lpstr>
      <vt:lpstr>Anti-discrimination laws timeline</vt:lpstr>
      <vt:lpstr>Equality Act 2010</vt:lpstr>
      <vt:lpstr>Equality Act 2010</vt:lpstr>
      <vt:lpstr>Equality Act 2010</vt:lpstr>
      <vt:lpstr>Examples</vt:lpstr>
      <vt:lpstr>Equality Masterminds</vt:lpstr>
      <vt:lpstr>Question 1</vt:lpstr>
      <vt:lpstr>Question 2</vt:lpstr>
      <vt:lpstr>Question 3</vt:lpstr>
      <vt:lpstr>Question 4</vt:lpstr>
      <vt:lpstr>Question 5</vt:lpstr>
      <vt:lpstr>Question 6</vt:lpstr>
      <vt:lpstr>Question 7</vt:lpstr>
      <vt:lpstr>Question 8</vt:lpstr>
      <vt:lpstr>Question 9</vt:lpstr>
      <vt:lpstr>Question 10</vt:lpstr>
      <vt:lpstr>PowerPoint Presentation</vt:lpstr>
      <vt:lpstr>Question 1</vt:lpstr>
      <vt:lpstr>Question 2</vt:lpstr>
      <vt:lpstr>Question 3</vt:lpstr>
      <vt:lpstr>Question 4</vt:lpstr>
      <vt:lpstr>Question 5</vt:lpstr>
      <vt:lpstr>Question 6</vt:lpstr>
      <vt:lpstr>Question 7</vt:lpstr>
      <vt:lpstr>Question 8</vt:lpstr>
      <vt:lpstr>Question 9</vt:lpstr>
      <vt:lpstr>Question 10</vt:lpstr>
      <vt:lpstr>PowerPoint Presentation</vt:lpstr>
      <vt:lpstr>“Prejudice is a learned trait. You’re not born prejudiced; you’re taught it.” Charles R. Swindoll</vt:lpstr>
      <vt:lpstr>Research Task</vt:lpstr>
      <vt:lpstr>PowerPoint Presentation</vt:lpstr>
      <vt:lpstr>Research Task (cont.)</vt:lpstr>
      <vt:lpstr>An Example . . .</vt:lpstr>
      <vt:lpstr>FYI – some definitions</vt:lpstr>
      <vt:lpstr>FACT FILE: SECTION 1</vt:lpstr>
      <vt:lpstr>Historical Context</vt:lpstr>
      <vt:lpstr>FACT FILE  SECTION 2  </vt:lpstr>
      <vt:lpstr>What does the Church teach us?</vt:lpstr>
      <vt:lpstr>FACT FILE:  SECTION 3</vt:lpstr>
      <vt:lpstr>What Form Does It Take?</vt:lpstr>
      <vt:lpstr>FACT FILE: SECTION 4</vt:lpstr>
      <vt:lpstr>Important Events/People</vt:lpstr>
      <vt:lpstr>FACT FILE: SECTION 5</vt:lpstr>
      <vt:lpstr>FACT FILE: SECTION 6</vt:lpstr>
      <vt:lpstr>PowerPoint Presentation</vt:lpstr>
      <vt:lpstr>PowerPoint Presentation</vt:lpstr>
      <vt:lpstr>PowerPoint Presentation</vt:lpstr>
      <vt:lpstr>Over to you . . .</vt:lpstr>
      <vt:lpstr>Your Presentations</vt:lpstr>
      <vt:lpstr>A reminder . . .</vt:lpstr>
      <vt:lpstr>What have we learned?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 Hughes</dc:creator>
  <cp:lastModifiedBy>Jo Hughes</cp:lastModifiedBy>
  <cp:revision>19</cp:revision>
  <dcterms:created xsi:type="dcterms:W3CDTF">2018-08-01T08:22:13Z</dcterms:created>
  <dcterms:modified xsi:type="dcterms:W3CDTF">2018-08-06T15:09:37Z</dcterms:modified>
</cp:coreProperties>
</file>