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60" r:id="rId4"/>
    <p:sldId id="262" r:id="rId5"/>
    <p:sldId id="263"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84" autoAdjust="0"/>
  </p:normalViewPr>
  <p:slideViewPr>
    <p:cSldViewPr snapToGrid="0">
      <p:cViewPr varScale="1">
        <p:scale>
          <a:sx n="70" d="100"/>
          <a:sy n="70" d="100"/>
        </p:scale>
        <p:origin x="1166" y="53"/>
      </p:cViewPr>
      <p:guideLst/>
    </p:cSldViewPr>
  </p:slideViewPr>
  <p:notesTextViewPr>
    <p:cViewPr>
      <p:scale>
        <a:sx n="1" d="1"/>
        <a:sy n="1" d="1"/>
      </p:scale>
      <p:origin x="0" y="-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1F957-A82A-4F70-85F1-5F7590783D97}" type="datetimeFigureOut">
              <a:rPr lang="en-GB" smtClean="0"/>
              <a:t>06/10/2021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CC0E6-4F4F-4ABE-987D-04EFB59CE8BC}" type="slidenum">
              <a:rPr lang="en-GB" smtClean="0"/>
              <a:t>‹#›</a:t>
            </a:fld>
            <a:endParaRPr lang="en-GB"/>
          </a:p>
        </p:txBody>
      </p:sp>
    </p:spTree>
    <p:extLst>
      <p:ext uri="{BB962C8B-B14F-4D97-AF65-F5344CB8AC3E}">
        <p14:creationId xmlns:p14="http://schemas.microsoft.com/office/powerpoint/2010/main" val="387853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year in our parish and school communities we stop and take some time to reflect on Catholic education and to celebrate the great work that is achieved in our schools. During Catholic Education Week, Catholic schools all over Scotland reflect on the same theme and this year our theme is Celebrating and Worshipping.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CE075-A796-4E27-BEE6-8BD9B4B7FB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89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part of our work for Catholic Education Week this year, we are asked to evaluate </a:t>
            </a:r>
            <a:r>
              <a:rPr lang="en-GB"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well do we connect our school calendar to the Church’s Liturgical year?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b="0" dirty="0"/>
              <a:t>Before we reflect on this question however we are going to learn about the Liturgical year. </a:t>
            </a:r>
          </a:p>
          <a:p>
            <a:r>
              <a:rPr lang="en-GB" b="1" dirty="0"/>
              <a:t>Think, pair and share</a:t>
            </a:r>
            <a:r>
              <a:rPr lang="en-GB" dirty="0"/>
              <a:t>: what do I already know about the Liturgical Year?</a:t>
            </a:r>
          </a:p>
          <a:p>
            <a:endParaRPr lang="en-GB" dirty="0"/>
          </a:p>
        </p:txBody>
      </p:sp>
      <p:sp>
        <p:nvSpPr>
          <p:cNvPr id="4" name="Slide Number Placeholder 3"/>
          <p:cNvSpPr>
            <a:spLocks noGrp="1"/>
          </p:cNvSpPr>
          <p:nvPr>
            <p:ph type="sldNum" sz="quarter" idx="5"/>
          </p:nvPr>
        </p:nvSpPr>
        <p:spPr/>
        <p:txBody>
          <a:bodyPr/>
          <a:lstStyle/>
          <a:p>
            <a:fld id="{CE1CC0E6-4F4F-4ABE-987D-04EFB59CE8BC}" type="slidenum">
              <a:rPr lang="en-GB" smtClean="0"/>
              <a:t>2</a:t>
            </a:fld>
            <a:endParaRPr lang="en-GB"/>
          </a:p>
        </p:txBody>
      </p:sp>
    </p:spTree>
    <p:extLst>
      <p:ext uri="{BB962C8B-B14F-4D97-AF65-F5344CB8AC3E}">
        <p14:creationId xmlns:p14="http://schemas.microsoft.com/office/powerpoint/2010/main" val="319915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Light" panose="020F0302020204030204" pitchFamily="34" charset="0"/>
                <a:ea typeface="Times New Roman" panose="02020603050405020304" pitchFamily="18" charset="0"/>
              </a:rPr>
              <a:t>Explain that throughout the year the Catholic Church celebrate different feasts and seasons – this is called the Liturgical Year.  Just as our calendar year is divided into seasons: Autumn, Winter, Spring and Summer so our Church is year is divided into seasons: Can anyone name some of them? </a:t>
            </a:r>
            <a:r>
              <a:rPr lang="en-US" sz="1800" dirty="0">
                <a:effectLst/>
                <a:latin typeface="Times New Roman" panose="02020603050405020304" pitchFamily="18" charset="0"/>
                <a:ea typeface="Times New Roman" panose="02020603050405020304" pitchFamily="18" charset="0"/>
              </a:rPr>
              <a:t> </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Light" panose="020F0302020204030204" pitchFamily="34" charset="0"/>
                <a:ea typeface="Times New Roman" panose="02020603050405020304" pitchFamily="18" charset="0"/>
              </a:rPr>
              <a:t>Unlike the calendar year, which marks the passage of time, the liturgical year celebrates the sacred mysteries of the birth, life, death and resurrection of Jesus. </a:t>
            </a:r>
            <a:endParaRPr lang="en-GB" dirty="0"/>
          </a:p>
        </p:txBody>
      </p:sp>
      <p:sp>
        <p:nvSpPr>
          <p:cNvPr id="4" name="Slide Number Placeholder 3"/>
          <p:cNvSpPr>
            <a:spLocks noGrp="1"/>
          </p:cNvSpPr>
          <p:nvPr>
            <p:ph type="sldNum" sz="quarter" idx="5"/>
          </p:nvPr>
        </p:nvSpPr>
        <p:spPr/>
        <p:txBody>
          <a:bodyPr/>
          <a:lstStyle/>
          <a:p>
            <a:fld id="{CE1CC0E6-4F4F-4ABE-987D-04EFB59CE8BC}" type="slidenum">
              <a:rPr lang="en-GB" smtClean="0"/>
              <a:t>3</a:t>
            </a:fld>
            <a:endParaRPr lang="en-GB"/>
          </a:p>
        </p:txBody>
      </p:sp>
    </p:spTree>
    <p:extLst>
      <p:ext uri="{BB962C8B-B14F-4D97-AF65-F5344CB8AC3E}">
        <p14:creationId xmlns:p14="http://schemas.microsoft.com/office/powerpoint/2010/main" val="141917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There are </a:t>
            </a:r>
            <a:r>
              <a:rPr lang="en-US" altLang="en-US" sz="1200" b="1" dirty="0"/>
              <a:t>five</a:t>
            </a:r>
            <a:r>
              <a:rPr lang="en-US" altLang="en-US" sz="1200" dirty="0"/>
              <a:t> specific seasons in the Church’s calendar: Advent, Christmas, Ordinary Time, Lent and  Easter.</a:t>
            </a:r>
          </a:p>
          <a:p>
            <a:endParaRPr lang="en-GB" dirty="0"/>
          </a:p>
        </p:txBody>
      </p:sp>
      <p:sp>
        <p:nvSpPr>
          <p:cNvPr id="4" name="Slide Number Placeholder 3"/>
          <p:cNvSpPr>
            <a:spLocks noGrp="1"/>
          </p:cNvSpPr>
          <p:nvPr>
            <p:ph type="sldNum" sz="quarter" idx="5"/>
          </p:nvPr>
        </p:nvSpPr>
        <p:spPr/>
        <p:txBody>
          <a:bodyPr/>
          <a:lstStyle/>
          <a:p>
            <a:fld id="{CE1CC0E6-4F4F-4ABE-987D-04EFB59CE8BC}" type="slidenum">
              <a:rPr lang="en-GB" smtClean="0"/>
              <a:t>4</a:t>
            </a:fld>
            <a:endParaRPr lang="en-GB"/>
          </a:p>
        </p:txBody>
      </p:sp>
    </p:spTree>
    <p:extLst>
      <p:ext uri="{BB962C8B-B14F-4D97-AF65-F5344CB8AC3E}">
        <p14:creationId xmlns:p14="http://schemas.microsoft.com/office/powerpoint/2010/main" val="407281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The Liturgical year is a </a:t>
            </a:r>
            <a:r>
              <a:rPr lang="en-US" altLang="en-US" sz="1200" b="1" u="sng" dirty="0"/>
              <a:t>cycle</a:t>
            </a:r>
            <a:r>
              <a:rPr lang="en-US" altLang="en-US" sz="1200" u="sng" dirty="0"/>
              <a:t> of seasons</a:t>
            </a:r>
            <a:r>
              <a:rPr lang="en-US" altLang="en-US" sz="1200" dirty="0"/>
              <a:t> repeating itself at the end of each cycle.</a:t>
            </a:r>
          </a:p>
          <a:p>
            <a:pPr eaLnBrk="1" hangingPunct="1"/>
            <a:r>
              <a:rPr lang="en-US" altLang="en-US" sz="1200" dirty="0"/>
              <a:t>The Church year or cycle begins with </a:t>
            </a:r>
            <a:r>
              <a:rPr lang="en-US" altLang="en-US" sz="1200" b="1" u="sng" dirty="0"/>
              <a:t>Advent</a:t>
            </a:r>
            <a:r>
              <a:rPr lang="en-US" altLang="en-US" sz="1200" dirty="0"/>
              <a:t> and ends with </a:t>
            </a:r>
            <a:r>
              <a:rPr lang="en-US" altLang="en-US" sz="1200" b="1" u="sng" dirty="0"/>
              <a:t>ordinary time</a:t>
            </a:r>
            <a:r>
              <a:rPr lang="en-US" altLang="en-US" sz="1200" b="1" dirty="0"/>
              <a:t>.</a:t>
            </a:r>
          </a:p>
          <a:p>
            <a:endParaRPr lang="en-GB" dirty="0"/>
          </a:p>
          <a:p>
            <a:pPr eaLnBrk="1" hangingPunct="1">
              <a:lnSpc>
                <a:spcPct val="90000"/>
              </a:lnSpc>
            </a:pPr>
            <a:r>
              <a:rPr lang="en-US" altLang="en-US" dirty="0"/>
              <a:t>Each season in the Liturgical calendar </a:t>
            </a:r>
            <a:r>
              <a:rPr lang="en-US" altLang="en-US" u="sng" dirty="0"/>
              <a:t>has a particular </a:t>
            </a:r>
            <a:r>
              <a:rPr lang="en-US" altLang="en-US" b="1" u="sng" dirty="0"/>
              <a:t>theme</a:t>
            </a:r>
            <a:r>
              <a:rPr lang="en-US" altLang="en-US" u="sng" dirty="0"/>
              <a:t>.</a:t>
            </a:r>
          </a:p>
          <a:p>
            <a:pPr eaLnBrk="1" hangingPunct="1">
              <a:lnSpc>
                <a:spcPct val="90000"/>
              </a:lnSpc>
            </a:pPr>
            <a:r>
              <a:rPr lang="en-US" altLang="en-US" dirty="0"/>
              <a:t>Each season has a particular </a:t>
            </a:r>
            <a:r>
              <a:rPr lang="en-US" altLang="en-US" u="sng" dirty="0"/>
              <a:t>liturgical </a:t>
            </a:r>
            <a:r>
              <a:rPr lang="en-US" altLang="en-US" b="1" u="sng" dirty="0"/>
              <a:t>color</a:t>
            </a:r>
            <a:r>
              <a:rPr lang="en-US" altLang="en-US" u="sng" dirty="0"/>
              <a:t>.</a:t>
            </a:r>
          </a:p>
          <a:p>
            <a:pPr eaLnBrk="1" hangingPunct="1">
              <a:lnSpc>
                <a:spcPct val="90000"/>
              </a:lnSpc>
            </a:pPr>
            <a:r>
              <a:rPr lang="en-US" altLang="en-US" dirty="0"/>
              <a:t>Each season </a:t>
            </a:r>
            <a:r>
              <a:rPr lang="en-US" altLang="en-US" u="sng" dirty="0"/>
              <a:t>concentrates on different parts of the B</a:t>
            </a:r>
            <a:r>
              <a:rPr lang="en-US" altLang="en-US" b="1" u="sng" dirty="0"/>
              <a:t>ible</a:t>
            </a:r>
            <a:r>
              <a:rPr lang="en-US" altLang="en-US" u="sng" dirty="0"/>
              <a:t>.</a:t>
            </a:r>
          </a:p>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dirty="0"/>
              <a:t>Each season has </a:t>
            </a:r>
            <a:r>
              <a:rPr lang="en-US" altLang="en-US" u="sng" dirty="0"/>
              <a:t>different religious practices, and </a:t>
            </a:r>
            <a:r>
              <a:rPr lang="en-US" altLang="en-US" b="1" u="sng" dirty="0"/>
              <a:t>symbols</a:t>
            </a:r>
            <a:r>
              <a:rPr lang="en-US" altLang="en-US" u="sng" dirty="0"/>
              <a:t>.</a:t>
            </a:r>
          </a:p>
          <a:p>
            <a:pPr eaLnBrk="1" hangingPunct="1">
              <a:lnSpc>
                <a:spcPct val="90000"/>
              </a:lnSpc>
            </a:pPr>
            <a:endParaRPr lang="en-US" altLang="en-US" u="sng" dirty="0"/>
          </a:p>
          <a:p>
            <a:pPr eaLnBrk="1" hangingPunct="1">
              <a:lnSpc>
                <a:spcPct val="90000"/>
              </a:lnSpc>
            </a:pPr>
            <a:r>
              <a:rPr lang="en-US" altLang="en-US" u="sng" dirty="0"/>
              <a:t>Can the pupils name/describe </a:t>
            </a:r>
            <a:r>
              <a:rPr lang="en-US" altLang="en-US" u="sng" dirty="0" err="1"/>
              <a:t>anyof</a:t>
            </a:r>
            <a:r>
              <a:rPr lang="en-US" altLang="en-US" u="sng" dirty="0"/>
              <a:t> the above?</a:t>
            </a:r>
          </a:p>
          <a:p>
            <a:endParaRPr lang="en-GB" dirty="0"/>
          </a:p>
        </p:txBody>
      </p:sp>
      <p:sp>
        <p:nvSpPr>
          <p:cNvPr id="4" name="Slide Number Placeholder 3"/>
          <p:cNvSpPr>
            <a:spLocks noGrp="1"/>
          </p:cNvSpPr>
          <p:nvPr>
            <p:ph type="sldNum" sz="quarter" idx="5"/>
          </p:nvPr>
        </p:nvSpPr>
        <p:spPr/>
        <p:txBody>
          <a:bodyPr/>
          <a:lstStyle/>
          <a:p>
            <a:fld id="{CE1CC0E6-4F4F-4ABE-987D-04EFB59CE8BC}" type="slidenum">
              <a:rPr lang="en-GB" smtClean="0"/>
              <a:t>5</a:t>
            </a:fld>
            <a:endParaRPr lang="en-GB"/>
          </a:p>
        </p:txBody>
      </p:sp>
    </p:spTree>
    <p:extLst>
      <p:ext uri="{BB962C8B-B14F-4D97-AF65-F5344CB8AC3E}">
        <p14:creationId xmlns:p14="http://schemas.microsoft.com/office/powerpoint/2010/main" val="267567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Think, pair and share</a:t>
            </a:r>
            <a:r>
              <a:rPr lang="en-GB" dirty="0"/>
              <a:t>: how do we mark the various feasts and seasons of the Church as a class/school?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any of our practices have stopped due to Covid, think about how we might begin to return to our traditional ways of celebrating the liturgical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Task: Pupils then create a liturgical calendar for their class. They should t</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ry to include a variety of liturgical experiences that will fit with the season/month e.g. Mass, Eucharistic Adoration, the rosary (October and May), Stations of the Cross (Lent), the Angelus (Advent), Reconciliation service (Lent, Advent, before receiving a sacrament), processions (May, Corpus Christi), patronal feast day celebrations, prayer to the Sacred Heart in June, prayers for the dead in November etc. They should also think about who will be involved: will you invite the parish priest, parents, parish catechists? Where will it be celebrated in the school or parish? There is a space at the bottom of their planner to plan the prayers that they will learn/focus on each month. They can use their TIOF prayer planners to make sure they cover them all.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CC0E6-4F4F-4ABE-987D-04EFB59CE8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4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Task: Pupils then create a liturgical calendar for their class. They should t</a:t>
            </a:r>
            <a:r>
              <a:rPr lang="en-GB" sz="1200" dirty="0">
                <a:effectLst/>
                <a:latin typeface="Calibri Light" panose="020F0302020204030204" pitchFamily="34" charset="0"/>
                <a:ea typeface="Calibri" panose="020F0502020204030204" pitchFamily="34" charset="0"/>
                <a:cs typeface="Times New Roman" panose="02020603050405020304" pitchFamily="18" charset="0"/>
              </a:rPr>
              <a:t>ry to include a variety of liturgical experiences that will fit with the season/month e.g. Mass, Eucharistic Adoration, the rosary (October and May), Stations of the Cross (Lent), the Angelus (Advent), Reconciliation service (Lent, Advent, before receiving a sacrament), processions (May, Corpus Christi), patronal feast day celebrations, prayer to the Sacred Heart in June, prayers for the dead in November etc. They should also think about who will be involved: will you invite the parish priest, parents, parish catechists? Where will it be celebrated in the school or parish? There is a space at the bottom of their planner to plan the prayers that they will learn/focus on each month. They can use their TIOF prayer planners to make sure they cover them all.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E1CC0E6-4F4F-4ABE-987D-04EFB59CE8BC}" type="slidenum">
              <a:rPr lang="en-GB" smtClean="0"/>
              <a:t>7</a:t>
            </a:fld>
            <a:endParaRPr lang="en-GB"/>
          </a:p>
        </p:txBody>
      </p:sp>
    </p:spTree>
    <p:extLst>
      <p:ext uri="{BB962C8B-B14F-4D97-AF65-F5344CB8AC3E}">
        <p14:creationId xmlns:p14="http://schemas.microsoft.com/office/powerpoint/2010/main" val="293281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1BD9-10F8-4635-B906-40D555EE92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8C1C14-E426-4957-B98B-0A3F23829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F95F19-25E0-45D0-9A5B-4F86B9B394BA}"/>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5" name="Footer Placeholder 4">
            <a:extLst>
              <a:ext uri="{FF2B5EF4-FFF2-40B4-BE49-F238E27FC236}">
                <a16:creationId xmlns:a16="http://schemas.microsoft.com/office/drawing/2014/main" id="{DC74C01B-12B6-49AF-915B-EC52A45D9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44AA81-6716-44F4-8570-A5734500949C}"/>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196115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AABC-6247-44E9-B89A-242663C84B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477149-C9E4-4CC0-81DC-5B407873D7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EB41D-15A1-44B9-BF1A-C589216E8D06}"/>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5" name="Footer Placeholder 4">
            <a:extLst>
              <a:ext uri="{FF2B5EF4-FFF2-40B4-BE49-F238E27FC236}">
                <a16:creationId xmlns:a16="http://schemas.microsoft.com/office/drawing/2014/main" id="{0D0B97A4-FF92-4F4B-9281-E2DE9812C7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08AF9E-2C06-4198-83FB-D65D86FA2877}"/>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291635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C426F0-3202-49D6-BF49-8E0EA4FF16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143AD2-5796-4CCF-B08C-724E5E1974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3DFFB-3CF7-4E26-AE5E-1C69FB5F2F84}"/>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5" name="Footer Placeholder 4">
            <a:extLst>
              <a:ext uri="{FF2B5EF4-FFF2-40B4-BE49-F238E27FC236}">
                <a16:creationId xmlns:a16="http://schemas.microsoft.com/office/drawing/2014/main" id="{A71B64EB-E77F-413D-B4D8-31F7DF3B84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41BEDD-5511-4AB9-A12D-5382E5717B39}"/>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170991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85D3-6DB8-49F7-9BB7-FD80D66911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06683C-9C64-4484-BCFB-72BE53307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9575F-81D7-41E0-8260-133A7A7E8D08}"/>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5" name="Footer Placeholder 4">
            <a:extLst>
              <a:ext uri="{FF2B5EF4-FFF2-40B4-BE49-F238E27FC236}">
                <a16:creationId xmlns:a16="http://schemas.microsoft.com/office/drawing/2014/main" id="{09DAF48B-7F08-4C6D-B64F-E49664EEB5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BA6900-4A77-4AAE-8E8C-542D9DBECC0B}"/>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69205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DA02-12E7-4FA4-A7C5-BE22C9A070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E0C9B7-EC03-4B36-83C5-72C35A855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7D49E-7B4A-43D3-975F-C5936BF73AFE}"/>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5" name="Footer Placeholder 4">
            <a:extLst>
              <a:ext uri="{FF2B5EF4-FFF2-40B4-BE49-F238E27FC236}">
                <a16:creationId xmlns:a16="http://schemas.microsoft.com/office/drawing/2014/main" id="{3BD1FC44-1483-4207-A240-28F9D5717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3F827-7D8A-4236-BF1A-4A2EF000D82A}"/>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1108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A3C9-D7B4-4D3E-9084-4C780D0FFC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D9790A-2428-426D-B6E8-479A65F766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5AE8DC-721D-49FE-B6D4-AF4FF79F9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03C9FE-7A60-413B-8CAA-47D5F00111B6}"/>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6" name="Footer Placeholder 5">
            <a:extLst>
              <a:ext uri="{FF2B5EF4-FFF2-40B4-BE49-F238E27FC236}">
                <a16:creationId xmlns:a16="http://schemas.microsoft.com/office/drawing/2014/main" id="{8E55D5AA-2ADE-4E32-9802-DBB6506B85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6C1693-490E-439D-9DFE-CBABB265848D}"/>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68295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88BF-591C-4FD6-BD3A-46377E2C49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853462-51F3-40BA-86C2-E28809B35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EEA8D5-BA21-4800-A2EC-E6B0B2E998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7C4760-7729-4E0E-8069-C5A9A261D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3DC31-52F7-47CC-9520-FC4FF80E67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356AC6-9839-4910-83AB-2DCB6EB599C9}"/>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8" name="Footer Placeholder 7">
            <a:extLst>
              <a:ext uri="{FF2B5EF4-FFF2-40B4-BE49-F238E27FC236}">
                <a16:creationId xmlns:a16="http://schemas.microsoft.com/office/drawing/2014/main" id="{32C8B0A8-EF53-4EB3-8238-3BE5FE0508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EF930B-53CD-45B3-AA7B-A3ED8AC8BB22}"/>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407542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F96-2A9E-4881-A736-0B0E559549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AF34B6-C07C-435F-9DFB-A95B18AEAF59}"/>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4" name="Footer Placeholder 3">
            <a:extLst>
              <a:ext uri="{FF2B5EF4-FFF2-40B4-BE49-F238E27FC236}">
                <a16:creationId xmlns:a16="http://schemas.microsoft.com/office/drawing/2014/main" id="{DAC0DBC1-21A7-4389-83CB-DE191FC3F8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9C159F-58B5-434B-8DCB-65D10A6E0011}"/>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101435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FDA46E-8BB3-4315-9B92-1240CE794E5F}"/>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3" name="Footer Placeholder 2">
            <a:extLst>
              <a:ext uri="{FF2B5EF4-FFF2-40B4-BE49-F238E27FC236}">
                <a16:creationId xmlns:a16="http://schemas.microsoft.com/office/drawing/2014/main" id="{D697B4D5-0933-4CCF-9213-206B416126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723505-5ECC-4E24-8B19-DDCF525D2B41}"/>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115085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9C57-2B19-4225-8ED8-56926002C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0E1215-0127-4323-8DA9-150B6B8FB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B3944C-5864-450A-8370-B039F377F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415C7-1964-4825-A08E-510B076A3249}"/>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6" name="Footer Placeholder 5">
            <a:extLst>
              <a:ext uri="{FF2B5EF4-FFF2-40B4-BE49-F238E27FC236}">
                <a16:creationId xmlns:a16="http://schemas.microsoft.com/office/drawing/2014/main" id="{481C1BFF-524E-473A-B2D9-DAEA94C3C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C4A7BD-343E-4ED5-8D8D-AC25A6D7AF85}"/>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78785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D4A4-34CB-48B1-A235-5BDC21999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9E2AF8-9535-466A-8E90-39BF86BADC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B65965-4690-448E-8168-2EB18E0D9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A5DDF-111B-4FCD-8150-9CB5994691D0}"/>
              </a:ext>
            </a:extLst>
          </p:cNvPr>
          <p:cNvSpPr>
            <a:spLocks noGrp="1"/>
          </p:cNvSpPr>
          <p:nvPr>
            <p:ph type="dt" sz="half" idx="10"/>
          </p:nvPr>
        </p:nvSpPr>
        <p:spPr/>
        <p:txBody>
          <a:bodyPr/>
          <a:lstStyle/>
          <a:p>
            <a:fld id="{BD04A7DA-B2D4-494D-92B8-59090FD52AA3}" type="datetimeFigureOut">
              <a:rPr lang="en-GB" smtClean="0"/>
              <a:t>06/10/2021</a:t>
            </a:fld>
            <a:endParaRPr lang="en-GB"/>
          </a:p>
        </p:txBody>
      </p:sp>
      <p:sp>
        <p:nvSpPr>
          <p:cNvPr id="6" name="Footer Placeholder 5">
            <a:extLst>
              <a:ext uri="{FF2B5EF4-FFF2-40B4-BE49-F238E27FC236}">
                <a16:creationId xmlns:a16="http://schemas.microsoft.com/office/drawing/2014/main" id="{2D70A70A-8580-4903-8AAD-8B01C01C9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A578CA-A765-4937-A167-047940565FD0}"/>
              </a:ext>
            </a:extLst>
          </p:cNvPr>
          <p:cNvSpPr>
            <a:spLocks noGrp="1"/>
          </p:cNvSpPr>
          <p:nvPr>
            <p:ph type="sldNum" sz="quarter" idx="12"/>
          </p:nvPr>
        </p:nvSpPr>
        <p:spPr/>
        <p:txBody>
          <a:bodyPr/>
          <a:lstStyle/>
          <a:p>
            <a:fld id="{C3FB1893-1416-4DA2-90BF-C46B1DAED38C}" type="slidenum">
              <a:rPr lang="en-GB" smtClean="0"/>
              <a:t>‹#›</a:t>
            </a:fld>
            <a:endParaRPr lang="en-GB"/>
          </a:p>
        </p:txBody>
      </p:sp>
    </p:spTree>
    <p:extLst>
      <p:ext uri="{BB962C8B-B14F-4D97-AF65-F5344CB8AC3E}">
        <p14:creationId xmlns:p14="http://schemas.microsoft.com/office/powerpoint/2010/main" val="259436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3F2BA-5C0A-4418-ACE6-6A27FDD49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347E8E-68EC-4349-AB23-24B9FE7D46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2F1FA2-545E-4E1A-A679-FB273E090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4A7DA-B2D4-494D-92B8-59090FD52AA3}" type="datetimeFigureOut">
              <a:rPr lang="en-GB" smtClean="0"/>
              <a:t>06/10/2021</a:t>
            </a:fld>
            <a:endParaRPr lang="en-GB"/>
          </a:p>
        </p:txBody>
      </p:sp>
      <p:sp>
        <p:nvSpPr>
          <p:cNvPr id="5" name="Footer Placeholder 4">
            <a:extLst>
              <a:ext uri="{FF2B5EF4-FFF2-40B4-BE49-F238E27FC236}">
                <a16:creationId xmlns:a16="http://schemas.microsoft.com/office/drawing/2014/main" id="{D64245C8-A32F-4766-83CF-5A38891E5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F97A6F-08BB-485E-91BC-DF7EBF455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B1893-1416-4DA2-90BF-C46B1DAED38C}" type="slidenum">
              <a:rPr lang="en-GB" smtClean="0"/>
              <a:t>‹#›</a:t>
            </a:fld>
            <a:endParaRPr lang="en-GB"/>
          </a:p>
        </p:txBody>
      </p:sp>
    </p:spTree>
    <p:extLst>
      <p:ext uri="{BB962C8B-B14F-4D97-AF65-F5344CB8AC3E}">
        <p14:creationId xmlns:p14="http://schemas.microsoft.com/office/powerpoint/2010/main" val="3305646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t="-10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2C57FCC-F634-41D4-890F-86636601E4F8}"/>
              </a:ext>
            </a:extLst>
          </p:cNvPr>
          <p:cNvSpPr txBox="1"/>
          <p:nvPr/>
        </p:nvSpPr>
        <p:spPr>
          <a:xfrm>
            <a:off x="224790" y="3703488"/>
            <a:ext cx="22745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982A7"/>
                </a:solidFill>
                <a:effectLst/>
                <a:uLnTx/>
                <a:uFillTx/>
                <a:latin typeface="Abadi Extra Light" panose="020B0204020104020204" pitchFamily="34" charset="0"/>
                <a:ea typeface="+mn-ea"/>
                <a:cs typeface="+mn-cs"/>
              </a:rPr>
              <a:t>2021</a:t>
            </a:r>
          </a:p>
        </p:txBody>
      </p:sp>
      <p:sp>
        <p:nvSpPr>
          <p:cNvPr id="9" name="TextBox 8">
            <a:extLst>
              <a:ext uri="{FF2B5EF4-FFF2-40B4-BE49-F238E27FC236}">
                <a16:creationId xmlns:a16="http://schemas.microsoft.com/office/drawing/2014/main" id="{181DCF68-7CAD-4808-87F3-D52EBEDF803F}"/>
              </a:ext>
            </a:extLst>
          </p:cNvPr>
          <p:cNvSpPr txBox="1"/>
          <p:nvPr/>
        </p:nvSpPr>
        <p:spPr>
          <a:xfrm>
            <a:off x="224790" y="1840637"/>
            <a:ext cx="481005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982A7"/>
                </a:solidFill>
                <a:effectLst/>
                <a:uLnTx/>
                <a:uFillTx/>
                <a:latin typeface="Abadi Extra Light" panose="020B0204020104020204" pitchFamily="34" charset="0"/>
                <a:ea typeface="+mn-ea"/>
                <a:cs typeface="+mn-cs"/>
              </a:rPr>
              <a:t>C</a:t>
            </a:r>
            <a:r>
              <a:rPr kumimoji="0" lang="en-GB" sz="5400" b="1" i="0" u="none" strike="noStrike" kern="1200" cap="none" spc="0" normalizeH="0" baseline="0" noProof="0" dirty="0" err="1">
                <a:ln>
                  <a:noFill/>
                </a:ln>
                <a:solidFill>
                  <a:srgbClr val="1982A7"/>
                </a:solidFill>
                <a:effectLst/>
                <a:uLnTx/>
                <a:uFillTx/>
                <a:latin typeface="Abadi Extra Light" panose="020B0204020104020204" pitchFamily="34" charset="0"/>
                <a:ea typeface="+mn-ea"/>
                <a:cs typeface="+mn-cs"/>
              </a:rPr>
              <a:t>elebrating</a:t>
            </a:r>
            <a:r>
              <a:rPr kumimoji="0" lang="en-GB" sz="5400" b="1" i="0" u="none" strike="noStrike" kern="1200" cap="none" spc="0" normalizeH="0" baseline="0" noProof="0" dirty="0">
                <a:ln>
                  <a:noFill/>
                </a:ln>
                <a:solidFill>
                  <a:srgbClr val="1982A7"/>
                </a:solidFill>
                <a:effectLst/>
                <a:uLnTx/>
                <a:uFillTx/>
                <a:latin typeface="Abadi Extra Light" panose="020B0204020104020204" pitchFamily="34" charset="0"/>
                <a:ea typeface="+mn-ea"/>
                <a:cs typeface="+mn-cs"/>
              </a:rPr>
              <a:t> and Worshipping</a:t>
            </a:r>
          </a:p>
        </p:txBody>
      </p:sp>
    </p:spTree>
    <p:extLst>
      <p:ext uri="{BB962C8B-B14F-4D97-AF65-F5344CB8AC3E}">
        <p14:creationId xmlns:p14="http://schemas.microsoft.com/office/powerpoint/2010/main" val="401213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5420B580-763B-4AD6-B093-13CF7B18B0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67" b="15228"/>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C9ED3B-6694-4753-B89A-338499C31791}"/>
              </a:ext>
            </a:extLst>
          </p:cNvPr>
          <p:cNvSpPr>
            <a:spLocks noGrp="1"/>
          </p:cNvSpPr>
          <p:nvPr>
            <p:ph idx="1"/>
          </p:nvPr>
        </p:nvSpPr>
        <p:spPr>
          <a:xfrm>
            <a:off x="318687" y="3429000"/>
            <a:ext cx="5135055" cy="2619839"/>
          </a:xfrm>
        </p:spPr>
        <p:txBody>
          <a:bodyPr anchor="ctr">
            <a:normAutofit/>
          </a:bodyPr>
          <a:lstStyle/>
          <a:p>
            <a:pPr marL="0" indent="0">
              <a:buNone/>
            </a:pPr>
            <a:r>
              <a:rPr lang="en-GB" sz="3600" b="1" i="1" dirty="0">
                <a:effectLst/>
                <a:latin typeface="Calibri" panose="020F0502020204030204" pitchFamily="34" charset="0"/>
                <a:ea typeface="Calibri" panose="020F0502020204030204" pitchFamily="34" charset="0"/>
                <a:cs typeface="Times New Roman" panose="02020603050405020304" pitchFamily="18" charset="0"/>
              </a:rPr>
              <a:t>How well do we connect our school calendar to the Church’s Liturgical year?</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p>
        </p:txBody>
      </p:sp>
    </p:spTree>
    <p:extLst>
      <p:ext uri="{BB962C8B-B14F-4D97-AF65-F5344CB8AC3E}">
        <p14:creationId xmlns:p14="http://schemas.microsoft.com/office/powerpoint/2010/main" val="184775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D682-84FE-45B8-80E8-1704027BEBB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748FD5-76FB-4810-8675-1F8CE09CDA98}"/>
              </a:ext>
            </a:extLst>
          </p:cNvPr>
          <p:cNvSpPr>
            <a:spLocks noGrp="1"/>
          </p:cNvSpPr>
          <p:nvPr>
            <p:ph idx="1"/>
          </p:nvPr>
        </p:nvSpPr>
        <p:spPr/>
        <p:txBody>
          <a:bodyPr/>
          <a:lstStyle/>
          <a:p>
            <a:endParaRPr lang="en-GB"/>
          </a:p>
        </p:txBody>
      </p:sp>
      <p:pic>
        <p:nvPicPr>
          <p:cNvPr id="2050" name="Picture 2" descr="black android smartphone on brown wooden table">
            <a:extLst>
              <a:ext uri="{FF2B5EF4-FFF2-40B4-BE49-F238E27FC236}">
                <a16:creationId xmlns:a16="http://schemas.microsoft.com/office/drawing/2014/main" id="{79687AE1-9189-4533-8B65-9F8C39B46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5796"/>
            <a:ext cx="4970316" cy="88324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6BDCE0C3-F79F-4CAC-8CDE-A17F4C01A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316" y="-74225"/>
            <a:ext cx="7297884" cy="729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9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2" name="Picture 6" descr="gray cross near tall green trees">
            <a:extLst>
              <a:ext uri="{FF2B5EF4-FFF2-40B4-BE49-F238E27FC236}">
                <a16:creationId xmlns:a16="http://schemas.microsoft.com/office/drawing/2014/main" id="{EA0CB395-A50C-48FB-8F02-BB0D8AB08E70}"/>
              </a:ext>
            </a:extLst>
          </p:cNvPr>
          <p:cNvPicPr>
            <a:picLocks noChangeAspect="1" noChangeArrowheads="1"/>
          </p:cNvPicPr>
          <p:nvPr/>
        </p:nvPicPr>
        <p:blipFill rotWithShape="1">
          <a:blip r:embed="rId3">
            <a:duotone>
              <a:prstClr val="black"/>
              <a:schemeClr val="tx2">
                <a:tint val="45000"/>
                <a:satMod val="400000"/>
              </a:schemeClr>
            </a:duotone>
            <a:alphaModFix amt="35000"/>
            <a:extLst>
              <a:ext uri="{28A0092B-C50C-407E-A947-70E740481C1C}">
                <a14:useLocalDpi xmlns:a14="http://schemas.microsoft.com/office/drawing/2010/main" val="0"/>
              </a:ext>
            </a:extLst>
          </a:blip>
          <a:srcRect t="15755"/>
          <a:stretch/>
        </p:blipFill>
        <p:spPr bwMode="auto">
          <a:xfrm>
            <a:off x="-7" y="-8"/>
            <a:ext cx="12192000" cy="6855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A78090-4FFA-4881-9D85-6859746B3AD9}"/>
              </a:ext>
            </a:extLst>
          </p:cNvPr>
          <p:cNvSpPr>
            <a:spLocks noGrp="1"/>
          </p:cNvSpPr>
          <p:nvPr>
            <p:ph type="title"/>
          </p:nvPr>
        </p:nvSpPr>
        <p:spPr>
          <a:xfrm>
            <a:off x="801098" y="1396289"/>
            <a:ext cx="6387102" cy="1325563"/>
          </a:xfrm>
        </p:spPr>
        <p:txBody>
          <a:bodyPr>
            <a:normAutofit/>
          </a:bodyPr>
          <a:lstStyle/>
          <a:p>
            <a:r>
              <a:rPr lang="en-US" dirty="0"/>
              <a:t>Seasons</a:t>
            </a:r>
            <a:endParaRPr lang="en-GB" dirty="0"/>
          </a:p>
        </p:txBody>
      </p:sp>
      <p:sp>
        <p:nvSpPr>
          <p:cNvPr id="4106" name="Content Placeholder 4105">
            <a:extLst>
              <a:ext uri="{FF2B5EF4-FFF2-40B4-BE49-F238E27FC236}">
                <a16:creationId xmlns:a16="http://schemas.microsoft.com/office/drawing/2014/main" id="{5A44D0C8-AD0B-4244-9AB9-E9494F7A30B7}"/>
              </a:ext>
            </a:extLst>
          </p:cNvPr>
          <p:cNvSpPr>
            <a:spLocks noGrp="1"/>
          </p:cNvSpPr>
          <p:nvPr>
            <p:ph idx="1"/>
          </p:nvPr>
        </p:nvSpPr>
        <p:spPr>
          <a:xfrm>
            <a:off x="805542" y="2871982"/>
            <a:ext cx="6382657" cy="3181684"/>
          </a:xfrm>
        </p:spPr>
        <p:txBody>
          <a:bodyPr anchor="t">
            <a:normAutofit/>
          </a:bodyPr>
          <a:lstStyle/>
          <a:p>
            <a:r>
              <a:rPr lang="en-US" dirty="0"/>
              <a:t>Advent</a:t>
            </a:r>
          </a:p>
          <a:p>
            <a:r>
              <a:rPr lang="en-US" dirty="0"/>
              <a:t>Christmas</a:t>
            </a:r>
          </a:p>
          <a:p>
            <a:r>
              <a:rPr lang="en-US" dirty="0"/>
              <a:t>Ordinary Time</a:t>
            </a:r>
          </a:p>
          <a:p>
            <a:r>
              <a:rPr lang="en-US" dirty="0"/>
              <a:t>Lent </a:t>
            </a:r>
          </a:p>
          <a:p>
            <a:r>
              <a:rPr lang="en-US" dirty="0"/>
              <a:t>Easter</a:t>
            </a:r>
          </a:p>
        </p:txBody>
      </p:sp>
      <p:sp>
        <p:nvSpPr>
          <p:cNvPr id="82" name="Freeform: Shape 81">
            <a:extLst>
              <a:ext uri="{FF2B5EF4-FFF2-40B4-BE49-F238E27FC236}">
                <a16:creationId xmlns:a16="http://schemas.microsoft.com/office/drawing/2014/main" id="{86B8807B-7828-4E42-86D6-939A5397D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2055"/>
            <a:ext cx="4666892" cy="3481643"/>
          </a:xfrm>
          <a:custGeom>
            <a:avLst/>
            <a:gdLst>
              <a:gd name="connsiteX0" fmla="*/ 144173 w 4666892"/>
              <a:gd name="connsiteY0" fmla="*/ 0 h 3481643"/>
              <a:gd name="connsiteX1" fmla="*/ 4666892 w 4666892"/>
              <a:gd name="connsiteY1" fmla="*/ 0 h 3481643"/>
              <a:gd name="connsiteX2" fmla="*/ 4666892 w 4666892"/>
              <a:gd name="connsiteY2" fmla="*/ 2512390 h 3481643"/>
              <a:gd name="connsiteX3" fmla="*/ 4657487 w 4666892"/>
              <a:gd name="connsiteY3" fmla="*/ 2524968 h 3481643"/>
              <a:gd name="connsiteX4" fmla="*/ 2628900 w 4666892"/>
              <a:gd name="connsiteY4" fmla="*/ 3481643 h 3481643"/>
              <a:gd name="connsiteX5" fmla="*/ 0 w 4666892"/>
              <a:gd name="connsiteY5" fmla="*/ 852743 h 3481643"/>
              <a:gd name="connsiteX6" fmla="*/ 118190 w 4666892"/>
              <a:gd name="connsiteY6" fmla="*/ 70989 h 348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481643">
                <a:moveTo>
                  <a:pt x="144173" y="0"/>
                </a:moveTo>
                <a:lnTo>
                  <a:pt x="4666892" y="0"/>
                </a:lnTo>
                <a:lnTo>
                  <a:pt x="4666892" y="2512390"/>
                </a:lnTo>
                <a:lnTo>
                  <a:pt x="4657487" y="2524968"/>
                </a:lnTo>
                <a:cubicBezTo>
                  <a:pt x="4175308" y="3109233"/>
                  <a:pt x="3445594" y="3481643"/>
                  <a:pt x="2628900" y="3481643"/>
                </a:cubicBezTo>
                <a:cubicBezTo>
                  <a:pt x="1176999" y="3481643"/>
                  <a:pt x="0" y="2304644"/>
                  <a:pt x="0" y="852743"/>
                </a:cubicBezTo>
                <a:cubicBezTo>
                  <a:pt x="0" y="580512"/>
                  <a:pt x="41379" y="317945"/>
                  <a:pt x="118190" y="70989"/>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The Nativity decor">
            <a:extLst>
              <a:ext uri="{FF2B5EF4-FFF2-40B4-BE49-F238E27FC236}">
                <a16:creationId xmlns:a16="http://schemas.microsoft.com/office/drawing/2014/main" id="{9601E4B0-7629-4041-A5A0-F002415698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01" r="1497" b="1"/>
          <a:stretch/>
        </p:blipFill>
        <p:spPr bwMode="auto">
          <a:xfrm>
            <a:off x="7689829" y="-2055"/>
            <a:ext cx="4502173" cy="3316924"/>
          </a:xfrm>
          <a:custGeom>
            <a:avLst/>
            <a:gdLst/>
            <a:ahLst/>
            <a:cxnLst/>
            <a:rect l="l" t="t" r="r" b="b"/>
            <a:pathLst>
              <a:path w="4502173" h="3316924">
                <a:moveTo>
                  <a:pt x="154695" y="0"/>
                </a:moveTo>
                <a:lnTo>
                  <a:pt x="4502173" y="0"/>
                </a:lnTo>
                <a:lnTo>
                  <a:pt x="4502173" y="2237639"/>
                </a:lnTo>
                <a:lnTo>
                  <a:pt x="4365663" y="2420191"/>
                </a:lnTo>
                <a:cubicBezTo>
                  <a:pt x="3913696" y="2967849"/>
                  <a:pt x="3229704" y="3316924"/>
                  <a:pt x="2464181" y="3316924"/>
                </a:cubicBezTo>
                <a:cubicBezTo>
                  <a:pt x="1103251" y="3316924"/>
                  <a:pt x="0" y="2213673"/>
                  <a:pt x="0" y="852743"/>
                </a:cubicBezTo>
                <a:cubicBezTo>
                  <a:pt x="0" y="597569"/>
                  <a:pt x="38787" y="351454"/>
                  <a:pt x="110786" y="119971"/>
                </a:cubicBezTo>
                <a:close/>
              </a:path>
            </a:pathLst>
          </a:custGeom>
          <a:noFill/>
          <a:extLst>
            <a:ext uri="{909E8E84-426E-40DD-AFC4-6F175D3DCCD1}">
              <a14:hiddenFill xmlns:a14="http://schemas.microsoft.com/office/drawing/2010/main">
                <a:solidFill>
                  <a:srgbClr val="FFFFFF"/>
                </a:solidFill>
              </a14:hiddenFill>
            </a:ext>
          </a:extLst>
        </p:spPr>
      </p:pic>
      <p:sp>
        <p:nvSpPr>
          <p:cNvPr id="84" name="Freeform: Shape 83">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0" name="Picture 4" descr="See the source image">
            <a:extLst>
              <a:ext uri="{FF2B5EF4-FFF2-40B4-BE49-F238E27FC236}">
                <a16:creationId xmlns:a16="http://schemas.microsoft.com/office/drawing/2014/main" id="{F3550D55-4E4E-4941-A267-7BB2162E88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690" r="15942" b="-1"/>
          <a:stretch/>
        </p:blipFill>
        <p:spPr bwMode="auto">
          <a:xfrm>
            <a:off x="8768834" y="4082148"/>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072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See the source image">
            <a:extLst>
              <a:ext uri="{FF2B5EF4-FFF2-40B4-BE49-F238E27FC236}">
                <a16:creationId xmlns:a16="http://schemas.microsoft.com/office/drawing/2014/main" id="{3CDD9BA6-23E8-44D8-AB48-C52CDB2C246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447" b="13578"/>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9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5420B580-763B-4AD6-B093-13CF7B18B0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67" b="15228"/>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C9ED3B-6694-4753-B89A-338499C31791}"/>
              </a:ext>
            </a:extLst>
          </p:cNvPr>
          <p:cNvSpPr>
            <a:spLocks noGrp="1"/>
          </p:cNvSpPr>
          <p:nvPr>
            <p:ph idx="1"/>
          </p:nvPr>
        </p:nvSpPr>
        <p:spPr>
          <a:xfrm>
            <a:off x="318687" y="3429000"/>
            <a:ext cx="5135055" cy="2619839"/>
          </a:xfrm>
        </p:spPr>
        <p:txBody>
          <a:bodyPr anchor="ctr">
            <a:normAutofit/>
          </a:bodyPr>
          <a:lstStyle/>
          <a:p>
            <a:pPr marL="0" indent="0">
              <a:buNone/>
            </a:pPr>
            <a:r>
              <a:rPr lang="en-GB" sz="3600" b="1" i="1" dirty="0">
                <a:effectLst/>
                <a:latin typeface="Calibri" panose="020F0502020204030204" pitchFamily="34" charset="0"/>
                <a:ea typeface="Calibri" panose="020F0502020204030204" pitchFamily="34" charset="0"/>
                <a:cs typeface="Times New Roman" panose="02020603050405020304" pitchFamily="18" charset="0"/>
              </a:rPr>
              <a:t>How well do we connect our school calendar to the Church’s Liturgical year?</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p>
        </p:txBody>
      </p:sp>
    </p:spTree>
    <p:extLst>
      <p:ext uri="{BB962C8B-B14F-4D97-AF65-F5344CB8AC3E}">
        <p14:creationId xmlns:p14="http://schemas.microsoft.com/office/powerpoint/2010/main" val="218718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6513-ACB0-4FD5-82AF-0CBE5BE0CEBE}"/>
              </a:ext>
            </a:extLst>
          </p:cNvPr>
          <p:cNvSpPr>
            <a:spLocks noGrp="1"/>
          </p:cNvSpPr>
          <p:nvPr>
            <p:ph type="title"/>
          </p:nvPr>
        </p:nvSpPr>
        <p:spPr>
          <a:xfrm>
            <a:off x="6533" y="0"/>
            <a:ext cx="3505495" cy="1164771"/>
          </a:xfrm>
        </p:spPr>
        <p:txBody>
          <a:bodyPr>
            <a:normAutofit/>
          </a:bodyPr>
          <a:lstStyle/>
          <a:p>
            <a:r>
              <a:rPr lang="en-US" dirty="0"/>
              <a:t>Task:</a:t>
            </a:r>
            <a:endParaRPr lang="en-GB" dirty="0"/>
          </a:p>
        </p:txBody>
      </p:sp>
      <p:sp>
        <p:nvSpPr>
          <p:cNvPr id="9" name="Content Placeholder 8">
            <a:extLst>
              <a:ext uri="{FF2B5EF4-FFF2-40B4-BE49-F238E27FC236}">
                <a16:creationId xmlns:a16="http://schemas.microsoft.com/office/drawing/2014/main" id="{C558A551-7AF8-48A2-A494-D028FA60A966}"/>
              </a:ext>
            </a:extLst>
          </p:cNvPr>
          <p:cNvSpPr>
            <a:spLocks noGrp="1"/>
          </p:cNvSpPr>
          <p:nvPr>
            <p:ph idx="1"/>
          </p:nvPr>
        </p:nvSpPr>
        <p:spPr>
          <a:xfrm>
            <a:off x="261258" y="1469570"/>
            <a:ext cx="4234542" cy="5148943"/>
          </a:xfrm>
        </p:spPr>
        <p:txBody>
          <a:bodyPr>
            <a:normAutofit/>
          </a:bodyPr>
          <a:lstStyle/>
          <a:p>
            <a:r>
              <a:rPr lang="en-GB" sz="1800" dirty="0">
                <a:effectLst/>
                <a:latin typeface="Calibri Light" panose="020F0302020204030204" pitchFamily="34" charset="0"/>
                <a:ea typeface="Calibri" panose="020F0502020204030204" pitchFamily="34" charset="0"/>
                <a:cs typeface="Times New Roman" panose="02020603050405020304" pitchFamily="18" charset="0"/>
              </a:rPr>
              <a:t>Use the planner to plan the liturgical events for your class this year. </a:t>
            </a:r>
          </a:p>
          <a:p>
            <a:pPr marL="0" indent="0">
              <a:buNone/>
            </a:pPr>
            <a:endParaRPr lang="en-GB" sz="1800" dirty="0">
              <a:effectLst/>
              <a:latin typeface="Calibri Light" panose="020F0302020204030204" pitchFamily="34" charset="0"/>
              <a:ea typeface="Calibri" panose="020F0502020204030204" pitchFamily="34" charset="0"/>
              <a:cs typeface="Times New Roman" panose="02020603050405020304" pitchFamily="18" charset="0"/>
            </a:endParaRPr>
          </a:p>
          <a:p>
            <a:r>
              <a:rPr lang="en-GB" sz="1800" dirty="0">
                <a:effectLst/>
                <a:latin typeface="Calibri Light" panose="020F0302020204030204" pitchFamily="34" charset="0"/>
                <a:ea typeface="Calibri" panose="020F0502020204030204" pitchFamily="34" charset="0"/>
                <a:cs typeface="Times New Roman" panose="02020603050405020304" pitchFamily="18" charset="0"/>
              </a:rPr>
              <a:t>Try to include a variety of liturgical experiences that will fit with the season/month </a:t>
            </a:r>
          </a:p>
          <a:p>
            <a:pPr marL="0" indent="0">
              <a:buNone/>
            </a:pPr>
            <a:endParaRPr lang="en-GB" sz="1800" dirty="0">
              <a:effectLst/>
              <a:latin typeface="Calibri Light" panose="020F0302020204030204" pitchFamily="34" charset="0"/>
              <a:ea typeface="Calibri" panose="020F0502020204030204" pitchFamily="34" charset="0"/>
              <a:cs typeface="Times New Roman" panose="02020603050405020304" pitchFamily="18" charset="0"/>
            </a:endParaRPr>
          </a:p>
          <a:p>
            <a:r>
              <a:rPr lang="en-GB" sz="1800" dirty="0">
                <a:effectLst/>
                <a:latin typeface="Calibri Light" panose="020F0302020204030204" pitchFamily="34" charset="0"/>
                <a:ea typeface="Calibri" panose="020F0502020204030204" pitchFamily="34" charset="0"/>
                <a:cs typeface="Times New Roman" panose="02020603050405020304" pitchFamily="18" charset="0"/>
              </a:rPr>
              <a:t>Think about who will be involved: will you invite the parish priest, parents, parish catechists? Where will it be celebrated in the school or parish?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5C572D00-4E2E-4381-B822-52EFEDC9C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62" y="989548"/>
            <a:ext cx="6019331" cy="4875658"/>
          </a:xfrm>
          <a:prstGeom prst="rect">
            <a:avLst/>
          </a:prstGeom>
          <a:effectLst/>
        </p:spPr>
      </p:pic>
    </p:spTree>
    <p:extLst>
      <p:ext uri="{BB962C8B-B14F-4D97-AF65-F5344CB8AC3E}">
        <p14:creationId xmlns:p14="http://schemas.microsoft.com/office/powerpoint/2010/main" val="1927628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810</Words>
  <Application>Microsoft Office PowerPoint</Application>
  <PresentationFormat>Widescreen</PresentationFormat>
  <Paragraphs>47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Abadi Extra Light</vt:lpstr>
      <vt:lpstr>Arial</vt:lpstr>
      <vt:lpstr>Calibri</vt:lpstr>
      <vt:lpstr>Calibri Light</vt:lpstr>
      <vt:lpstr>Times New Roman</vt:lpstr>
      <vt:lpstr>Office Theme</vt:lpstr>
      <vt:lpstr>PowerPoint Presentation</vt:lpstr>
      <vt:lpstr>PowerPoint Presentation</vt:lpstr>
      <vt:lpstr>PowerPoint Presentation</vt:lpstr>
      <vt:lpstr>Seasons</vt:lpstr>
      <vt:lpstr>PowerPoint Presentation</vt:lpstr>
      <vt:lpstr>PowerPoint Presentation</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Sweeney</dc:creator>
  <cp:lastModifiedBy>Joanna Sweeney</cp:lastModifiedBy>
  <cp:revision>1</cp:revision>
  <dcterms:created xsi:type="dcterms:W3CDTF">2021-10-06T13:53:03Z</dcterms:created>
  <dcterms:modified xsi:type="dcterms:W3CDTF">2021-10-06T14:21:19Z</dcterms:modified>
</cp:coreProperties>
</file>