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16"/>
  </p:notesMasterIdLst>
  <p:sldIdLst>
    <p:sldId id="256" r:id="rId5"/>
    <p:sldId id="259" r:id="rId6"/>
    <p:sldId id="260" r:id="rId7"/>
    <p:sldId id="262" r:id="rId8"/>
    <p:sldId id="261" r:id="rId9"/>
    <p:sldId id="269" r:id="rId10"/>
    <p:sldId id="265" r:id="rId11"/>
    <p:sldId id="270" r:id="rId12"/>
    <p:sldId id="271" r:id="rId13"/>
    <p:sldId id="257"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8519" autoAdjust="0"/>
  </p:normalViewPr>
  <p:slideViewPr>
    <p:cSldViewPr snapToGrid="0">
      <p:cViewPr varScale="1">
        <p:scale>
          <a:sx n="65" d="100"/>
          <a:sy n="65" d="100"/>
        </p:scale>
        <p:origin x="10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2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341C0-AE86-4D31-A54E-86E5B9379C8B}"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E97F5-27DE-46AF-9948-82D869F17A6C}" type="slidenum">
              <a:rPr lang="en-GB" smtClean="0"/>
              <a:t>‹#›</a:t>
            </a:fld>
            <a:endParaRPr lang="en-GB"/>
          </a:p>
        </p:txBody>
      </p:sp>
    </p:spTree>
    <p:extLst>
      <p:ext uri="{BB962C8B-B14F-4D97-AF65-F5344CB8AC3E}">
        <p14:creationId xmlns:p14="http://schemas.microsoft.com/office/powerpoint/2010/main" val="282944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Explain that this is Catholic Education Week, the week when we think about how  great it is to be part of the community of our Catholic school</a:t>
            </a:r>
          </a:p>
          <a:p>
            <a:r>
              <a:rPr lang="en-US" sz="1400" dirty="0"/>
              <a:t>The theme this year is Celebrating and  Worshipping so we will learn about those in today’s assembly.</a:t>
            </a:r>
            <a:endParaRPr lang="en-GB" sz="1400" dirty="0"/>
          </a:p>
        </p:txBody>
      </p:sp>
      <p:sp>
        <p:nvSpPr>
          <p:cNvPr id="4" name="Slide Number Placeholder 3"/>
          <p:cNvSpPr>
            <a:spLocks noGrp="1"/>
          </p:cNvSpPr>
          <p:nvPr>
            <p:ph type="sldNum" sz="quarter" idx="5"/>
          </p:nvPr>
        </p:nvSpPr>
        <p:spPr/>
        <p:txBody>
          <a:bodyPr/>
          <a:lstStyle/>
          <a:p>
            <a:fld id="{131E97F5-27DE-46AF-9948-82D869F17A6C}" type="slidenum">
              <a:rPr lang="en-GB" smtClean="0"/>
              <a:t>1</a:t>
            </a:fld>
            <a:endParaRPr lang="en-GB"/>
          </a:p>
        </p:txBody>
      </p:sp>
    </p:spTree>
    <p:extLst>
      <p:ext uri="{BB962C8B-B14F-4D97-AF65-F5344CB8AC3E}">
        <p14:creationId xmlns:p14="http://schemas.microsoft.com/office/powerpoint/2010/main" val="154086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 we bring the assembly to a close we focus on worship: a word  that means we recognise God is worthy of our praise and that is why we will close with a song of worship. </a:t>
            </a:r>
          </a:p>
          <a:p>
            <a:endParaRPr lang="en-US" sz="1400" dirty="0"/>
          </a:p>
          <a:p>
            <a:r>
              <a:rPr lang="en-US" sz="1400" dirty="0"/>
              <a:t>The song suggests we should  think of reasons to praise and worship God, perhaps challenge the children to see how many reasons they can think of to praise and worship God during the song.</a:t>
            </a:r>
          </a:p>
          <a:p>
            <a:endParaRPr lang="en-US" sz="1400" dirty="0"/>
          </a:p>
          <a:p>
            <a:r>
              <a:rPr lang="en-US" sz="1400" dirty="0"/>
              <a:t>Some examples might be: </a:t>
            </a:r>
          </a:p>
          <a:p>
            <a:r>
              <a:rPr lang="en-US" sz="1400" dirty="0"/>
              <a:t>parents, </a:t>
            </a:r>
          </a:p>
          <a:p>
            <a:r>
              <a:rPr lang="en-US" sz="1400" dirty="0"/>
              <a:t>Home</a:t>
            </a:r>
          </a:p>
          <a:p>
            <a:r>
              <a:rPr lang="en-US" sz="1400" dirty="0"/>
              <a:t>Friends </a:t>
            </a:r>
          </a:p>
          <a:p>
            <a:r>
              <a:rPr lang="en-US" sz="1400" dirty="0"/>
              <a:t>brothers and sisters, </a:t>
            </a:r>
          </a:p>
          <a:p>
            <a:r>
              <a:rPr lang="en-US" sz="1400" dirty="0"/>
              <a:t>teachers, </a:t>
            </a:r>
          </a:p>
          <a:p>
            <a:r>
              <a:rPr lang="en-US" sz="1400" dirty="0"/>
              <a:t>being healthy, </a:t>
            </a:r>
          </a:p>
          <a:p>
            <a:r>
              <a:rPr lang="en-US" sz="1400" dirty="0" err="1"/>
              <a:t>favourite</a:t>
            </a:r>
            <a:r>
              <a:rPr lang="en-US" sz="1400" dirty="0"/>
              <a:t> </a:t>
            </a:r>
            <a:r>
              <a:rPr lang="en-US" sz="1400" dirty="0" err="1"/>
              <a:t>foods.games</a:t>
            </a:r>
            <a:r>
              <a:rPr lang="en-US" sz="1400" dirty="0"/>
              <a:t> </a:t>
            </a:r>
            <a:r>
              <a:rPr lang="en-US" sz="1400" dirty="0" err="1"/>
              <a:t>etc</a:t>
            </a:r>
            <a:r>
              <a:rPr lang="en-US" sz="1400" dirty="0"/>
              <a:t> </a:t>
            </a:r>
          </a:p>
          <a:p>
            <a:endParaRPr lang="en-US" sz="1400" dirty="0"/>
          </a:p>
          <a:p>
            <a:r>
              <a:rPr lang="en-US" sz="1400" dirty="0"/>
              <a:t>Have the children share  some of their ideas  and play/sing the song, keeping it playing  as they leave the assembly. </a:t>
            </a:r>
          </a:p>
          <a:p>
            <a:endParaRPr lang="en-US" sz="1400" dirty="0"/>
          </a:p>
          <a:p>
            <a:r>
              <a:rPr lang="en-US" sz="1400" dirty="0"/>
              <a:t>This activity could be repeated in prayer times in class over the week, perhaps building up each day a “Gratitude List”.  If the children are participating in Mass this week perhaps have them write  thank you prayers for use in the liturgy.</a:t>
            </a:r>
            <a:endParaRPr lang="en-GB" sz="1400" dirty="0"/>
          </a:p>
        </p:txBody>
      </p:sp>
      <p:sp>
        <p:nvSpPr>
          <p:cNvPr id="4" name="Slide Number Placeholder 3"/>
          <p:cNvSpPr>
            <a:spLocks noGrp="1"/>
          </p:cNvSpPr>
          <p:nvPr>
            <p:ph type="sldNum" sz="quarter" idx="5"/>
          </p:nvPr>
        </p:nvSpPr>
        <p:spPr/>
        <p:txBody>
          <a:bodyPr/>
          <a:lstStyle/>
          <a:p>
            <a:fld id="{131E97F5-27DE-46AF-9948-82D869F17A6C}" type="slidenum">
              <a:rPr lang="en-GB" smtClean="0"/>
              <a:t>10</a:t>
            </a:fld>
            <a:endParaRPr lang="en-GB"/>
          </a:p>
        </p:txBody>
      </p:sp>
    </p:spTree>
    <p:extLst>
      <p:ext uri="{BB962C8B-B14F-4D97-AF65-F5344CB8AC3E}">
        <p14:creationId xmlns:p14="http://schemas.microsoft.com/office/powerpoint/2010/main" val="402518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914900"/>
            <a:ext cx="5486400" cy="3086100"/>
          </a:xfrm>
        </p:spPr>
        <p:txBody>
          <a:bodyPr/>
          <a:lstStyle/>
          <a:p>
            <a:r>
              <a:rPr lang="en-US" sz="1400" dirty="0"/>
              <a:t>Play and sing the song together.</a:t>
            </a:r>
          </a:p>
          <a:p>
            <a:r>
              <a:rPr lang="en-US" sz="1400" dirty="0"/>
              <a:t> Ask the children who this song is celebrating	( Jesus) </a:t>
            </a:r>
          </a:p>
          <a:p>
            <a:r>
              <a:rPr lang="en-US" sz="1400" dirty="0"/>
              <a:t>Ask the children  to  talk about celebrations they have been part of and what some of the signs of celebration are  </a:t>
            </a:r>
            <a:r>
              <a:rPr lang="en-US" sz="1400" dirty="0" err="1"/>
              <a:t>e.g</a:t>
            </a:r>
            <a:r>
              <a:rPr lang="en-US" sz="1400" dirty="0"/>
              <a:t>: food, drinks, fun, special clothes . . .</a:t>
            </a:r>
          </a:p>
          <a:p>
            <a:endParaRPr lang="en-US" sz="1400" dirty="0"/>
          </a:p>
          <a:p>
            <a:r>
              <a:rPr lang="en-US" sz="1400" dirty="0"/>
              <a:t>Help the</a:t>
            </a:r>
            <a:r>
              <a:rPr lang="en-US" sz="1400" baseline="0" dirty="0"/>
              <a:t> children </a:t>
            </a:r>
            <a:r>
              <a:rPr lang="en-US" sz="1400" dirty="0"/>
              <a:t> to see the link between celebration and gratitude: e.g.  we celebrate a birthday  because we are grateful that person was born; </a:t>
            </a:r>
          </a:p>
          <a:p>
            <a:r>
              <a:rPr lang="en-US" sz="1400" dirty="0"/>
              <a:t>we celebrate a wedding  because we are grateful  a new family is  beginning; </a:t>
            </a:r>
          </a:p>
          <a:p>
            <a:r>
              <a:rPr lang="en-US" sz="1400" dirty="0"/>
              <a:t>we celebrate homecomings because we are grateful someone we love has come home  </a:t>
            </a:r>
            <a:endParaRPr lang="en-GB" sz="1400" dirty="0"/>
          </a:p>
        </p:txBody>
      </p:sp>
      <p:sp>
        <p:nvSpPr>
          <p:cNvPr id="4" name="Slide Number Placeholder 3"/>
          <p:cNvSpPr>
            <a:spLocks noGrp="1"/>
          </p:cNvSpPr>
          <p:nvPr>
            <p:ph type="sldNum" sz="quarter" idx="5"/>
          </p:nvPr>
        </p:nvSpPr>
        <p:spPr/>
        <p:txBody>
          <a:bodyPr/>
          <a:lstStyle/>
          <a:p>
            <a:fld id="{131E97F5-27DE-46AF-9948-82D869F17A6C}" type="slidenum">
              <a:rPr lang="en-GB" smtClean="0"/>
              <a:t>2</a:t>
            </a:fld>
            <a:endParaRPr lang="en-GB"/>
          </a:p>
        </p:txBody>
      </p:sp>
    </p:spTree>
    <p:extLst>
      <p:ext uri="{BB962C8B-B14F-4D97-AF65-F5344CB8AC3E}">
        <p14:creationId xmlns:p14="http://schemas.microsoft.com/office/powerpoint/2010/main" val="404631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pic>
        <p:nvPicPr>
          <p:cNvPr id="5" name="Picture 4">
            <a:extLst>
              <a:ext uri="{FF2B5EF4-FFF2-40B4-BE49-F238E27FC236}">
                <a16:creationId xmlns:a16="http://schemas.microsoft.com/office/drawing/2014/main" id="{5DB8A89F-41E2-4244-9A3B-57E1EBEF5564}"/>
              </a:ext>
            </a:extLst>
          </p:cNvPr>
          <p:cNvPicPr>
            <a:picLocks noChangeAspect="1"/>
          </p:cNvPicPr>
          <p:nvPr/>
        </p:nvPicPr>
        <p:blipFill>
          <a:blip r:embed="rId3"/>
          <a:stretch>
            <a:fillRect/>
          </a:stretch>
        </p:blipFill>
        <p:spPr>
          <a:xfrm>
            <a:off x="4447680" y="2522863"/>
            <a:ext cx="1529967" cy="1529967"/>
          </a:xfrm>
          <a:prstGeom prst="rect">
            <a:avLst/>
          </a:prstGeom>
        </p:spPr>
      </p:pic>
      <p:sp>
        <p:nvSpPr>
          <p:cNvPr id="3" name="Notes Placeholder 2"/>
          <p:cNvSpPr>
            <a:spLocks noGrp="1"/>
          </p:cNvSpPr>
          <p:nvPr>
            <p:ph type="body" idx="1"/>
          </p:nvPr>
        </p:nvSpPr>
        <p:spPr>
          <a:xfrm>
            <a:off x="491247" y="4306921"/>
            <a:ext cx="5486400" cy="3600450"/>
          </a:xfrm>
        </p:spPr>
        <p:txBody>
          <a:bodyPr/>
          <a:lstStyle/>
          <a:p>
            <a:r>
              <a:rPr lang="en-US" sz="1800" dirty="0"/>
              <a:t>Encourage the children to share their experiences of celebrating: parties, weddings etc. . .</a:t>
            </a:r>
          </a:p>
          <a:p>
            <a:r>
              <a:rPr lang="en-US" sz="1800" dirty="0"/>
              <a:t>What are the signs of celebration: </a:t>
            </a:r>
          </a:p>
          <a:p>
            <a:r>
              <a:rPr lang="en-US" sz="1800" dirty="0"/>
              <a:t>music, </a:t>
            </a:r>
          </a:p>
          <a:p>
            <a:r>
              <a:rPr lang="en-US" sz="1800" dirty="0"/>
              <a:t>dancing, </a:t>
            </a:r>
          </a:p>
          <a:p>
            <a:r>
              <a:rPr lang="en-US" sz="1800" dirty="0"/>
              <a:t>food and drinks </a:t>
            </a:r>
          </a:p>
          <a:p>
            <a:r>
              <a:rPr lang="en-US" sz="1800" dirty="0"/>
              <a:t>time to talk to people</a:t>
            </a:r>
          </a:p>
          <a:p>
            <a:r>
              <a:rPr lang="en-US" sz="1800" dirty="0"/>
              <a:t>catching up with news</a:t>
            </a:r>
          </a:p>
          <a:p>
            <a:r>
              <a:rPr lang="en-US" sz="1800" dirty="0"/>
              <a:t>sharing memories, </a:t>
            </a:r>
            <a:r>
              <a:rPr lang="en-US" sz="1800" dirty="0" err="1"/>
              <a:t>etc</a:t>
            </a:r>
            <a:endParaRPr lang="en-US" sz="1800" dirty="0"/>
          </a:p>
          <a:p>
            <a:endParaRPr lang="en-US" sz="1800" dirty="0"/>
          </a:p>
          <a:p>
            <a:r>
              <a:rPr lang="en-US" sz="1800" dirty="0"/>
              <a:t>How does all of this make us feel? </a:t>
            </a:r>
          </a:p>
          <a:p>
            <a:r>
              <a:rPr lang="en-US" sz="1800" dirty="0"/>
              <a:t>Why do we have special celebrations in the first place?</a:t>
            </a:r>
            <a:endParaRPr lang="en-GB" sz="1800" dirty="0"/>
          </a:p>
        </p:txBody>
      </p:sp>
      <p:sp>
        <p:nvSpPr>
          <p:cNvPr id="4" name="Slide Number Placeholder 3"/>
          <p:cNvSpPr>
            <a:spLocks noGrp="1"/>
          </p:cNvSpPr>
          <p:nvPr>
            <p:ph type="sldNum" sz="quarter" idx="5"/>
          </p:nvPr>
        </p:nvSpPr>
        <p:spPr/>
        <p:txBody>
          <a:bodyPr/>
          <a:lstStyle/>
          <a:p>
            <a:fld id="{131E97F5-27DE-46AF-9948-82D869F17A6C}" type="slidenum">
              <a:rPr lang="en-GB" smtClean="0"/>
              <a:t>3</a:t>
            </a:fld>
            <a:endParaRPr lang="en-GB"/>
          </a:p>
        </p:txBody>
      </p:sp>
    </p:spTree>
    <p:extLst>
      <p:ext uri="{BB962C8B-B14F-4D97-AF65-F5344CB8AC3E}">
        <p14:creationId xmlns:p14="http://schemas.microsoft.com/office/powerpoint/2010/main" val="315072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examples of the wedding feast at Cana and the meal at Zacchaeus’ house to illustrate that Jesus loved to celebrate just like us </a:t>
            </a:r>
          </a:p>
          <a:p>
            <a:endParaRPr lang="en-US" dirty="0"/>
          </a:p>
          <a:p>
            <a:r>
              <a:rPr lang="en-US" dirty="0"/>
              <a:t>Notice again the link to </a:t>
            </a:r>
            <a:r>
              <a:rPr lang="en-US" b="1" dirty="0"/>
              <a:t>gratitude:</a:t>
            </a:r>
            <a:r>
              <a:rPr lang="en-US" dirty="0"/>
              <a:t> </a:t>
            </a:r>
          </a:p>
          <a:p>
            <a:r>
              <a:rPr lang="en-US" dirty="0"/>
              <a:t>Jesus was grateful to have a new friend in Zacchaeus; the wedding guests were delighted to have the wine Jesus provided</a:t>
            </a:r>
            <a:endParaRPr lang="en-GB" dirty="0"/>
          </a:p>
        </p:txBody>
      </p:sp>
      <p:sp>
        <p:nvSpPr>
          <p:cNvPr id="4" name="Slide Number Placeholder 3"/>
          <p:cNvSpPr>
            <a:spLocks noGrp="1"/>
          </p:cNvSpPr>
          <p:nvPr>
            <p:ph type="sldNum" sz="quarter" idx="5"/>
          </p:nvPr>
        </p:nvSpPr>
        <p:spPr/>
        <p:txBody>
          <a:bodyPr/>
          <a:lstStyle/>
          <a:p>
            <a:fld id="{131E97F5-27DE-46AF-9948-82D869F17A6C}" type="slidenum">
              <a:rPr lang="en-GB" smtClean="0"/>
              <a:t>4</a:t>
            </a:fld>
            <a:endParaRPr lang="en-GB"/>
          </a:p>
        </p:txBody>
      </p:sp>
    </p:spTree>
    <p:extLst>
      <p:ext uri="{BB962C8B-B14F-4D97-AF65-F5344CB8AC3E}">
        <p14:creationId xmlns:p14="http://schemas.microsoft.com/office/powerpoint/2010/main" val="1031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a:t>
            </a:r>
          </a:p>
          <a:p>
            <a:r>
              <a:rPr lang="en-US" dirty="0"/>
              <a:t>First Communion (although it is worth teasing this out to make the point that every Mass and every Eucharist is a celebration)</a:t>
            </a:r>
          </a:p>
          <a:p>
            <a:r>
              <a:rPr lang="en-US" dirty="0"/>
              <a:t>Confirmation </a:t>
            </a:r>
          </a:p>
          <a:p>
            <a:r>
              <a:rPr lang="en-US" dirty="0"/>
              <a:t>Baptism</a:t>
            </a:r>
          </a:p>
          <a:p>
            <a:r>
              <a:rPr lang="en-US" dirty="0"/>
              <a:t>Marriage</a:t>
            </a:r>
          </a:p>
          <a:p>
            <a:r>
              <a:rPr lang="en-US" dirty="0"/>
              <a:t>We have a big celebration  when we are part of these events for the first time  but every time we   are present when the Mass is Celebrated is a celebration for us and a time of Gratitude to God for all that He gives us </a:t>
            </a:r>
          </a:p>
          <a:p>
            <a:r>
              <a:rPr lang="en-US" dirty="0"/>
              <a:t>During this special week of celebration can we </a:t>
            </a:r>
            <a:r>
              <a:rPr lang="en-US" dirty="0" err="1"/>
              <a:t>exprss</a:t>
            </a:r>
            <a:r>
              <a:rPr lang="en-US" dirty="0"/>
              <a:t> our gratitude/thanks to God </a:t>
            </a:r>
          </a:p>
          <a:p>
            <a:r>
              <a:rPr lang="en-US" dirty="0"/>
              <a:t>If you are having a school Mass the children could </a:t>
            </a:r>
            <a:r>
              <a:rPr lang="en-US" dirty="0" err="1"/>
              <a:t>wriet</a:t>
            </a:r>
            <a:r>
              <a:rPr lang="en-US" dirty="0"/>
              <a:t>/read thank you prayers</a:t>
            </a:r>
          </a:p>
          <a:p>
            <a:r>
              <a:rPr lang="en-US" dirty="0"/>
              <a:t>And these could be placed in a classroom sacred space or perhaps a gratitude wall  in the school </a:t>
            </a:r>
            <a:endParaRPr lang="en-GB" dirty="0"/>
          </a:p>
        </p:txBody>
      </p:sp>
      <p:sp>
        <p:nvSpPr>
          <p:cNvPr id="4" name="Slide Number Placeholder 3"/>
          <p:cNvSpPr>
            <a:spLocks noGrp="1"/>
          </p:cNvSpPr>
          <p:nvPr>
            <p:ph type="sldNum" sz="quarter" idx="5"/>
          </p:nvPr>
        </p:nvSpPr>
        <p:spPr/>
        <p:txBody>
          <a:bodyPr/>
          <a:lstStyle/>
          <a:p>
            <a:fld id="{131E97F5-27DE-46AF-9948-82D869F17A6C}" type="slidenum">
              <a:rPr lang="en-GB" smtClean="0"/>
              <a:t>5</a:t>
            </a:fld>
            <a:endParaRPr lang="en-GB"/>
          </a:p>
        </p:txBody>
      </p:sp>
    </p:spTree>
    <p:extLst>
      <p:ext uri="{BB962C8B-B14F-4D97-AF65-F5344CB8AC3E}">
        <p14:creationId xmlns:p14="http://schemas.microsoft.com/office/powerpoint/2010/main" val="148936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pupils to “tell you something good” about this picture/ about Baptism. Pupils may want to talk about the different things they see in the picture, or they may want to talk about their own experiences of being at a baptism or, indeed, their own baptism. </a:t>
            </a:r>
          </a:p>
          <a:p>
            <a:endParaRPr lang="en-GB" dirty="0"/>
          </a:p>
          <a:p>
            <a:r>
              <a:rPr lang="en-GB" dirty="0"/>
              <a:t>Discussion Starters:</a:t>
            </a:r>
          </a:p>
          <a:p>
            <a:endParaRPr lang="en-GB" dirty="0"/>
          </a:p>
          <a:p>
            <a:r>
              <a:rPr lang="en-GB" b="1" dirty="0"/>
              <a:t>Why</a:t>
            </a:r>
            <a:r>
              <a:rPr lang="en-GB" dirty="0"/>
              <a:t> do we celebrate a baptism? </a:t>
            </a:r>
            <a:r>
              <a:rPr lang="en-GB" i="1" dirty="0"/>
              <a:t>(New member of God’s family/ new member of the Church)</a:t>
            </a:r>
          </a:p>
          <a:p>
            <a:endParaRPr lang="en-GB" dirty="0"/>
          </a:p>
          <a:p>
            <a:r>
              <a:rPr lang="en-GB" b="1" dirty="0"/>
              <a:t>What does the priest do </a:t>
            </a:r>
            <a:r>
              <a:rPr lang="en-GB" dirty="0"/>
              <a:t>to </a:t>
            </a:r>
            <a:r>
              <a:rPr lang="en-GB" b="0" dirty="0"/>
              <a:t>celebrate</a:t>
            </a:r>
            <a:r>
              <a:rPr lang="en-GB" dirty="0"/>
              <a:t> a baptism? </a:t>
            </a:r>
            <a:r>
              <a:rPr lang="en-GB" i="1" dirty="0"/>
              <a:t>(Mention water, oil, candle, prayers, white garment, blessings, promises of Godparents, etc – anything from the Rite or about the symbols used)</a:t>
            </a:r>
          </a:p>
          <a:p>
            <a:endParaRPr lang="en-GB" dirty="0"/>
          </a:p>
          <a:p>
            <a:r>
              <a:rPr lang="en-GB" dirty="0"/>
              <a:t>How do </a:t>
            </a:r>
            <a:r>
              <a:rPr lang="en-GB" b="1" dirty="0"/>
              <a:t>we</a:t>
            </a:r>
            <a:r>
              <a:rPr lang="en-GB" dirty="0"/>
              <a:t> celebrate a baptism? </a:t>
            </a:r>
            <a:r>
              <a:rPr lang="en-GB" sz="1400" i="1" dirty="0"/>
              <a:t>(We join the family in the Church for the sacrament; we give cards and gifts; wear special clothes; we might have a party. </a:t>
            </a:r>
            <a:r>
              <a:rPr lang="en-GB" sz="1400" b="1" i="1" dirty="0"/>
              <a:t>N.B.</a:t>
            </a:r>
            <a:r>
              <a:rPr lang="en-GB" sz="1400" i="1" dirty="0"/>
              <a:t> Try to help pupils towards seeing a difference between the use of the word “celebrate” in a Church or religious sense and “celebrate” in a secular sense. It might be worth pointing out/reminding them that when the priest is saying Mass he is referred to as the celebrant)</a:t>
            </a:r>
            <a:endParaRPr lang="en-GB" i="1" dirty="0"/>
          </a:p>
        </p:txBody>
      </p:sp>
      <p:sp>
        <p:nvSpPr>
          <p:cNvPr id="4" name="Slide Number Placeholder 3"/>
          <p:cNvSpPr>
            <a:spLocks noGrp="1"/>
          </p:cNvSpPr>
          <p:nvPr>
            <p:ph type="sldNum" sz="quarter" idx="5"/>
          </p:nvPr>
        </p:nvSpPr>
        <p:spPr/>
        <p:txBody>
          <a:bodyPr/>
          <a:lstStyle/>
          <a:p>
            <a:fld id="{131E97F5-27DE-46AF-9948-82D869F17A6C}" type="slidenum">
              <a:rPr lang="en-GB" smtClean="0"/>
              <a:t>6</a:t>
            </a:fld>
            <a:endParaRPr lang="en-GB"/>
          </a:p>
        </p:txBody>
      </p:sp>
    </p:spTree>
    <p:extLst>
      <p:ext uri="{BB962C8B-B14F-4D97-AF65-F5344CB8AC3E}">
        <p14:creationId xmlns:p14="http://schemas.microsoft.com/office/powerpoint/2010/main" val="283379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with previous slide, invite pupils to “tell you something good” about this picture/ about Confirmation. Pupils may want to talk about the different things they see in the picture, or they may want to talk about their own experiences of being at a confirmation or, indeed, their own confirmation. </a:t>
            </a:r>
          </a:p>
          <a:p>
            <a:endParaRPr lang="en-GB" dirty="0"/>
          </a:p>
          <a:p>
            <a:endParaRPr lang="en-GB" dirty="0"/>
          </a:p>
          <a:p>
            <a:r>
              <a:rPr lang="en-GB" dirty="0"/>
              <a:t>Discussion Starters:</a:t>
            </a:r>
          </a:p>
          <a:p>
            <a:endParaRPr lang="en-GB" dirty="0"/>
          </a:p>
          <a:p>
            <a:r>
              <a:rPr lang="en-GB" b="1" dirty="0"/>
              <a:t>Why</a:t>
            </a:r>
            <a:r>
              <a:rPr lang="en-GB" dirty="0"/>
              <a:t> do we celebrate a confirmation? </a:t>
            </a:r>
            <a:r>
              <a:rPr lang="en-GB" i="1" dirty="0"/>
              <a:t>(receiving the Holy Spirit/ the gifts of the Holy Spirit)</a:t>
            </a:r>
          </a:p>
          <a:p>
            <a:endParaRPr lang="en-GB" dirty="0"/>
          </a:p>
          <a:p>
            <a:r>
              <a:rPr lang="en-GB" b="1" dirty="0"/>
              <a:t>What does the priest do </a:t>
            </a:r>
            <a:r>
              <a:rPr lang="en-GB" dirty="0"/>
              <a:t>to </a:t>
            </a:r>
            <a:r>
              <a:rPr lang="en-GB" b="0" dirty="0"/>
              <a:t>celebrate</a:t>
            </a:r>
            <a:r>
              <a:rPr lang="en-GB" dirty="0"/>
              <a:t> a confirmation? </a:t>
            </a:r>
            <a:r>
              <a:rPr lang="en-GB" i="1" dirty="0"/>
              <a:t>(Mention Bishop, vestments, oil, prayers, blessings, role of sponsor, Holy Spirit, dove, tongue of fire, etc – anything from the Rite or about the symbols used)</a:t>
            </a:r>
          </a:p>
          <a:p>
            <a:endParaRPr lang="en-GB" dirty="0"/>
          </a:p>
          <a:p>
            <a:r>
              <a:rPr lang="en-GB" dirty="0"/>
              <a:t>How do </a:t>
            </a:r>
            <a:r>
              <a:rPr lang="en-GB" b="1" dirty="0"/>
              <a:t>we</a:t>
            </a:r>
            <a:r>
              <a:rPr lang="en-GB" dirty="0"/>
              <a:t> celebrate a confirmation? </a:t>
            </a:r>
            <a:r>
              <a:rPr lang="en-GB" sz="1200" i="1" dirty="0"/>
              <a:t>(We join the family and the community in the Church for the sacrament; we give cards and gifts; we might have a party. </a:t>
            </a:r>
            <a:r>
              <a:rPr lang="en-GB" sz="1200" b="1" i="1" dirty="0"/>
              <a:t>N.B.</a:t>
            </a:r>
            <a:r>
              <a:rPr lang="en-GB" sz="1200" i="1" dirty="0"/>
              <a:t> Try to help pupils towards seeing a difference between the use of the word “celebrate” in a Church or religious sense and “celebrate” in a secular sense. It might be worth pointing out/reminding them that when the priest is saying Mass he is referred to as the celebrant)</a:t>
            </a:r>
            <a:endParaRPr lang="en-GB" i="1" dirty="0"/>
          </a:p>
          <a:p>
            <a:endParaRPr lang="en-GB" dirty="0"/>
          </a:p>
        </p:txBody>
      </p:sp>
      <p:sp>
        <p:nvSpPr>
          <p:cNvPr id="4" name="Slide Number Placeholder 3"/>
          <p:cNvSpPr>
            <a:spLocks noGrp="1"/>
          </p:cNvSpPr>
          <p:nvPr>
            <p:ph type="sldNum" sz="quarter" idx="5"/>
          </p:nvPr>
        </p:nvSpPr>
        <p:spPr/>
        <p:txBody>
          <a:bodyPr/>
          <a:lstStyle/>
          <a:p>
            <a:fld id="{131E97F5-27DE-46AF-9948-82D869F17A6C}" type="slidenum">
              <a:rPr lang="en-GB" smtClean="0"/>
              <a:t>7</a:t>
            </a:fld>
            <a:endParaRPr lang="en-GB"/>
          </a:p>
        </p:txBody>
      </p:sp>
    </p:spTree>
    <p:extLst>
      <p:ext uri="{BB962C8B-B14F-4D97-AF65-F5344CB8AC3E}">
        <p14:creationId xmlns:p14="http://schemas.microsoft.com/office/powerpoint/2010/main" val="367022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with previous slide, invite pupils to “tell you something good” about this picture/ about Marriage. Pupils may want to talk about the different things they see in the picture, or they may want to talk about their own experiences of being at a nuptial mass. </a:t>
            </a:r>
          </a:p>
          <a:p>
            <a:endParaRPr lang="en-GB" dirty="0"/>
          </a:p>
          <a:p>
            <a:endParaRPr lang="en-GB" dirty="0"/>
          </a:p>
          <a:p>
            <a:r>
              <a:rPr lang="en-GB" dirty="0"/>
              <a:t>Discussion Starters:</a:t>
            </a:r>
          </a:p>
          <a:p>
            <a:endParaRPr lang="en-GB" dirty="0"/>
          </a:p>
          <a:p>
            <a:r>
              <a:rPr lang="en-GB" b="1" dirty="0"/>
              <a:t>Why</a:t>
            </a:r>
            <a:r>
              <a:rPr lang="en-GB" dirty="0"/>
              <a:t> do we celebrate a marriage? </a:t>
            </a:r>
            <a:r>
              <a:rPr lang="en-GB" i="1" dirty="0"/>
              <a:t>(establishing a new family/ new beginnings/the power and beauty of love . . . )</a:t>
            </a:r>
          </a:p>
          <a:p>
            <a:endParaRPr lang="en-GB" dirty="0"/>
          </a:p>
          <a:p>
            <a:r>
              <a:rPr lang="en-GB" b="1" dirty="0"/>
              <a:t>What does the priest do </a:t>
            </a:r>
            <a:r>
              <a:rPr lang="en-GB" dirty="0"/>
              <a:t>to </a:t>
            </a:r>
            <a:r>
              <a:rPr lang="en-GB" b="0" dirty="0"/>
              <a:t>celebrate</a:t>
            </a:r>
            <a:r>
              <a:rPr lang="en-GB" dirty="0"/>
              <a:t> a marriage? </a:t>
            </a:r>
            <a:r>
              <a:rPr lang="en-GB" i="1" dirty="0"/>
              <a:t>(Mention rings, prayers, blessings, vows; role of Best Man/Bridesmaids, signing of the register, etc – anything from the Rite or about the symbols used. May also be worth mentioning that the religious rite also serves as a civil/legal act)</a:t>
            </a:r>
          </a:p>
          <a:p>
            <a:endParaRPr lang="en-GB" dirty="0"/>
          </a:p>
          <a:p>
            <a:r>
              <a:rPr lang="en-GB" dirty="0"/>
              <a:t>How do </a:t>
            </a:r>
            <a:r>
              <a:rPr lang="en-GB" b="1" dirty="0"/>
              <a:t>we</a:t>
            </a:r>
            <a:r>
              <a:rPr lang="en-GB" dirty="0"/>
              <a:t> celebrate a marriage? </a:t>
            </a:r>
            <a:r>
              <a:rPr lang="en-GB" sz="1200" i="1" dirty="0"/>
              <a:t>(We join the family and the community in the Church for the sacrament; we give cards and gifts; we wear our best clothes; we might have a special meal and/or party, there are speeches to wish them well, etc. . .  </a:t>
            </a:r>
            <a:r>
              <a:rPr lang="en-GB" sz="1200" b="1" i="1" dirty="0"/>
              <a:t>N.B.</a:t>
            </a:r>
            <a:r>
              <a:rPr lang="en-GB" sz="1200" i="1" dirty="0"/>
              <a:t> Try to help pupils towards seeing a difference between the use of the word “celebrate” in a Church or religious sense and “celebrate” in a secular sense. It might be worth pointing out/reminding them that when the priest is saying Mass he is referred to as the celebrant)</a:t>
            </a:r>
            <a:endParaRPr lang="en-GB" i="1"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1E97F5-27DE-46AF-9948-82D869F17A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83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with previous slide, invite pupils to “tell you something good” about this picture/ about Holy Communion. Pupils may want to talk about the different things they see in the picture, or they may want to talk about their own experiences of being at a First Holy Communion or, indeed, their own First Communion.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this slide, it would be good to emphasise again that, although our First Communion day is a very special event, EVERY Mass and EVERY sharing of the Holy Eucharist is a celebration in the Church.</a:t>
            </a:r>
          </a:p>
          <a:p>
            <a:endParaRPr lang="en-GB" dirty="0"/>
          </a:p>
          <a:p>
            <a:endParaRPr lang="en-GB" dirty="0"/>
          </a:p>
          <a:p>
            <a:r>
              <a:rPr lang="en-GB" dirty="0"/>
              <a:t>Discussion Starters:</a:t>
            </a:r>
          </a:p>
          <a:p>
            <a:endParaRPr lang="en-GB" dirty="0"/>
          </a:p>
          <a:p>
            <a:r>
              <a:rPr lang="en-GB" b="1" dirty="0"/>
              <a:t>Why</a:t>
            </a:r>
            <a:r>
              <a:rPr lang="en-GB" dirty="0"/>
              <a:t> do we celebrate a (First) Communion? </a:t>
            </a:r>
            <a:r>
              <a:rPr lang="en-GB" i="1" dirty="0"/>
              <a:t>(receiving Jesus in a very special way; Jesus being truly present with us)</a:t>
            </a:r>
          </a:p>
          <a:p>
            <a:endParaRPr lang="en-GB" dirty="0"/>
          </a:p>
          <a:p>
            <a:r>
              <a:rPr lang="en-GB" b="1" dirty="0"/>
              <a:t>What does the priest do </a:t>
            </a:r>
            <a:r>
              <a:rPr lang="en-GB" dirty="0"/>
              <a:t>to </a:t>
            </a:r>
            <a:r>
              <a:rPr lang="en-GB" b="0" dirty="0"/>
              <a:t>celebrate</a:t>
            </a:r>
            <a:r>
              <a:rPr lang="en-GB" dirty="0"/>
              <a:t> Holy Communion? </a:t>
            </a:r>
            <a:r>
              <a:rPr lang="en-GB" i="1" dirty="0"/>
              <a:t>(Mention bread, wine, Body of Christ, Blood of Christ, transubstantiation,  prayers, blessings, Liturgy of the Eucharist/Last Supper etc – anything from the Rite or about the symbols used; this might include mention of what the First Communicants wear)</a:t>
            </a:r>
          </a:p>
          <a:p>
            <a:endParaRPr lang="en-GB" dirty="0"/>
          </a:p>
          <a:p>
            <a:r>
              <a:rPr lang="en-GB" dirty="0"/>
              <a:t>How do </a:t>
            </a:r>
            <a:r>
              <a:rPr lang="en-GB" b="1" dirty="0"/>
              <a:t>we</a:t>
            </a:r>
            <a:r>
              <a:rPr lang="en-GB" dirty="0"/>
              <a:t> celebrate Holy Communion? </a:t>
            </a:r>
            <a:r>
              <a:rPr lang="en-GB" sz="1200" i="1" dirty="0"/>
              <a:t>(We join the family and the community in the Church for the sacrament; we give cards and gifts for a First Communion; special clothes;  we might have a party for a First Communion. </a:t>
            </a:r>
            <a:r>
              <a:rPr lang="en-GB" sz="1200" b="1" i="1" dirty="0"/>
              <a:t>N.B.</a:t>
            </a:r>
            <a:r>
              <a:rPr lang="en-GB" sz="1200" i="1" dirty="0"/>
              <a:t> Try to help pupils towards seeing a difference between the use of the word “celebrate” in a Church or religious sense and “celebrate” in a secular sense. It might be worth pointing out/reminding them that when the priest is saying Mass he is referred to as the celebrant)</a:t>
            </a:r>
            <a:endParaRPr lang="en-GB" i="1" dirty="0"/>
          </a:p>
          <a:p>
            <a:endParaRPr lang="en-GB" dirty="0"/>
          </a:p>
        </p:txBody>
      </p:sp>
      <p:sp>
        <p:nvSpPr>
          <p:cNvPr id="4" name="Slide Number Placeholder 3"/>
          <p:cNvSpPr>
            <a:spLocks noGrp="1"/>
          </p:cNvSpPr>
          <p:nvPr>
            <p:ph type="sldNum" sz="quarter" idx="5"/>
          </p:nvPr>
        </p:nvSpPr>
        <p:spPr/>
        <p:txBody>
          <a:bodyPr/>
          <a:lstStyle/>
          <a:p>
            <a:fld id="{131E97F5-27DE-46AF-9948-82D869F17A6C}" type="slidenum">
              <a:rPr lang="en-GB" smtClean="0"/>
              <a:t>9</a:t>
            </a:fld>
            <a:endParaRPr lang="en-GB"/>
          </a:p>
        </p:txBody>
      </p:sp>
    </p:spTree>
    <p:extLst>
      <p:ext uri="{BB962C8B-B14F-4D97-AF65-F5344CB8AC3E}">
        <p14:creationId xmlns:p14="http://schemas.microsoft.com/office/powerpoint/2010/main" val="197530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8228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42937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54843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41299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82408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969C88-B244-455D-A017-012B25B1ACDD}" type="datetimeFigureOut">
              <a:rPr lang="en-US" smtClean="0"/>
              <a:pPr/>
              <a:t>10/13/2021</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353630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969C88-B244-455D-A017-012B25B1ACDD}" type="datetimeFigureOut">
              <a:rPr lang="en-US" smtClean="0"/>
              <a:pPr/>
              <a:t>10/13/2021</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337677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33260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2454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4401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2985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1309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6360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5631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7268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6969C88-B244-455D-A017-012B25B1ACDD}" type="datetimeFigureOut">
              <a:rPr lang="en-US" smtClean="0"/>
              <a:t>10/13/2021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0598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3698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969C88-B244-455D-A017-012B25B1ACDD}" type="datetimeFigureOut">
              <a:rPr lang="en-US" smtClean="0"/>
              <a:pPr/>
              <a:t>10/13/2021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60192332"/>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vSxocnIaN0A?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kog4QkDT4Ho?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3BE9-DC0F-4AA1-8197-C088AB3BCDF8}"/>
              </a:ext>
            </a:extLst>
          </p:cNvPr>
          <p:cNvSpPr>
            <a:spLocks noGrp="1"/>
          </p:cNvSpPr>
          <p:nvPr>
            <p:ph type="ctrTitle"/>
          </p:nvPr>
        </p:nvSpPr>
        <p:spPr>
          <a:xfrm>
            <a:off x="5282382" y="1454964"/>
            <a:ext cx="6261917" cy="3308840"/>
          </a:xfrm>
        </p:spPr>
        <p:txBody>
          <a:bodyPr>
            <a:normAutofit/>
          </a:bodyPr>
          <a:lstStyle/>
          <a:p>
            <a:pPr>
              <a:lnSpc>
                <a:spcPct val="90000"/>
              </a:lnSpc>
            </a:pPr>
            <a:r>
              <a:rPr lang="en-US" dirty="0"/>
              <a:t>Catholic Education Week</a:t>
            </a:r>
            <a:endParaRPr lang="en-GB" dirty="0"/>
          </a:p>
        </p:txBody>
      </p:sp>
      <p:sp>
        <p:nvSpPr>
          <p:cNvPr id="3" name="Subtitle 2">
            <a:extLst>
              <a:ext uri="{FF2B5EF4-FFF2-40B4-BE49-F238E27FC236}">
                <a16:creationId xmlns:a16="http://schemas.microsoft.com/office/drawing/2014/main" id="{0FF3BDEA-0208-4FEA-82EF-6D7D92046F6B}"/>
              </a:ext>
            </a:extLst>
          </p:cNvPr>
          <p:cNvSpPr>
            <a:spLocks noGrp="1"/>
          </p:cNvSpPr>
          <p:nvPr>
            <p:ph type="subTitle" idx="1"/>
          </p:nvPr>
        </p:nvSpPr>
        <p:spPr>
          <a:xfrm>
            <a:off x="5282382" y="4763803"/>
            <a:ext cx="6261917" cy="1464378"/>
          </a:xfrm>
        </p:spPr>
        <p:txBody>
          <a:bodyPr>
            <a:normAutofit/>
          </a:bodyPr>
          <a:lstStyle/>
          <a:p>
            <a:r>
              <a:rPr lang="en-US" b="1" dirty="0"/>
              <a:t>Celebrating and worshipping </a:t>
            </a:r>
          </a:p>
          <a:p>
            <a:r>
              <a:rPr lang="en-US" b="1" dirty="0"/>
              <a:t>Primary assembly </a:t>
            </a:r>
            <a:endParaRPr lang="en-GB" b="1" dirty="0"/>
          </a:p>
        </p:txBody>
      </p:sp>
      <p:pic>
        <p:nvPicPr>
          <p:cNvPr id="5" name="Picture 4">
            <a:extLst>
              <a:ext uri="{FF2B5EF4-FFF2-40B4-BE49-F238E27FC236}">
                <a16:creationId xmlns:a16="http://schemas.microsoft.com/office/drawing/2014/main" id="{3EC159E9-D41F-46FE-8806-B1C51901C850}"/>
              </a:ext>
            </a:extLst>
          </p:cNvPr>
          <p:cNvPicPr>
            <a:picLocks noChangeAspect="1"/>
          </p:cNvPicPr>
          <p:nvPr/>
        </p:nvPicPr>
        <p:blipFill>
          <a:blip r:embed="rId4"/>
          <a:stretch>
            <a:fillRect/>
          </a:stretch>
        </p:blipFill>
        <p:spPr>
          <a:xfrm>
            <a:off x="0" y="0"/>
            <a:ext cx="4999703" cy="6858000"/>
          </a:xfrm>
          <a:prstGeom prst="rect">
            <a:avLst/>
          </a:prstGeom>
        </p:spPr>
      </p:pic>
    </p:spTree>
    <p:extLst>
      <p:ext uri="{BB962C8B-B14F-4D97-AF65-F5344CB8AC3E}">
        <p14:creationId xmlns:p14="http://schemas.microsoft.com/office/powerpoint/2010/main" val="40070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472F-1C99-46AF-A138-95EE884744A9}"/>
              </a:ext>
            </a:extLst>
          </p:cNvPr>
          <p:cNvSpPr>
            <a:spLocks noGrp="1"/>
          </p:cNvSpPr>
          <p:nvPr>
            <p:ph type="title"/>
          </p:nvPr>
        </p:nvSpPr>
        <p:spPr>
          <a:xfrm>
            <a:off x="1408793" y="4458304"/>
            <a:ext cx="8825657" cy="1915647"/>
          </a:xfrm>
        </p:spPr>
        <p:txBody>
          <a:bodyPr/>
          <a:lstStyle/>
          <a:p>
            <a:r>
              <a:rPr lang="en-US" sz="5400" b="1" dirty="0"/>
              <a:t>Bless the Lord, Oh My Soul</a:t>
            </a:r>
            <a:endParaRPr lang="en-GB" sz="5400" b="1" dirty="0"/>
          </a:p>
        </p:txBody>
      </p:sp>
      <p:sp>
        <p:nvSpPr>
          <p:cNvPr id="3" name="Text Placeholder 2">
            <a:extLst>
              <a:ext uri="{FF2B5EF4-FFF2-40B4-BE49-F238E27FC236}">
                <a16:creationId xmlns:a16="http://schemas.microsoft.com/office/drawing/2014/main" id="{760209FA-208E-4BFF-B921-22DFC5FB3F74}"/>
              </a:ext>
            </a:extLst>
          </p:cNvPr>
          <p:cNvSpPr>
            <a:spLocks noGrp="1"/>
          </p:cNvSpPr>
          <p:nvPr>
            <p:ph type="body" idx="1"/>
          </p:nvPr>
        </p:nvSpPr>
        <p:spPr/>
        <p:txBody>
          <a:bodyPr/>
          <a:lstStyle/>
          <a:p>
            <a:r>
              <a:rPr lang="en-US"/>
              <a:t> </a:t>
            </a:r>
            <a:endParaRPr lang="en-GB" dirty="0"/>
          </a:p>
        </p:txBody>
      </p:sp>
      <p:pic>
        <p:nvPicPr>
          <p:cNvPr id="4" name="Picture 3">
            <a:extLst>
              <a:ext uri="{FF2B5EF4-FFF2-40B4-BE49-F238E27FC236}">
                <a16:creationId xmlns:a16="http://schemas.microsoft.com/office/drawing/2014/main" id="{7361A8D9-A992-4342-B7C1-C242C5706849}"/>
              </a:ext>
            </a:extLst>
          </p:cNvPr>
          <p:cNvPicPr>
            <a:picLocks noChangeAspect="1"/>
          </p:cNvPicPr>
          <p:nvPr/>
        </p:nvPicPr>
        <p:blipFill>
          <a:blip r:embed="rId3"/>
          <a:stretch>
            <a:fillRect/>
          </a:stretch>
        </p:blipFill>
        <p:spPr>
          <a:xfrm>
            <a:off x="1957550" y="1113518"/>
            <a:ext cx="7429500" cy="3905250"/>
          </a:xfrm>
          <a:prstGeom prst="rect">
            <a:avLst/>
          </a:prstGeom>
          <a:ln w="63500">
            <a:solidFill>
              <a:schemeClr val="accent1"/>
            </a:solidFill>
          </a:ln>
        </p:spPr>
      </p:pic>
    </p:spTree>
    <p:extLst>
      <p:ext uri="{BB962C8B-B14F-4D97-AF65-F5344CB8AC3E}">
        <p14:creationId xmlns:p14="http://schemas.microsoft.com/office/powerpoint/2010/main" val="197872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3D50-7E87-4A57-B076-D542CCCD1A1E}"/>
              </a:ext>
            </a:extLst>
          </p:cNvPr>
          <p:cNvSpPr>
            <a:spLocks noGrp="1"/>
          </p:cNvSpPr>
          <p:nvPr>
            <p:ph type="title"/>
          </p:nvPr>
        </p:nvSpPr>
        <p:spPr/>
        <p:txBody>
          <a:bodyPr/>
          <a:lstStyle/>
          <a:p>
            <a:r>
              <a:rPr kumimoji="0" lang="en-US" sz="5400" b="1" i="0" u="none" strike="noStrike" kern="1200" cap="none" spc="0" normalizeH="0" baseline="0" noProof="0" dirty="0">
                <a:ln>
                  <a:noFill/>
                </a:ln>
                <a:solidFill>
                  <a:srgbClr val="EBEBEB"/>
                </a:solidFill>
                <a:effectLst/>
                <a:uLnTx/>
                <a:uFillTx/>
                <a:latin typeface="Century Gothic" panose="020B0502020202020204"/>
                <a:ea typeface="+mj-ea"/>
                <a:cs typeface="+mj-cs"/>
              </a:rPr>
              <a:t>Bless the Lord, Oh My Soul</a:t>
            </a:r>
            <a:endParaRPr lang="en-GB" dirty="0"/>
          </a:p>
        </p:txBody>
      </p:sp>
      <p:pic>
        <p:nvPicPr>
          <p:cNvPr id="4" name="Online Media 3" title="10,000 Reasons (Bless the Lord o my soul ) - Matt Redman (with Lyrics)">
            <a:hlinkClick r:id="" action="ppaction://media"/>
            <a:extLst>
              <a:ext uri="{FF2B5EF4-FFF2-40B4-BE49-F238E27FC236}">
                <a16:creationId xmlns:a16="http://schemas.microsoft.com/office/drawing/2014/main" id="{34994765-F48D-4F8B-A8F1-C38DC270F57D}"/>
              </a:ext>
            </a:extLst>
          </p:cNvPr>
          <p:cNvPicPr>
            <a:picLocks noGrp="1" noRot="1" noChangeAspect="1"/>
          </p:cNvPicPr>
          <p:nvPr>
            <p:ph idx="1"/>
            <a:videoFile r:link="rId1"/>
          </p:nvPr>
        </p:nvPicPr>
        <p:blipFill>
          <a:blip r:embed="rId3"/>
          <a:stretch>
            <a:fillRect/>
          </a:stretch>
        </p:blipFill>
        <p:spPr>
          <a:xfrm>
            <a:off x="646111" y="1524000"/>
            <a:ext cx="9404723" cy="4992914"/>
          </a:xfrm>
          <a:prstGeom prst="rect">
            <a:avLst/>
          </a:prstGeom>
        </p:spPr>
      </p:pic>
    </p:spTree>
    <p:extLst>
      <p:ext uri="{BB962C8B-B14F-4D97-AF65-F5344CB8AC3E}">
        <p14:creationId xmlns:p14="http://schemas.microsoft.com/office/powerpoint/2010/main" val="31325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BA87-A921-408F-A54F-8ECF7459DFC8}"/>
              </a:ext>
            </a:extLst>
          </p:cNvPr>
          <p:cNvSpPr>
            <a:spLocks noGrp="1"/>
          </p:cNvSpPr>
          <p:nvPr>
            <p:ph type="title"/>
          </p:nvPr>
        </p:nvSpPr>
        <p:spPr/>
        <p:txBody>
          <a:bodyPr/>
          <a:lstStyle/>
          <a:p>
            <a:r>
              <a:rPr lang="en-US" dirty="0"/>
              <a:t>Come on and Celebrate! </a:t>
            </a:r>
            <a:endParaRPr lang="en-GB" dirty="0"/>
          </a:p>
        </p:txBody>
      </p:sp>
      <p:pic>
        <p:nvPicPr>
          <p:cNvPr id="3" name="Online Media 2" title="Come on and Celebrate">
            <a:hlinkClick r:id="" action="ppaction://media"/>
            <a:extLst>
              <a:ext uri="{FF2B5EF4-FFF2-40B4-BE49-F238E27FC236}">
                <a16:creationId xmlns:a16="http://schemas.microsoft.com/office/drawing/2014/main" id="{5148FD54-92E9-41F6-A481-F874BA549450}"/>
              </a:ext>
            </a:extLst>
          </p:cNvPr>
          <p:cNvPicPr>
            <a:picLocks noRot="1" noChangeAspect="1"/>
          </p:cNvPicPr>
          <p:nvPr>
            <a:videoFile r:link="rId1"/>
          </p:nvPr>
        </p:nvPicPr>
        <p:blipFill>
          <a:blip r:embed="rId4"/>
          <a:stretch>
            <a:fillRect/>
          </a:stretch>
        </p:blipFill>
        <p:spPr>
          <a:xfrm>
            <a:off x="3900791" y="1634247"/>
            <a:ext cx="7363839" cy="4844374"/>
          </a:xfrm>
          <a:prstGeom prst="rect">
            <a:avLst/>
          </a:prstGeom>
        </p:spPr>
      </p:pic>
      <p:sp>
        <p:nvSpPr>
          <p:cNvPr id="4" name="TextBox 3">
            <a:extLst>
              <a:ext uri="{FF2B5EF4-FFF2-40B4-BE49-F238E27FC236}">
                <a16:creationId xmlns:a16="http://schemas.microsoft.com/office/drawing/2014/main" id="{8E7C5E80-9727-4699-BB7A-E3692C0BA7F3}"/>
              </a:ext>
            </a:extLst>
          </p:cNvPr>
          <p:cNvSpPr txBox="1"/>
          <p:nvPr/>
        </p:nvSpPr>
        <p:spPr>
          <a:xfrm>
            <a:off x="350196" y="2237362"/>
            <a:ext cx="3628417" cy="3170099"/>
          </a:xfrm>
          <a:prstGeom prst="rect">
            <a:avLst/>
          </a:prstGeom>
          <a:noFill/>
        </p:spPr>
        <p:txBody>
          <a:bodyPr wrap="square" rtlCol="0">
            <a:spAutoFit/>
          </a:bodyPr>
          <a:lstStyle/>
          <a:p>
            <a:r>
              <a:rPr lang="en-US" sz="4000" dirty="0"/>
              <a:t>Listen to the song and then  sing along  together!</a:t>
            </a:r>
            <a:endParaRPr lang="en-GB" sz="4000" dirty="0"/>
          </a:p>
        </p:txBody>
      </p:sp>
    </p:spTree>
    <p:extLst>
      <p:ext uri="{BB962C8B-B14F-4D97-AF65-F5344CB8AC3E}">
        <p14:creationId xmlns:p14="http://schemas.microsoft.com/office/powerpoint/2010/main" val="40063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8D11A-9EC3-4D20-9EC8-985133EEB973}"/>
              </a:ext>
            </a:extLst>
          </p:cNvPr>
          <p:cNvSpPr>
            <a:spLocks noGrp="1"/>
          </p:cNvSpPr>
          <p:nvPr>
            <p:ph type="ctrTitle"/>
          </p:nvPr>
        </p:nvSpPr>
        <p:spPr>
          <a:xfrm>
            <a:off x="5366994" y="2078135"/>
            <a:ext cx="6181152" cy="3066507"/>
          </a:xfrm>
        </p:spPr>
        <p:txBody>
          <a:bodyPr>
            <a:normAutofit fontScale="90000"/>
          </a:bodyPr>
          <a:lstStyle/>
          <a:p>
            <a:pPr>
              <a:lnSpc>
                <a:spcPct val="90000"/>
              </a:lnSpc>
            </a:pPr>
            <a:r>
              <a:rPr lang="en-US" sz="5000" dirty="0">
                <a:solidFill>
                  <a:srgbClr val="EBEBEB"/>
                </a:solidFill>
                <a:latin typeface="Candara" panose="020E0502030303020204" pitchFamily="34" charset="0"/>
              </a:rPr>
              <a:t>What does celebrating </a:t>
            </a:r>
            <a:r>
              <a:rPr lang="en-US" sz="5000" dirty="0">
                <a:solidFill>
                  <a:schemeClr val="accent3">
                    <a:lumMod val="60000"/>
                    <a:lumOff val="40000"/>
                  </a:schemeClr>
                </a:solidFill>
                <a:latin typeface="Candara" panose="020E0502030303020204" pitchFamily="34" charset="0"/>
              </a:rPr>
              <a:t>look</a:t>
            </a:r>
            <a:r>
              <a:rPr lang="en-US" sz="5000" dirty="0">
                <a:solidFill>
                  <a:srgbClr val="EBEBEB"/>
                </a:solidFill>
                <a:latin typeface="Candara" panose="020E0502030303020204" pitchFamily="34" charset="0"/>
              </a:rPr>
              <a:t> like? </a:t>
            </a:r>
            <a:br>
              <a:rPr lang="en-US" sz="5000" dirty="0">
                <a:solidFill>
                  <a:srgbClr val="EBEBEB"/>
                </a:solidFill>
                <a:latin typeface="Candara" panose="020E0502030303020204" pitchFamily="34" charset="0"/>
              </a:rPr>
            </a:br>
            <a:br>
              <a:rPr lang="en-US" sz="5000" dirty="0">
                <a:solidFill>
                  <a:srgbClr val="EBEBEB"/>
                </a:solidFill>
                <a:latin typeface="Candara" panose="020E0502030303020204" pitchFamily="34" charset="0"/>
              </a:rPr>
            </a:br>
            <a:r>
              <a:rPr lang="en-US" sz="5000" dirty="0">
                <a:solidFill>
                  <a:schemeClr val="bg1"/>
                </a:solidFill>
                <a:latin typeface="Candara" panose="020E0502030303020204" pitchFamily="34" charset="0"/>
              </a:rPr>
              <a:t>What does it </a:t>
            </a:r>
            <a:r>
              <a:rPr lang="en-US" sz="5000" dirty="0">
                <a:solidFill>
                  <a:schemeClr val="accent3">
                    <a:lumMod val="60000"/>
                    <a:lumOff val="40000"/>
                  </a:schemeClr>
                </a:solidFill>
                <a:latin typeface="Candara" panose="020E0502030303020204" pitchFamily="34" charset="0"/>
              </a:rPr>
              <a:t>sound</a:t>
            </a:r>
            <a:r>
              <a:rPr lang="en-US" sz="5000" dirty="0">
                <a:solidFill>
                  <a:srgbClr val="EBEBEB"/>
                </a:solidFill>
                <a:latin typeface="Candara" panose="020E0502030303020204" pitchFamily="34" charset="0"/>
              </a:rPr>
              <a:t> like? </a:t>
            </a:r>
            <a:br>
              <a:rPr lang="en-US" sz="5000" dirty="0">
                <a:solidFill>
                  <a:srgbClr val="EBEBEB"/>
                </a:solidFill>
                <a:latin typeface="Candara" panose="020E0502030303020204" pitchFamily="34" charset="0"/>
              </a:rPr>
            </a:br>
            <a:br>
              <a:rPr lang="en-US" sz="5000" dirty="0">
                <a:solidFill>
                  <a:srgbClr val="EBEBEB"/>
                </a:solidFill>
                <a:latin typeface="Candara" panose="020E0502030303020204" pitchFamily="34" charset="0"/>
              </a:rPr>
            </a:br>
            <a:r>
              <a:rPr lang="en-US" sz="5000" dirty="0">
                <a:solidFill>
                  <a:srgbClr val="EBEBEB"/>
                </a:solidFill>
                <a:latin typeface="Candara" panose="020E0502030303020204" pitchFamily="34" charset="0"/>
              </a:rPr>
              <a:t>What does it </a:t>
            </a:r>
            <a:r>
              <a:rPr lang="en-US" sz="5000" dirty="0">
                <a:solidFill>
                  <a:schemeClr val="accent3">
                    <a:lumMod val="60000"/>
                    <a:lumOff val="40000"/>
                  </a:schemeClr>
                </a:solidFill>
                <a:latin typeface="Candara" panose="020E0502030303020204" pitchFamily="34" charset="0"/>
              </a:rPr>
              <a:t>feel</a:t>
            </a:r>
            <a:r>
              <a:rPr lang="en-US" sz="5000" dirty="0">
                <a:solidFill>
                  <a:srgbClr val="EBEBEB"/>
                </a:solidFill>
                <a:latin typeface="Candara" panose="020E0502030303020204" pitchFamily="34" charset="0"/>
              </a:rPr>
              <a:t> like?</a:t>
            </a:r>
            <a:endParaRPr lang="en-GB" sz="5000" dirty="0">
              <a:solidFill>
                <a:srgbClr val="EBEBEB"/>
              </a:solidFill>
              <a:latin typeface="Candara" panose="020E0502030303020204" pitchFamily="34" charset="0"/>
            </a:endParaRPr>
          </a:p>
        </p:txBody>
      </p:sp>
      <p:sp>
        <p:nvSpPr>
          <p:cNvPr id="11"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13" name="Freeform: Shape 12">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15" name="Rectangle 14">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Logo, company name&#10;&#10;Description automatically generated">
            <a:extLst>
              <a:ext uri="{FF2B5EF4-FFF2-40B4-BE49-F238E27FC236}">
                <a16:creationId xmlns:a16="http://schemas.microsoft.com/office/drawing/2014/main" id="{4B388AF6-983C-4CD8-B4ED-5949C94BD57B}"/>
              </a:ext>
            </a:extLst>
          </p:cNvPr>
          <p:cNvPicPr>
            <a:picLocks noChangeAspect="1"/>
          </p:cNvPicPr>
          <p:nvPr/>
        </p:nvPicPr>
        <p:blipFill>
          <a:blip r:embed="rId3"/>
          <a:stretch>
            <a:fillRect/>
          </a:stretch>
        </p:blipFill>
        <p:spPr>
          <a:xfrm>
            <a:off x="643854" y="1712893"/>
            <a:ext cx="3431749" cy="3431749"/>
          </a:xfrm>
          <a:prstGeom prst="rect">
            <a:avLst/>
          </a:prstGeom>
          <a:effectLst>
            <a:softEdge rad="127000"/>
          </a:effectLst>
        </p:spPr>
      </p:pic>
    </p:spTree>
    <p:extLst>
      <p:ext uri="{BB962C8B-B14F-4D97-AF65-F5344CB8AC3E}">
        <p14:creationId xmlns:p14="http://schemas.microsoft.com/office/powerpoint/2010/main" val="358452897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5F90474-F93B-4E84-9F23-554956C6AD38}"/>
              </a:ext>
            </a:extLst>
          </p:cNvPr>
          <p:cNvSpPr>
            <a:spLocks noGrp="1"/>
          </p:cNvSpPr>
          <p:nvPr>
            <p:ph type="title"/>
          </p:nvPr>
        </p:nvSpPr>
        <p:spPr>
          <a:xfrm>
            <a:off x="635458" y="4542502"/>
            <a:ext cx="9186063" cy="1189985"/>
          </a:xfrm>
        </p:spPr>
        <p:txBody>
          <a:bodyPr vert="horz" lIns="91440" tIns="45720" rIns="91440" bIns="45720" rtlCol="0" anchor="b">
            <a:normAutofit fontScale="90000"/>
          </a:bodyPr>
          <a:lstStyle/>
          <a:p>
            <a:pPr>
              <a:lnSpc>
                <a:spcPct val="90000"/>
              </a:lnSpc>
            </a:pPr>
            <a:r>
              <a:rPr lang="en-US" sz="5100" dirty="0">
                <a:latin typeface="Candara" panose="020E0502030303020204" pitchFamily="34" charset="0"/>
              </a:rPr>
              <a:t>How did  Jesus celebrate?...</a:t>
            </a:r>
            <a:br>
              <a:rPr lang="en-US" sz="5100" dirty="0">
                <a:latin typeface="Candara" panose="020E0502030303020204" pitchFamily="34" charset="0"/>
              </a:rPr>
            </a:br>
            <a:r>
              <a:rPr lang="en-US" sz="5100" dirty="0">
                <a:latin typeface="Candara" panose="020E0502030303020204" pitchFamily="34" charset="0"/>
              </a:rPr>
              <a:t>Weddings and dinner parties</a:t>
            </a:r>
          </a:p>
        </p:txBody>
      </p:sp>
      <p:pic>
        <p:nvPicPr>
          <p:cNvPr id="5" name="Content Placeholder 4" descr="A picture containing text&#10;&#10;Description automatically generated">
            <a:extLst>
              <a:ext uri="{FF2B5EF4-FFF2-40B4-BE49-F238E27FC236}">
                <a16:creationId xmlns:a16="http://schemas.microsoft.com/office/drawing/2014/main" id="{3BC0B312-4D7D-42D4-8FFD-5A02319A403D}"/>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t="5661" r="2" b="2"/>
          <a:stretch/>
        </p:blipFill>
        <p:spPr>
          <a:xfrm>
            <a:off x="635459" y="640080"/>
            <a:ext cx="4225820" cy="3602736"/>
          </a:xfrm>
          <a:prstGeom prst="rect">
            <a:avLst/>
          </a:prstGeom>
          <a:effectLst>
            <a:outerShdw blurRad="50800" dist="38100" dir="5400000" algn="t" rotWithShape="0">
              <a:prstClr val="black">
                <a:alpha val="43000"/>
              </a:prstClr>
            </a:outerShdw>
          </a:effectLst>
        </p:spPr>
      </p:pic>
      <p:pic>
        <p:nvPicPr>
          <p:cNvPr id="7" name="Picture 6" descr="A picture containing text, book&#10;&#10;Description automatically generated">
            <a:extLst>
              <a:ext uri="{FF2B5EF4-FFF2-40B4-BE49-F238E27FC236}">
                <a16:creationId xmlns:a16="http://schemas.microsoft.com/office/drawing/2014/main" id="{08E12984-A3B8-4A64-BB4C-7DD4BC5FF3DF}"/>
              </a:ext>
            </a:extLst>
          </p:cNvPr>
          <p:cNvPicPr>
            <a:picLocks noChangeAspect="1"/>
          </p:cNvPicPr>
          <p:nvPr/>
        </p:nvPicPr>
        <p:blipFill rotWithShape="1">
          <a:blip r:embed="rId9">
            <a:extLst>
              <a:ext uri="{28A0092B-C50C-407E-A947-70E740481C1C}">
                <a14:useLocalDpi xmlns:a14="http://schemas.microsoft.com/office/drawing/2010/main" val="0"/>
              </a:ext>
            </a:extLst>
          </a:blip>
          <a:srcRect t="881" r="2" b="13462"/>
          <a:stretch/>
        </p:blipFill>
        <p:spPr>
          <a:xfrm>
            <a:off x="5080000" y="640080"/>
            <a:ext cx="4741520"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43801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2" name="Picture 51">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4" name="Oval 53">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6" name="Picture 55">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8" name="Picture 57">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0" name="Rectangle 59">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D86238-D13D-4D0E-8B6E-DA279BAF3E1F}"/>
              </a:ext>
            </a:extLst>
          </p:cNvPr>
          <p:cNvSpPr>
            <a:spLocks noGrp="1"/>
          </p:cNvSpPr>
          <p:nvPr>
            <p:ph type="title"/>
          </p:nvPr>
        </p:nvSpPr>
        <p:spPr>
          <a:xfrm>
            <a:off x="8574401" y="2669685"/>
            <a:ext cx="3254742" cy="3329581"/>
          </a:xfrm>
        </p:spPr>
        <p:txBody>
          <a:bodyPr vert="horz" lIns="91440" tIns="45720" rIns="91440" bIns="45720" rtlCol="0" anchor="b">
            <a:noAutofit/>
          </a:bodyPr>
          <a:lstStyle/>
          <a:p>
            <a:pPr>
              <a:lnSpc>
                <a:spcPct val="90000"/>
              </a:lnSpc>
            </a:pPr>
            <a:r>
              <a:rPr lang="en-US" sz="4000" dirty="0">
                <a:latin typeface="Candara" panose="020E0502030303020204" pitchFamily="34" charset="0"/>
              </a:rPr>
              <a:t>What celebrations have you seen or been part of at Church?</a:t>
            </a:r>
          </a:p>
        </p:txBody>
      </p:sp>
      <p:pic>
        <p:nvPicPr>
          <p:cNvPr id="7" name="Picture 6">
            <a:extLst>
              <a:ext uri="{FF2B5EF4-FFF2-40B4-BE49-F238E27FC236}">
                <a16:creationId xmlns:a16="http://schemas.microsoft.com/office/drawing/2014/main" id="{4082DDED-9433-4980-A12A-59E5C4FA067F}"/>
              </a:ext>
            </a:extLst>
          </p:cNvPr>
          <p:cNvPicPr>
            <a:picLocks noChangeAspect="1"/>
          </p:cNvPicPr>
          <p:nvPr/>
        </p:nvPicPr>
        <p:blipFill rotWithShape="1">
          <a:blip r:embed="rId8"/>
          <a:srcRect r="20736" b="2"/>
          <a:stretch/>
        </p:blipFill>
        <p:spPr>
          <a:xfrm>
            <a:off x="-2" y="10"/>
            <a:ext cx="4071625" cy="3428758"/>
          </a:xfrm>
          <a:prstGeom prst="rect">
            <a:avLst/>
          </a:prstGeom>
        </p:spPr>
      </p:pic>
      <p:pic>
        <p:nvPicPr>
          <p:cNvPr id="5" name="Picture 4">
            <a:extLst>
              <a:ext uri="{FF2B5EF4-FFF2-40B4-BE49-F238E27FC236}">
                <a16:creationId xmlns:a16="http://schemas.microsoft.com/office/drawing/2014/main" id="{1453ED14-9040-4BAF-97E1-C455AE5C51EC}"/>
              </a:ext>
            </a:extLst>
          </p:cNvPr>
          <p:cNvPicPr>
            <a:picLocks noChangeAspect="1"/>
          </p:cNvPicPr>
          <p:nvPr/>
        </p:nvPicPr>
        <p:blipFill rotWithShape="1">
          <a:blip r:embed="rId9"/>
          <a:srcRect l="26677" r="7806" b="1"/>
          <a:stretch/>
        </p:blipFill>
        <p:spPr>
          <a:xfrm>
            <a:off x="4075284" y="-234"/>
            <a:ext cx="4047665" cy="3428770"/>
          </a:xfrm>
          <a:prstGeom prst="rect">
            <a:avLst/>
          </a:prstGeom>
        </p:spPr>
      </p:pic>
      <p:pic>
        <p:nvPicPr>
          <p:cNvPr id="8" name="Picture 7">
            <a:extLst>
              <a:ext uri="{FF2B5EF4-FFF2-40B4-BE49-F238E27FC236}">
                <a16:creationId xmlns:a16="http://schemas.microsoft.com/office/drawing/2014/main" id="{97DEAE5A-641B-4DAA-A1DA-FA2B70CED309}"/>
              </a:ext>
            </a:extLst>
          </p:cNvPr>
          <p:cNvPicPr>
            <a:picLocks noChangeAspect="1"/>
          </p:cNvPicPr>
          <p:nvPr/>
        </p:nvPicPr>
        <p:blipFill rotWithShape="1">
          <a:blip r:embed="rId10"/>
          <a:srcRect l="28060" r="17159" b="1"/>
          <a:stretch/>
        </p:blipFill>
        <p:spPr>
          <a:xfrm>
            <a:off x="7372" y="3428768"/>
            <a:ext cx="4061247" cy="3428770"/>
          </a:xfrm>
          <a:prstGeom prst="rect">
            <a:avLst/>
          </a:prstGeom>
        </p:spPr>
      </p:pic>
      <p:cxnSp>
        <p:nvCxnSpPr>
          <p:cNvPr id="62" name="Straight Connector 61">
            <a:extLst>
              <a:ext uri="{FF2B5EF4-FFF2-40B4-BE49-F238E27FC236}">
                <a16:creationId xmlns:a16="http://schemas.microsoft.com/office/drawing/2014/main" id="{C858D16E-7167-4648-B8B3-CDE6D019A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4330"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476878A-4C3D-4768-B8DD-5078430B2F38}"/>
              </a:ext>
            </a:extLst>
          </p:cNvPr>
          <p:cNvPicPr>
            <a:picLocks noChangeAspect="1"/>
          </p:cNvPicPr>
          <p:nvPr/>
        </p:nvPicPr>
        <p:blipFill rotWithShape="1">
          <a:blip r:embed="rId11"/>
          <a:srcRect l="12416" r="9004" b="-1"/>
          <a:stretch/>
        </p:blipFill>
        <p:spPr>
          <a:xfrm>
            <a:off x="4068621" y="3428768"/>
            <a:ext cx="4051579" cy="3428770"/>
          </a:xfrm>
          <a:prstGeom prst="rect">
            <a:avLst/>
          </a:prstGeom>
        </p:spPr>
      </p:pic>
      <p:cxnSp>
        <p:nvCxnSpPr>
          <p:cNvPr id="64" name="Straight Connector 63">
            <a:extLst>
              <a:ext uri="{FF2B5EF4-FFF2-40B4-BE49-F238E27FC236}">
                <a16:creationId xmlns:a16="http://schemas.microsoft.com/office/drawing/2014/main" id="{BD1E6DAF-2CD5-417E-BC10-3836401ACA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0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067B-F5BC-4ED2-888A-5F0CD138F1B8}"/>
              </a:ext>
            </a:extLst>
          </p:cNvPr>
          <p:cNvSpPr>
            <a:spLocks noGrp="1"/>
          </p:cNvSpPr>
          <p:nvPr>
            <p:ph type="title"/>
          </p:nvPr>
        </p:nvSpPr>
        <p:spPr>
          <a:xfrm>
            <a:off x="1393638" y="220490"/>
            <a:ext cx="9404723" cy="1400530"/>
          </a:xfrm>
        </p:spPr>
        <p:txBody>
          <a:bodyPr/>
          <a:lstStyle/>
          <a:p>
            <a:r>
              <a:rPr lang="en-US" dirty="0"/>
              <a:t>             </a:t>
            </a:r>
            <a:r>
              <a:rPr lang="en-US" sz="8000" b="1" dirty="0"/>
              <a:t>Baptism</a:t>
            </a:r>
            <a:endParaRPr lang="en-GB" b="1" dirty="0"/>
          </a:p>
        </p:txBody>
      </p:sp>
      <p:pic>
        <p:nvPicPr>
          <p:cNvPr id="6" name="Content Placeholder 5">
            <a:extLst>
              <a:ext uri="{FF2B5EF4-FFF2-40B4-BE49-F238E27FC236}">
                <a16:creationId xmlns:a16="http://schemas.microsoft.com/office/drawing/2014/main" id="{BB3F6B6F-F55B-4304-AE82-14CEBEC31DA9}"/>
              </a:ext>
            </a:extLst>
          </p:cNvPr>
          <p:cNvPicPr>
            <a:picLocks noGrp="1" noChangeAspect="1"/>
          </p:cNvPicPr>
          <p:nvPr>
            <p:ph idx="1"/>
          </p:nvPr>
        </p:nvPicPr>
        <p:blipFill>
          <a:blip r:embed="rId3"/>
          <a:stretch>
            <a:fillRect/>
          </a:stretch>
        </p:blipFill>
        <p:spPr>
          <a:xfrm>
            <a:off x="609599" y="1621020"/>
            <a:ext cx="8098971" cy="4866866"/>
          </a:xfrm>
          <a:prstGeom prst="rect">
            <a:avLst/>
          </a:prstGeom>
        </p:spPr>
      </p:pic>
      <p:pic>
        <p:nvPicPr>
          <p:cNvPr id="7" name="Picture 6">
            <a:extLst>
              <a:ext uri="{FF2B5EF4-FFF2-40B4-BE49-F238E27FC236}">
                <a16:creationId xmlns:a16="http://schemas.microsoft.com/office/drawing/2014/main" id="{24D7C04B-56D8-4A04-B8E6-F79D19278B1F}"/>
              </a:ext>
            </a:extLst>
          </p:cNvPr>
          <p:cNvPicPr>
            <a:picLocks noChangeAspect="1"/>
          </p:cNvPicPr>
          <p:nvPr/>
        </p:nvPicPr>
        <p:blipFill>
          <a:blip r:embed="rId4"/>
          <a:stretch>
            <a:fillRect/>
          </a:stretch>
        </p:blipFill>
        <p:spPr>
          <a:xfrm>
            <a:off x="9056914" y="2207604"/>
            <a:ext cx="2757715" cy="3500233"/>
          </a:xfrm>
          <a:prstGeom prst="rect">
            <a:avLst/>
          </a:prstGeom>
        </p:spPr>
      </p:pic>
    </p:spTree>
    <p:extLst>
      <p:ext uri="{BB962C8B-B14F-4D97-AF65-F5344CB8AC3E}">
        <p14:creationId xmlns:p14="http://schemas.microsoft.com/office/powerpoint/2010/main" val="350117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067B-F5BC-4ED2-888A-5F0CD138F1B8}"/>
              </a:ext>
            </a:extLst>
          </p:cNvPr>
          <p:cNvSpPr>
            <a:spLocks noGrp="1"/>
          </p:cNvSpPr>
          <p:nvPr>
            <p:ph type="title"/>
          </p:nvPr>
        </p:nvSpPr>
        <p:spPr/>
        <p:txBody>
          <a:bodyPr/>
          <a:lstStyle/>
          <a:p>
            <a:r>
              <a:rPr lang="en-US" dirty="0"/>
              <a:t>             </a:t>
            </a:r>
            <a:r>
              <a:rPr lang="en-US" sz="8000" b="1" dirty="0"/>
              <a:t>Confirmation</a:t>
            </a:r>
            <a:r>
              <a:rPr lang="en-US" dirty="0"/>
              <a:t> </a:t>
            </a:r>
            <a:endParaRPr lang="en-GB" dirty="0"/>
          </a:p>
        </p:txBody>
      </p:sp>
      <p:pic>
        <p:nvPicPr>
          <p:cNvPr id="5" name="Content Placeholder 4" descr="A picture containing concert band&#10;&#10;Description automatically generated">
            <a:extLst>
              <a:ext uri="{FF2B5EF4-FFF2-40B4-BE49-F238E27FC236}">
                <a16:creationId xmlns:a16="http://schemas.microsoft.com/office/drawing/2014/main" id="{15BA3332-F5A3-4475-89BE-F395DFF4BD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457" y="1853248"/>
            <a:ext cx="8341406" cy="4552034"/>
          </a:xfrm>
        </p:spPr>
      </p:pic>
      <p:pic>
        <p:nvPicPr>
          <p:cNvPr id="3" name="Picture 2">
            <a:extLst>
              <a:ext uri="{FF2B5EF4-FFF2-40B4-BE49-F238E27FC236}">
                <a16:creationId xmlns:a16="http://schemas.microsoft.com/office/drawing/2014/main" id="{E5178E26-B9D1-4FA8-BE00-60D4DB7DD6E3}"/>
              </a:ext>
            </a:extLst>
          </p:cNvPr>
          <p:cNvPicPr>
            <a:picLocks noChangeAspect="1"/>
          </p:cNvPicPr>
          <p:nvPr/>
        </p:nvPicPr>
        <p:blipFill>
          <a:blip r:embed="rId4"/>
          <a:stretch>
            <a:fillRect/>
          </a:stretch>
        </p:blipFill>
        <p:spPr>
          <a:xfrm>
            <a:off x="9188584" y="2216324"/>
            <a:ext cx="2755631" cy="3499407"/>
          </a:xfrm>
          <a:prstGeom prst="rect">
            <a:avLst/>
          </a:prstGeom>
        </p:spPr>
      </p:pic>
    </p:spTree>
    <p:extLst>
      <p:ext uri="{BB962C8B-B14F-4D97-AF65-F5344CB8AC3E}">
        <p14:creationId xmlns:p14="http://schemas.microsoft.com/office/powerpoint/2010/main" val="55146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067B-F5BC-4ED2-888A-5F0CD138F1B8}"/>
              </a:ext>
            </a:extLst>
          </p:cNvPr>
          <p:cNvSpPr>
            <a:spLocks noGrp="1"/>
          </p:cNvSpPr>
          <p:nvPr>
            <p:ph type="title"/>
          </p:nvPr>
        </p:nvSpPr>
        <p:spPr>
          <a:xfrm>
            <a:off x="921882" y="235003"/>
            <a:ext cx="9404723" cy="1400530"/>
          </a:xfrm>
        </p:spPr>
        <p:txBody>
          <a:bodyPr/>
          <a:lstStyle/>
          <a:p>
            <a:r>
              <a:rPr lang="en-US" dirty="0"/>
              <a:t>             </a:t>
            </a:r>
            <a:r>
              <a:rPr lang="en-US" sz="8000" b="1" dirty="0"/>
              <a:t>Marriage</a:t>
            </a:r>
            <a:endParaRPr lang="en-GB" dirty="0"/>
          </a:p>
        </p:txBody>
      </p:sp>
      <p:pic>
        <p:nvPicPr>
          <p:cNvPr id="3" name="Picture 2">
            <a:extLst>
              <a:ext uri="{FF2B5EF4-FFF2-40B4-BE49-F238E27FC236}">
                <a16:creationId xmlns:a16="http://schemas.microsoft.com/office/drawing/2014/main" id="{E5178E26-B9D1-4FA8-BE00-60D4DB7DD6E3}"/>
              </a:ext>
            </a:extLst>
          </p:cNvPr>
          <p:cNvPicPr>
            <a:picLocks noChangeAspect="1"/>
          </p:cNvPicPr>
          <p:nvPr/>
        </p:nvPicPr>
        <p:blipFill>
          <a:blip r:embed="rId3"/>
          <a:stretch>
            <a:fillRect/>
          </a:stretch>
        </p:blipFill>
        <p:spPr>
          <a:xfrm>
            <a:off x="9188584" y="2216324"/>
            <a:ext cx="2755631" cy="3499407"/>
          </a:xfrm>
          <a:prstGeom prst="rect">
            <a:avLst/>
          </a:prstGeom>
        </p:spPr>
      </p:pic>
      <p:pic>
        <p:nvPicPr>
          <p:cNvPr id="7" name="Content Placeholder 6">
            <a:extLst>
              <a:ext uri="{FF2B5EF4-FFF2-40B4-BE49-F238E27FC236}">
                <a16:creationId xmlns:a16="http://schemas.microsoft.com/office/drawing/2014/main" id="{29C33BC2-4768-4811-8A76-D8077B3B3DCD}"/>
              </a:ext>
            </a:extLst>
          </p:cNvPr>
          <p:cNvPicPr>
            <a:picLocks noGrp="1" noChangeAspect="1"/>
          </p:cNvPicPr>
          <p:nvPr>
            <p:ph idx="1"/>
          </p:nvPr>
        </p:nvPicPr>
        <p:blipFill rotWithShape="1">
          <a:blip r:embed="rId4"/>
          <a:srcRect l="12416" r="9004" b="-1"/>
          <a:stretch/>
        </p:blipFill>
        <p:spPr>
          <a:xfrm>
            <a:off x="537029" y="1635533"/>
            <a:ext cx="8113485" cy="4987464"/>
          </a:xfrm>
          <a:prstGeom prst="rect">
            <a:avLst/>
          </a:prstGeom>
        </p:spPr>
      </p:pic>
    </p:spTree>
    <p:extLst>
      <p:ext uri="{BB962C8B-B14F-4D97-AF65-F5344CB8AC3E}">
        <p14:creationId xmlns:p14="http://schemas.microsoft.com/office/powerpoint/2010/main" val="391980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067B-F5BC-4ED2-888A-5F0CD138F1B8}"/>
              </a:ext>
            </a:extLst>
          </p:cNvPr>
          <p:cNvSpPr>
            <a:spLocks noGrp="1"/>
          </p:cNvSpPr>
          <p:nvPr>
            <p:ph type="title"/>
          </p:nvPr>
        </p:nvSpPr>
        <p:spPr>
          <a:xfrm>
            <a:off x="-319313" y="235004"/>
            <a:ext cx="11030856" cy="1400530"/>
          </a:xfrm>
        </p:spPr>
        <p:txBody>
          <a:bodyPr/>
          <a:lstStyle/>
          <a:p>
            <a:r>
              <a:rPr lang="en-US" dirty="0"/>
              <a:t>             </a:t>
            </a:r>
            <a:r>
              <a:rPr lang="en-US" sz="8000" b="1" dirty="0"/>
              <a:t>Holy Communion</a:t>
            </a:r>
            <a:endParaRPr lang="en-GB" dirty="0"/>
          </a:p>
        </p:txBody>
      </p:sp>
      <p:pic>
        <p:nvPicPr>
          <p:cNvPr id="3" name="Picture 2">
            <a:extLst>
              <a:ext uri="{FF2B5EF4-FFF2-40B4-BE49-F238E27FC236}">
                <a16:creationId xmlns:a16="http://schemas.microsoft.com/office/drawing/2014/main" id="{E5178E26-B9D1-4FA8-BE00-60D4DB7DD6E3}"/>
              </a:ext>
            </a:extLst>
          </p:cNvPr>
          <p:cNvPicPr>
            <a:picLocks noChangeAspect="1"/>
          </p:cNvPicPr>
          <p:nvPr/>
        </p:nvPicPr>
        <p:blipFill>
          <a:blip r:embed="rId3"/>
          <a:stretch>
            <a:fillRect/>
          </a:stretch>
        </p:blipFill>
        <p:spPr>
          <a:xfrm>
            <a:off x="9188584" y="2216324"/>
            <a:ext cx="2755631" cy="3499407"/>
          </a:xfrm>
          <a:prstGeom prst="rect">
            <a:avLst/>
          </a:prstGeom>
        </p:spPr>
      </p:pic>
      <p:pic>
        <p:nvPicPr>
          <p:cNvPr id="7" name="Content Placeholder 6">
            <a:extLst>
              <a:ext uri="{FF2B5EF4-FFF2-40B4-BE49-F238E27FC236}">
                <a16:creationId xmlns:a16="http://schemas.microsoft.com/office/drawing/2014/main" id="{7F65C811-7823-41D8-BD62-67C6FA89A780}"/>
              </a:ext>
            </a:extLst>
          </p:cNvPr>
          <p:cNvPicPr>
            <a:picLocks noGrp="1" noChangeAspect="1"/>
          </p:cNvPicPr>
          <p:nvPr>
            <p:ph idx="1"/>
          </p:nvPr>
        </p:nvPicPr>
        <p:blipFill>
          <a:blip r:embed="rId4"/>
          <a:stretch>
            <a:fillRect/>
          </a:stretch>
        </p:blipFill>
        <p:spPr>
          <a:xfrm>
            <a:off x="508001" y="1828800"/>
            <a:ext cx="8374743" cy="4794196"/>
          </a:xfrm>
          <a:prstGeom prst="rect">
            <a:avLst/>
          </a:prstGeom>
        </p:spPr>
      </p:pic>
    </p:spTree>
    <p:extLst>
      <p:ext uri="{BB962C8B-B14F-4D97-AF65-F5344CB8AC3E}">
        <p14:creationId xmlns:p14="http://schemas.microsoft.com/office/powerpoint/2010/main" val="335815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DFC7448CB5324A9157AD14C5CF0F8E" ma:contentTypeVersion="13" ma:contentTypeDescription="Create a new document." ma:contentTypeScope="" ma:versionID="6e847484c10575c6185b5d82f69dcdcf">
  <xsd:schema xmlns:xsd="http://www.w3.org/2001/XMLSchema" xmlns:xs="http://www.w3.org/2001/XMLSchema" xmlns:p="http://schemas.microsoft.com/office/2006/metadata/properties" xmlns:ns2="da27301d-8c7a-4f0d-8326-a59a515b7f74" xmlns:ns3="8406ccd5-7e7d-43f1-9d57-1450a2959d56" targetNamespace="http://schemas.microsoft.com/office/2006/metadata/properties" ma:root="true" ma:fieldsID="fff152a3b7b245ab88860880d54fcb20" ns2:_="" ns3:_="">
    <xsd:import namespace="da27301d-8c7a-4f0d-8326-a59a515b7f74"/>
    <xsd:import namespace="8406ccd5-7e7d-43f1-9d57-1450a2959d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AutoTag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7301d-8c7a-4f0d-8326-a59a515b7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06ccd5-7e7d-43f1-9d57-1450a2959d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3A200E-EF2C-4D4A-8998-FAF4B3207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27301d-8c7a-4f0d-8326-a59a515b7f74"/>
    <ds:schemaRef ds:uri="8406ccd5-7e7d-43f1-9d57-1450a2959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1C619E-4F52-4ACD-9420-0273425A62DA}">
  <ds:schemaRefs>
    <ds:schemaRef ds:uri="http://schemas.microsoft.com/sharepoint/v3/contenttype/forms"/>
  </ds:schemaRefs>
</ds:datastoreItem>
</file>

<file path=customXml/itemProps3.xml><?xml version="1.0" encoding="utf-8"?>
<ds:datastoreItem xmlns:ds="http://schemas.openxmlformats.org/officeDocument/2006/customXml" ds:itemID="{244638E2-02AB-44E8-867A-3DA0C6A6E7A2}">
  <ds:schemaRefs>
    <ds:schemaRef ds:uri="http://purl.org/dc/term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8406ccd5-7e7d-43f1-9d57-1450a2959d56"/>
    <ds:schemaRef ds:uri="da27301d-8c7a-4f0d-8326-a59a515b7f74"/>
  </ds:schemaRefs>
</ds:datastoreItem>
</file>

<file path=docProps/app.xml><?xml version="1.0" encoding="utf-8"?>
<Properties xmlns="http://schemas.openxmlformats.org/officeDocument/2006/extended-properties" xmlns:vt="http://schemas.openxmlformats.org/officeDocument/2006/docPropsVTypes">
  <Template>Ion</Template>
  <TotalTime>4628</TotalTime>
  <Words>1662</Words>
  <Application>Microsoft Office PowerPoint</Application>
  <PresentationFormat>Widescreen</PresentationFormat>
  <Paragraphs>115</Paragraphs>
  <Slides>11</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Candara</vt:lpstr>
      <vt:lpstr>Century Gothic</vt:lpstr>
      <vt:lpstr>Wingdings 3</vt:lpstr>
      <vt:lpstr>Ion</vt:lpstr>
      <vt:lpstr>Catholic Education Week</vt:lpstr>
      <vt:lpstr>Come on and Celebrate! </vt:lpstr>
      <vt:lpstr>What does celebrating look like?   What does it sound like?   What does it feel like?</vt:lpstr>
      <vt:lpstr>How did  Jesus celebrate?... Weddings and dinner parties</vt:lpstr>
      <vt:lpstr>What celebrations have you seen or been part of at Church?</vt:lpstr>
      <vt:lpstr>             Baptism</vt:lpstr>
      <vt:lpstr>             Confirmation </vt:lpstr>
      <vt:lpstr>             Marriage</vt:lpstr>
      <vt:lpstr>             Holy Communion</vt:lpstr>
      <vt:lpstr>Bless the Lord, Oh My Soul</vt:lpstr>
      <vt:lpstr>Bless the Lord, Oh My Soul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Education Week</dc:title>
  <dc:creator>Eileen Rafferty</dc:creator>
  <cp:lastModifiedBy>Jo Hughes</cp:lastModifiedBy>
  <cp:revision>11</cp:revision>
  <dcterms:created xsi:type="dcterms:W3CDTF">2021-09-21T14:16:14Z</dcterms:created>
  <dcterms:modified xsi:type="dcterms:W3CDTF">2021-10-13T16:03:35Z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0x01010020DFC7448CB5324A9157AD14C5CF0F8E</vt:lpwstr>
  </property>
</Properties>
</file>