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1" r:id="rId2"/>
    <p:sldId id="309" r:id="rId3"/>
    <p:sldId id="267" r:id="rId4"/>
    <p:sldId id="310" r:id="rId5"/>
    <p:sldId id="311" r:id="rId6"/>
    <p:sldId id="315" r:id="rId7"/>
    <p:sldId id="292" r:id="rId8"/>
    <p:sldId id="305" r:id="rId9"/>
    <p:sldId id="317" r:id="rId10"/>
    <p:sldId id="312" r:id="rId11"/>
    <p:sldId id="313" r:id="rId12"/>
    <p:sldId id="314" r:id="rId13"/>
    <p:sldId id="299" r:id="rId14"/>
    <p:sldId id="298" r:id="rId15"/>
    <p:sldId id="319" r:id="rId16"/>
    <p:sldId id="308" r:id="rId17"/>
    <p:sldId id="318" r:id="rId18"/>
    <p:sldId id="316" r:id="rId19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94660"/>
  </p:normalViewPr>
  <p:slideViewPr>
    <p:cSldViewPr>
      <p:cViewPr varScale="1">
        <p:scale>
          <a:sx n="69" d="100"/>
          <a:sy n="69" d="100"/>
        </p:scale>
        <p:origin x="-4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4B1A1-0243-4D93-BCC9-EDB126716611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FBDDA-2C42-4E5D-AF77-A54998168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69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Hello! My name is …</a:t>
            </a:r>
            <a:r>
              <a:rPr lang="en-GB" baseline="0" dirty="0" smtClean="0"/>
              <a:t> and I’m going to present </a:t>
            </a:r>
            <a:r>
              <a:rPr lang="en-GB" b="0" dirty="0" smtClean="0"/>
              <a:t>SCIAF’s WEE BOX assembly. </a:t>
            </a:r>
          </a:p>
          <a:p>
            <a:r>
              <a:rPr lang="en-GB" b="0" baseline="0" dirty="0" smtClean="0"/>
              <a:t>The photos and the people you’ll see in this presentation live in </a:t>
            </a:r>
            <a:r>
              <a:rPr lang="en-GB" b="0" baseline="0" dirty="0" err="1" smtClean="0"/>
              <a:t>Borana</a:t>
            </a:r>
            <a:r>
              <a:rPr lang="en-GB" b="0" baseline="0" dirty="0" smtClean="0"/>
              <a:t> in the south of Ethiopia.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368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your help,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Carfi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given eight goats, a camel and a donkey to replace the animals that had died.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7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thanks to you,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family have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plenty 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goat and camel milk to drink and even extra to sell at market.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58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money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Carfi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earns selling milk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can buy food and grain to feed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family.  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e’s also bought a uniform and shoes so his oldest daughter,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can go to school.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45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GB" i="1" dirty="0" err="1" smtClean="0"/>
              <a:t>Carfi</a:t>
            </a:r>
            <a:r>
              <a:rPr lang="en-GB" i="1" dirty="0" smtClean="0"/>
              <a:t> told us “Before, I was paralysed by poverty.</a:t>
            </a:r>
            <a:r>
              <a:rPr lang="en-GB" i="1" baseline="0" dirty="0" smtClean="0"/>
              <a:t> </a:t>
            </a:r>
            <a:r>
              <a:rPr lang="en-GB" i="1" dirty="0" smtClean="0"/>
              <a:t>Now, I can’t believe how different life is for me and my family.”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53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Carfi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generous man.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also shares what he has with his neighbours. He told us “When they ask me, I give to the poor, please do the same. Together, we can make people strong.” </a:t>
            </a:r>
            <a:r>
              <a:rPr lang="en-GB" dirty="0" smtClean="0"/>
              <a:t>After being shown mercy, he too, has shown mercy and is helping others in need.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13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It is often the case that when people have been helped, they too help others.</a:t>
            </a:r>
            <a:r>
              <a:rPr lang="en-GB" baseline="0" dirty="0" smtClean="0"/>
              <a:t>  </a:t>
            </a:r>
            <a:r>
              <a:rPr lang="en-GB" dirty="0" smtClean="0"/>
              <a:t>Let us remember and reflect on </a:t>
            </a:r>
            <a:r>
              <a:rPr lang="en-GB" dirty="0" err="1" smtClean="0"/>
              <a:t>Carfi’s</a:t>
            </a:r>
            <a:r>
              <a:rPr lang="en-GB" dirty="0" smtClean="0"/>
              <a:t> actions during this Year of Mercy.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99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Lent, y</a:t>
            </a:r>
            <a:r>
              <a:rPr lang="en-GB" dirty="0" smtClean="0"/>
              <a:t>our</a:t>
            </a:r>
            <a:r>
              <a:rPr lang="en-GB" baseline="0" dirty="0" smtClean="0"/>
              <a:t> donations and prayers will help lots more families like </a:t>
            </a:r>
            <a:r>
              <a:rPr lang="en-GB" baseline="0" dirty="0" err="1" smtClean="0"/>
              <a:t>Carfi’s</a:t>
            </a:r>
            <a:r>
              <a:rPr lang="en-GB" baseline="0" dirty="0" smtClean="0"/>
              <a:t> to build a better future for themselves and their children.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763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Read the prayer out or get everyone to read it aloud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862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Thank</a:t>
            </a:r>
            <a:r>
              <a:rPr lang="en-GB" baseline="0" dirty="0" smtClean="0"/>
              <a:t> you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26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many families live a traditional life of herding and selling animals.  Cows,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goats and camels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like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currency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more you have shows how wealthy your family are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2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generations, the people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lived in harmony with the land. But drought is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making the pasture scarce and animals are dying.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57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SCIAF w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e’re helping people learn new skills, like soap making, so they can earn money.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women have learned how to make soap using locally grown aloe.  They now sell the soap at market and to a local shop.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871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helping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protect their herds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pasture from the changing climate by making sure they have enough clean, safe water all year round.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018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we’re teaching</a:t>
            </a:r>
            <a:r>
              <a:rPr lang="en-GB" baseline="0" dirty="0" smtClean="0"/>
              <a:t> </a:t>
            </a:r>
            <a:r>
              <a:rPr lang="en-GB" baseline="0" dirty="0" smtClean="0"/>
              <a:t>people business skills and giving them a loan so they can set up their own small business.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115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Carfi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dirty="0" err="1" smtClean="0"/>
              <a:t>Carfi</a:t>
            </a:r>
            <a:r>
              <a:rPr lang="en-GB" sz="1200" dirty="0" smtClean="0"/>
              <a:t> and his family live a traditional life of herding and selling animals.  The Sara family </a:t>
            </a:r>
            <a:r>
              <a:rPr lang="en-GB" sz="1200" baseline="0" dirty="0" smtClean="0"/>
              <a:t>are featured on your WEE BOX this year.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23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Carfi</a:t>
            </a:r>
            <a:r>
              <a:rPr lang="en-GB" dirty="0" smtClean="0"/>
              <a:t> and his wife have</a:t>
            </a:r>
            <a:r>
              <a:rPr lang="en-GB" baseline="0" dirty="0" smtClean="0"/>
              <a:t> 3 children.  This a picture of </a:t>
            </a:r>
            <a:r>
              <a:rPr lang="en-GB" baseline="0" dirty="0" err="1" smtClean="0"/>
              <a:t>Carfi</a:t>
            </a:r>
            <a:r>
              <a:rPr lang="en-GB" baseline="0" dirty="0" smtClean="0"/>
              <a:t>, his two daughters </a:t>
            </a:r>
            <a:r>
              <a:rPr lang="en-GB" baseline="0" dirty="0" err="1" smtClean="0"/>
              <a:t>Loko</a:t>
            </a:r>
            <a:r>
              <a:rPr lang="en-GB" baseline="0" dirty="0" smtClean="0"/>
              <a:t> aged 12 and </a:t>
            </a:r>
            <a:r>
              <a:rPr lang="en-GB" baseline="0" dirty="0" err="1" smtClean="0"/>
              <a:t>Dabo</a:t>
            </a:r>
            <a:r>
              <a:rPr lang="en-GB" baseline="0" dirty="0" smtClean="0"/>
              <a:t> aged 4, and their Grandmother. 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747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drought killed the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family’s 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cattle in 2011,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left with nothing. They were often hungry and were struggling to survive.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BDDA-2C42-4E5D-AF77-A549981685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3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27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1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20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5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75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3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65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4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90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5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7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52BA0-00EB-4C64-B617-09F80FC55684}" type="datetimeFigureOut">
              <a:rPr lang="en-GB" smtClean="0"/>
              <a:t>23/11/2015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BE5EC-78D9-49A8-9888-6F66204B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49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r="3589"/>
          <a:stretch/>
        </p:blipFill>
        <p:spPr>
          <a:xfrm>
            <a:off x="-116115" y="1"/>
            <a:ext cx="9260115" cy="6858000"/>
          </a:xfrm>
          <a:prstGeom prst="rect">
            <a:avLst/>
          </a:prstGeom>
        </p:spPr>
      </p:pic>
      <p:pic>
        <p:nvPicPr>
          <p:cNvPr id="4" name="Picture 2" descr="C:\Users\mforde\AppData\Local\Microsoft\Windows\Temporary Internet Files\Content.Outlook\IN5LL855\Logo lar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10796" r="14546"/>
          <a:stretch/>
        </p:blipFill>
        <p:spPr>
          <a:xfrm rot="20814051">
            <a:off x="5595828" y="3896463"/>
            <a:ext cx="3130366" cy="240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r="33939" b="5568"/>
          <a:stretch/>
        </p:blipFill>
        <p:spPr>
          <a:xfrm rot="608078">
            <a:off x="5989844" y="340581"/>
            <a:ext cx="2721852" cy="267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56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r="6584"/>
          <a:stretch/>
        </p:blipFill>
        <p:spPr>
          <a:xfrm>
            <a:off x="-24251" y="0"/>
            <a:ext cx="9237833" cy="7101408"/>
          </a:xfrm>
        </p:spPr>
      </p:pic>
    </p:spTree>
    <p:extLst>
      <p:ext uri="{BB962C8B-B14F-4D97-AF65-F5344CB8AC3E}">
        <p14:creationId xmlns:p14="http://schemas.microsoft.com/office/powerpoint/2010/main" val="8666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8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COMED GENERAL\Shared\Lent 2016\Trip Field Notes\Day 4 - Acord - Livestock replenishment - Carfi Sara\Carfi Sample Pics\0G1A7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34264" cy="61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908720"/>
            <a:ext cx="3456384" cy="4309939"/>
          </a:xfrm>
          <a:solidFill>
            <a:srgbClr val="FFFFFF">
              <a:alpha val="72941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GB" i="1" dirty="0" smtClean="0"/>
              <a:t>“Before, I was paralysed by poverty</a:t>
            </a:r>
          </a:p>
          <a:p>
            <a:pPr marL="0" indent="0" algn="ctr">
              <a:buNone/>
            </a:pPr>
            <a:endParaRPr lang="en-GB" i="1" dirty="0" smtClean="0"/>
          </a:p>
          <a:p>
            <a:pPr marL="0" indent="0" algn="ctr">
              <a:buNone/>
            </a:pPr>
            <a:r>
              <a:rPr lang="en-GB" i="1" dirty="0" smtClean="0"/>
              <a:t>Now, I </a:t>
            </a:r>
            <a:r>
              <a:rPr lang="en-GB" i="1" dirty="0"/>
              <a:t>can’t believe how different life is for me and my family</a:t>
            </a:r>
            <a:r>
              <a:rPr lang="en-GB" i="1" dirty="0" smtClean="0"/>
              <a:t>.”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7568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COMED GENERAL\Shared\Lent 2016\Trip Field Notes\Day 4 - Acord - Livestock replenishment - Carfi Sara\Carfi Sample Pics\0G1A80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0081"/>
          <a:stretch/>
        </p:blipFill>
        <p:spPr bwMode="auto">
          <a:xfrm>
            <a:off x="0" y="21451"/>
            <a:ext cx="9144000" cy="68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888" y="5085184"/>
            <a:ext cx="9136112" cy="1468242"/>
          </a:xfrm>
          <a:solidFill>
            <a:srgbClr val="FFFFFF">
              <a:alpha val="72941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i="1" dirty="0"/>
              <a:t>“When they ask me, I give to the poor, </a:t>
            </a:r>
            <a:endParaRPr lang="en-GB" i="1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i="1" dirty="0" smtClean="0"/>
              <a:t>please </a:t>
            </a:r>
            <a:r>
              <a:rPr lang="en-GB" i="1" dirty="0"/>
              <a:t>do the same. </a:t>
            </a:r>
            <a:endParaRPr lang="en-GB" i="1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i="1" dirty="0" smtClean="0"/>
              <a:t>Together</a:t>
            </a:r>
            <a:r>
              <a:rPr lang="en-GB" i="1" dirty="0"/>
              <a:t>, we can make people strong.” </a:t>
            </a:r>
          </a:p>
          <a:p>
            <a:pPr marL="0" indent="0" algn="ctr"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37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" r="20741" b="75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78" y="582067"/>
            <a:ext cx="23374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/>
              <a:t>Be merciful, just as your Heavenly Father is </a:t>
            </a:r>
            <a:r>
              <a:rPr lang="en-GB" sz="4400" b="1" i="1" dirty="0" smtClean="0"/>
              <a:t>merciful</a:t>
            </a:r>
          </a:p>
          <a:p>
            <a:pPr algn="ctr"/>
            <a:r>
              <a:rPr lang="en-GB" sz="2000" dirty="0" smtClean="0"/>
              <a:t>Luke 6:36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40856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r="6060"/>
          <a:stretch/>
        </p:blipFill>
        <p:spPr>
          <a:xfrm>
            <a:off x="193964" y="3573016"/>
            <a:ext cx="3999578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"/>
          <a:stretch/>
        </p:blipFill>
        <p:spPr>
          <a:xfrm>
            <a:off x="220169" y="284338"/>
            <a:ext cx="3679721" cy="264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-298" r="17143" b="298"/>
          <a:stretch/>
        </p:blipFill>
        <p:spPr>
          <a:xfrm>
            <a:off x="2814661" y="1988840"/>
            <a:ext cx="2170458" cy="220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29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0"/>
          <a:stretch/>
        </p:blipFill>
        <p:spPr>
          <a:xfrm>
            <a:off x="-109413" y="-32348"/>
            <a:ext cx="9253414" cy="68903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35004"/>
            <a:ext cx="6430955" cy="6555641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Loving God, whose son Jesus Christ</a:t>
            </a:r>
          </a:p>
          <a:p>
            <a:r>
              <a:rPr lang="en-GB" sz="2000" b="1" dirty="0"/>
              <a:t>called all who were thirsty</a:t>
            </a:r>
          </a:p>
          <a:p>
            <a:r>
              <a:rPr lang="en-GB" sz="2000" b="1" dirty="0"/>
              <a:t>to come to him, believe and drink.</a:t>
            </a:r>
          </a:p>
          <a:p>
            <a:r>
              <a:rPr lang="en-GB" sz="2000" b="1" dirty="0"/>
              <a:t> </a:t>
            </a:r>
          </a:p>
          <a:p>
            <a:r>
              <a:rPr lang="en-GB" sz="2000" b="1" dirty="0"/>
              <a:t>Look in mercy on your people living in dry lands, and</a:t>
            </a:r>
          </a:p>
          <a:p>
            <a:r>
              <a:rPr lang="en-GB" sz="2000" b="1" dirty="0"/>
              <a:t>struggling to </a:t>
            </a:r>
            <a:r>
              <a:rPr lang="en-GB" sz="2000" b="1"/>
              <a:t>survive </a:t>
            </a:r>
            <a:r>
              <a:rPr lang="en-GB" sz="2000" b="1" smtClean="0"/>
              <a:t>without </a:t>
            </a:r>
            <a:r>
              <a:rPr lang="en-GB" sz="2000" b="1" dirty="0"/>
              <a:t>safe drinking water.</a:t>
            </a:r>
          </a:p>
          <a:p>
            <a:r>
              <a:rPr lang="en-GB" sz="2000" b="1" dirty="0"/>
              <a:t> </a:t>
            </a:r>
          </a:p>
          <a:p>
            <a:r>
              <a:rPr lang="en-GB" sz="2000" b="1" dirty="0"/>
              <a:t>Forgive our selfishness in life and our misuse </a:t>
            </a:r>
            <a:r>
              <a:rPr lang="en-GB" sz="2000" b="1" dirty="0" smtClean="0"/>
              <a:t>of</a:t>
            </a:r>
          </a:p>
          <a:p>
            <a:r>
              <a:rPr lang="en-GB" sz="2000" b="1" dirty="0" smtClean="0"/>
              <a:t>our natural resources.</a:t>
            </a:r>
          </a:p>
          <a:p>
            <a:r>
              <a:rPr lang="en-GB" sz="2000" b="1" dirty="0" smtClean="0"/>
              <a:t>We </a:t>
            </a:r>
            <a:r>
              <a:rPr lang="en-GB" sz="2000" b="1" dirty="0"/>
              <a:t>commit ourselves to value and care for your gifts to us.</a:t>
            </a:r>
          </a:p>
          <a:p>
            <a:r>
              <a:rPr lang="en-GB" sz="2000" b="1" dirty="0"/>
              <a:t> </a:t>
            </a:r>
          </a:p>
          <a:p>
            <a:r>
              <a:rPr lang="en-GB" sz="2000" b="1" dirty="0"/>
              <a:t>May rivers of living water</a:t>
            </a:r>
          </a:p>
          <a:p>
            <a:r>
              <a:rPr lang="en-GB" sz="2000" b="1" dirty="0"/>
              <a:t>and practical compassion for all who</a:t>
            </a:r>
          </a:p>
          <a:p>
            <a:r>
              <a:rPr lang="en-GB" sz="2000" b="1" dirty="0"/>
              <a:t>suffer flow out from our hearts.</a:t>
            </a:r>
          </a:p>
          <a:p>
            <a:r>
              <a:rPr lang="en-GB" sz="2000" b="1" dirty="0"/>
              <a:t> </a:t>
            </a:r>
          </a:p>
          <a:p>
            <a:r>
              <a:rPr lang="en-GB" sz="2000" b="1" dirty="0"/>
              <a:t>Refreshed by your Spirit,</a:t>
            </a:r>
          </a:p>
          <a:p>
            <a:r>
              <a:rPr lang="en-GB" sz="2000" b="1" dirty="0"/>
              <a:t>and following in the way of Jesus Christ,</a:t>
            </a:r>
          </a:p>
          <a:p>
            <a:r>
              <a:rPr lang="en-GB" sz="2000" b="1" dirty="0"/>
              <a:t>help us continue to serve you and the people and creation</a:t>
            </a:r>
          </a:p>
          <a:p>
            <a:r>
              <a:rPr lang="en-GB" sz="2000" b="1" dirty="0"/>
              <a:t>entrusted to our care</a:t>
            </a:r>
            <a:r>
              <a:rPr lang="en-GB" sz="2000" b="1" dirty="0" smtClean="0"/>
              <a:t>.</a:t>
            </a:r>
          </a:p>
          <a:p>
            <a:endParaRPr lang="en-GB" sz="2000" b="1" dirty="0"/>
          </a:p>
          <a:p>
            <a:r>
              <a:rPr lang="en-GB" sz="2000" b="1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7009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/>
          <a:stretch/>
        </p:blipFill>
        <p:spPr>
          <a:xfrm>
            <a:off x="1" y="0"/>
            <a:ext cx="9458398" cy="6858000"/>
          </a:xfrm>
        </p:spPr>
      </p:pic>
    </p:spTree>
    <p:extLst>
      <p:ext uri="{BB962C8B-B14F-4D97-AF65-F5344CB8AC3E}">
        <p14:creationId xmlns:p14="http://schemas.microsoft.com/office/powerpoint/2010/main" val="30004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/>
          <a:stretch/>
        </p:blipFill>
        <p:spPr>
          <a:xfrm>
            <a:off x="-310870" y="-26609"/>
            <a:ext cx="9490785" cy="6848872"/>
          </a:xfrm>
        </p:spPr>
      </p:pic>
    </p:spTree>
    <p:extLst>
      <p:ext uri="{BB962C8B-B14F-4D97-AF65-F5344CB8AC3E}">
        <p14:creationId xmlns:p14="http://schemas.microsoft.com/office/powerpoint/2010/main" val="5839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51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14174" b="11785"/>
          <a:stretch/>
        </p:blipFill>
        <p:spPr>
          <a:xfrm>
            <a:off x="179511" y="116632"/>
            <a:ext cx="376405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0"/>
          <a:stretch/>
        </p:blipFill>
        <p:spPr>
          <a:xfrm rot="21331106">
            <a:off x="5237577" y="256221"/>
            <a:ext cx="3554650" cy="3122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25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r="6515"/>
          <a:stretch/>
        </p:blipFill>
        <p:spPr>
          <a:xfrm>
            <a:off x="0" y="0"/>
            <a:ext cx="933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r="3030"/>
          <a:stretch/>
        </p:blipFill>
        <p:spPr>
          <a:xfrm>
            <a:off x="-380694" y="1"/>
            <a:ext cx="9523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75" y="260648"/>
            <a:ext cx="9267354" cy="61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5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</TotalTime>
  <Words>620</Words>
  <Application>Microsoft Office PowerPoint</Application>
  <PresentationFormat>On-screen Show (4:3)</PresentationFormat>
  <Paragraphs>68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Lent 2016 – Ethiopia Trip</dc:title>
  <dc:creator>Elaine Coakley</dc:creator>
  <cp:lastModifiedBy>Mark Booker</cp:lastModifiedBy>
  <cp:revision>118</cp:revision>
  <cp:lastPrinted>2015-10-26T11:02:10Z</cp:lastPrinted>
  <dcterms:created xsi:type="dcterms:W3CDTF">2015-09-10T13:23:17Z</dcterms:created>
  <dcterms:modified xsi:type="dcterms:W3CDTF">2015-11-23T12:47:11Z</dcterms:modified>
</cp:coreProperties>
</file>