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6" r:id="rId6"/>
    <p:sldId id="265"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7"/>
    <p:restoredTop sz="94534"/>
  </p:normalViewPr>
  <p:slideViewPr>
    <p:cSldViewPr snapToGrid="0" snapToObjects="1">
      <p:cViewPr varScale="1">
        <p:scale>
          <a:sx n="120" d="100"/>
          <a:sy n="120" d="100"/>
        </p:scale>
        <p:origin x="1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90A5310-DE6B-7141-AAA6-DDA103D3CF54}"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1459779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0A5310-DE6B-7141-AAA6-DDA103D3CF54}"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1788995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0A5310-DE6B-7141-AAA6-DDA103D3CF54}"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733364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90A5310-DE6B-7141-AAA6-DDA103D3CF54}"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468614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0A5310-DE6B-7141-AAA6-DDA103D3CF54}"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1173519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0A5310-DE6B-7141-AAA6-DDA103D3CF54}"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845397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0A5310-DE6B-7141-AAA6-DDA103D3CF54}" type="datetimeFigureOut">
              <a:rPr lang="en-US" smtClean="0"/>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837688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0A5310-DE6B-7141-AAA6-DDA103D3CF54}" type="datetimeFigureOut">
              <a:rPr lang="en-US" smtClean="0"/>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12161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A5310-DE6B-7141-AAA6-DDA103D3CF54}" type="datetimeFigureOut">
              <a:rPr lang="en-US" smtClean="0"/>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1662120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0A5310-DE6B-7141-AAA6-DDA103D3CF54}"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789425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0A5310-DE6B-7141-AAA6-DDA103D3CF54}"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5F272-239C-DD4F-8EAF-51731C3F3500}" type="slidenum">
              <a:rPr lang="en-US" smtClean="0"/>
              <a:t>‹#›</a:t>
            </a:fld>
            <a:endParaRPr lang="en-US"/>
          </a:p>
        </p:txBody>
      </p:sp>
    </p:spTree>
    <p:extLst>
      <p:ext uri="{BB962C8B-B14F-4D97-AF65-F5344CB8AC3E}">
        <p14:creationId xmlns:p14="http://schemas.microsoft.com/office/powerpoint/2010/main" val="71985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A5310-DE6B-7141-AAA6-DDA103D3CF54}" type="datetimeFigureOut">
              <a:rPr lang="en-US" smtClean="0"/>
              <a:t>1/28/2019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5F272-239C-DD4F-8EAF-51731C3F3500}" type="slidenum">
              <a:rPr lang="en-US" smtClean="0"/>
              <a:t>‹#›</a:t>
            </a:fld>
            <a:endParaRPr lang="en-US"/>
          </a:p>
        </p:txBody>
      </p:sp>
    </p:spTree>
    <p:extLst>
      <p:ext uri="{BB962C8B-B14F-4D97-AF65-F5344CB8AC3E}">
        <p14:creationId xmlns:p14="http://schemas.microsoft.com/office/powerpoint/2010/main" val="4303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a:extLst>
              <a:ext uri="{28A0092B-C50C-407E-A947-70E740481C1C}">
                <a14:useLocalDpi xmlns:a14="http://schemas.microsoft.com/office/drawing/2010/main" val="0"/>
              </a:ext>
            </a:extLst>
          </a:blip>
          <a:srcRect l="47798" b="46776"/>
          <a:stretch/>
        </p:blipFill>
        <p:spPr bwMode="auto">
          <a:xfrm>
            <a:off x="1341980" y="2589666"/>
            <a:ext cx="3883162" cy="3721101"/>
          </a:xfrm>
          <a:prstGeom prst="rect">
            <a:avLst/>
          </a:prstGeom>
          <a:noFill/>
          <a:ln>
            <a:noFill/>
          </a:ln>
          <a:extLst>
            <a:ext uri="{53640926-AAD7-44D8-BBD7-CCE9431645EC}">
              <a14:shadowObscured xmlns:a14="http://schemas.microsoft.com/office/drawing/2010/main"/>
            </a:ext>
          </a:extLst>
        </p:spPr>
      </p:pic>
      <p:pic>
        <p:nvPicPr>
          <p:cNvPr id="5" name="Picture 4"/>
          <p:cNvPicPr/>
          <p:nvPr/>
        </p:nvPicPr>
        <p:blipFill rotWithShape="1">
          <a:blip r:embed="rId2">
            <a:extLst>
              <a:ext uri="{28A0092B-C50C-407E-A947-70E740481C1C}">
                <a14:useLocalDpi xmlns:a14="http://schemas.microsoft.com/office/drawing/2010/main" val="0"/>
              </a:ext>
            </a:extLst>
          </a:blip>
          <a:srcRect l="23348" t="50420" r="24662" b="-560"/>
          <a:stretch/>
        </p:blipFill>
        <p:spPr bwMode="auto">
          <a:xfrm>
            <a:off x="6485481" y="3046867"/>
            <a:ext cx="3850505" cy="3811133"/>
          </a:xfrm>
          <a:prstGeom prst="rect">
            <a:avLst/>
          </a:prstGeom>
          <a:noFill/>
          <a:ln>
            <a:noFill/>
          </a:ln>
          <a:extLst>
            <a:ext uri="{53640926-AAD7-44D8-BBD7-CCE9431645EC}">
              <a14:shadowObscured xmlns:a14="http://schemas.microsoft.com/office/drawing/2010/main"/>
            </a:ext>
          </a:extLst>
        </p:spPr>
      </p:pic>
      <p:sp>
        <p:nvSpPr>
          <p:cNvPr id="6" name="Title 5"/>
          <p:cNvSpPr>
            <a:spLocks noGrp="1"/>
          </p:cNvSpPr>
          <p:nvPr>
            <p:ph type="ctrTitle"/>
          </p:nvPr>
        </p:nvSpPr>
        <p:spPr>
          <a:xfrm>
            <a:off x="1570581" y="202066"/>
            <a:ext cx="9144000" cy="2387600"/>
          </a:xfrm>
        </p:spPr>
        <p:txBody>
          <a:bodyPr>
            <a:normAutofit/>
          </a:bodyPr>
          <a:lstStyle/>
          <a:p>
            <a:r>
              <a:rPr lang="en-US" sz="8000" b="1" dirty="0"/>
              <a:t>Prejudice and Discrimination</a:t>
            </a:r>
          </a:p>
        </p:txBody>
      </p:sp>
    </p:spTree>
    <p:extLst>
      <p:ext uri="{BB962C8B-B14F-4D97-AF65-F5344CB8AC3E}">
        <p14:creationId xmlns:p14="http://schemas.microsoft.com/office/powerpoint/2010/main" val="1656486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8000" b="1" dirty="0"/>
              <a:t>Protected Characteristics</a:t>
            </a:r>
          </a:p>
        </p:txBody>
      </p:sp>
      <p:pic>
        <p:nvPicPr>
          <p:cNvPr id="4" name="Content Placeholder 3"/>
          <p:cNvPicPr>
            <a:picLocks noGrp="1" noChangeAspect="1"/>
          </p:cNvPicPr>
          <p:nvPr>
            <p:ph idx="1"/>
          </p:nvPr>
        </p:nvPicPr>
        <p:blipFill>
          <a:blip r:embed="rId2"/>
          <a:stretch>
            <a:fillRect/>
          </a:stretch>
        </p:blipFill>
        <p:spPr>
          <a:xfrm>
            <a:off x="4332258" y="1825625"/>
            <a:ext cx="3527484" cy="4351338"/>
          </a:xfrm>
          <a:prstGeom prst="rect">
            <a:avLst/>
          </a:prstGeom>
        </p:spPr>
      </p:pic>
    </p:spTree>
    <p:extLst>
      <p:ext uri="{BB962C8B-B14F-4D97-AF65-F5344CB8AC3E}">
        <p14:creationId xmlns:p14="http://schemas.microsoft.com/office/powerpoint/2010/main" val="53095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8000" b="1" dirty="0"/>
              <a:t>Definitions</a:t>
            </a:r>
          </a:p>
        </p:txBody>
      </p:sp>
      <p:sp>
        <p:nvSpPr>
          <p:cNvPr id="3" name="Content Placeholder 2"/>
          <p:cNvSpPr>
            <a:spLocks noGrp="1"/>
          </p:cNvSpPr>
          <p:nvPr>
            <p:ph idx="1"/>
          </p:nvPr>
        </p:nvSpPr>
        <p:spPr>
          <a:xfrm>
            <a:off x="838200" y="1515382"/>
            <a:ext cx="10515600" cy="4351338"/>
          </a:xfrm>
        </p:spPr>
        <p:txBody>
          <a:bodyPr>
            <a:normAutofit/>
          </a:bodyPr>
          <a:lstStyle/>
          <a:p>
            <a:endParaRPr lang="en-US" b="1" dirty="0"/>
          </a:p>
          <a:p>
            <a:r>
              <a:rPr lang="en-US" b="1" dirty="0"/>
              <a:t>Stereotype</a:t>
            </a:r>
            <a:r>
              <a:rPr lang="en-US" dirty="0"/>
              <a:t>: An idea or belief about a certain group of people.</a:t>
            </a:r>
          </a:p>
          <a:p>
            <a:endParaRPr lang="en-US" b="1" dirty="0"/>
          </a:p>
          <a:p>
            <a:r>
              <a:rPr lang="en-US" b="1" dirty="0"/>
              <a:t>Prejudice</a:t>
            </a:r>
            <a:r>
              <a:rPr lang="en-US" dirty="0"/>
              <a:t>: A feeling about a person based on their membership of a group.</a:t>
            </a:r>
          </a:p>
          <a:p>
            <a:endParaRPr lang="en-US" b="1" dirty="0"/>
          </a:p>
          <a:p>
            <a:r>
              <a:rPr lang="en-US" b="1" dirty="0"/>
              <a:t>Discrimination</a:t>
            </a:r>
            <a:r>
              <a:rPr lang="en-US" dirty="0"/>
              <a:t>: An action that denies the rights of a person due to their membership of a group. </a:t>
            </a:r>
          </a:p>
          <a:p>
            <a:endParaRPr lang="en-US" dirty="0"/>
          </a:p>
        </p:txBody>
      </p:sp>
    </p:spTree>
    <p:extLst>
      <p:ext uri="{BB962C8B-B14F-4D97-AF65-F5344CB8AC3E}">
        <p14:creationId xmlns:p14="http://schemas.microsoft.com/office/powerpoint/2010/main" val="187240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655737" y="418386"/>
            <a:ext cx="6539064" cy="5547485"/>
          </a:xfrm>
          <a:prstGeom prst="rect">
            <a:avLst/>
          </a:prstGeom>
        </p:spPr>
      </p:pic>
      <p:sp>
        <p:nvSpPr>
          <p:cNvPr id="3" name="TextBox 2">
            <a:extLst>
              <a:ext uri="{FF2B5EF4-FFF2-40B4-BE49-F238E27FC236}">
                <a16:creationId xmlns:a16="http://schemas.microsoft.com/office/drawing/2014/main" id="{F1D30F8E-D935-4B75-AE63-8B1E051A700B}"/>
              </a:ext>
            </a:extLst>
          </p:cNvPr>
          <p:cNvSpPr txBox="1"/>
          <p:nvPr/>
        </p:nvSpPr>
        <p:spPr>
          <a:xfrm>
            <a:off x="4786685" y="1343771"/>
            <a:ext cx="1852654" cy="861774"/>
          </a:xfrm>
          <a:prstGeom prst="rect">
            <a:avLst/>
          </a:prstGeom>
          <a:solidFill>
            <a:schemeClr val="bg1"/>
          </a:solidFill>
        </p:spPr>
        <p:txBody>
          <a:bodyPr wrap="square" rtlCol="0">
            <a:spAutoFit/>
          </a:bodyPr>
          <a:lstStyle/>
          <a:p>
            <a:pPr algn="ctr"/>
            <a:r>
              <a:rPr lang="en-GB" dirty="0"/>
              <a:t>(idea)</a:t>
            </a:r>
          </a:p>
          <a:p>
            <a:pPr algn="ctr"/>
            <a:r>
              <a:rPr lang="en-GB" sz="1600" dirty="0"/>
              <a:t>“people with pink hair are mean”</a:t>
            </a:r>
          </a:p>
        </p:txBody>
      </p:sp>
      <p:sp>
        <p:nvSpPr>
          <p:cNvPr id="5" name="TextBox 4">
            <a:extLst>
              <a:ext uri="{FF2B5EF4-FFF2-40B4-BE49-F238E27FC236}">
                <a16:creationId xmlns:a16="http://schemas.microsoft.com/office/drawing/2014/main" id="{47491223-D2A9-4799-9A43-51399A58EB50}"/>
              </a:ext>
            </a:extLst>
          </p:cNvPr>
          <p:cNvSpPr txBox="1"/>
          <p:nvPr/>
        </p:nvSpPr>
        <p:spPr>
          <a:xfrm>
            <a:off x="6757283" y="3794098"/>
            <a:ext cx="1852654" cy="861774"/>
          </a:xfrm>
          <a:prstGeom prst="rect">
            <a:avLst/>
          </a:prstGeom>
          <a:solidFill>
            <a:schemeClr val="bg1"/>
          </a:solidFill>
        </p:spPr>
        <p:txBody>
          <a:bodyPr wrap="square" rtlCol="0">
            <a:spAutoFit/>
          </a:bodyPr>
          <a:lstStyle/>
          <a:p>
            <a:pPr algn="ctr"/>
            <a:r>
              <a:rPr lang="en-GB" dirty="0"/>
              <a:t>(feeling)</a:t>
            </a:r>
          </a:p>
          <a:p>
            <a:pPr algn="ctr"/>
            <a:r>
              <a:rPr lang="en-GB" sz="1600" dirty="0"/>
              <a:t>“I don’t like people with pink hair”</a:t>
            </a:r>
          </a:p>
        </p:txBody>
      </p:sp>
      <p:sp>
        <p:nvSpPr>
          <p:cNvPr id="6" name="TextBox 5">
            <a:extLst>
              <a:ext uri="{FF2B5EF4-FFF2-40B4-BE49-F238E27FC236}">
                <a16:creationId xmlns:a16="http://schemas.microsoft.com/office/drawing/2014/main" id="{502E3700-4513-4033-891D-ED30AF49B4D3}"/>
              </a:ext>
            </a:extLst>
          </p:cNvPr>
          <p:cNvSpPr txBox="1"/>
          <p:nvPr/>
        </p:nvSpPr>
        <p:spPr>
          <a:xfrm>
            <a:off x="3070528" y="3973578"/>
            <a:ext cx="1852654" cy="1107996"/>
          </a:xfrm>
          <a:prstGeom prst="rect">
            <a:avLst/>
          </a:prstGeom>
          <a:solidFill>
            <a:schemeClr val="bg1"/>
          </a:solidFill>
        </p:spPr>
        <p:txBody>
          <a:bodyPr wrap="square" rtlCol="0">
            <a:spAutoFit/>
          </a:bodyPr>
          <a:lstStyle/>
          <a:p>
            <a:pPr algn="ctr"/>
            <a:r>
              <a:rPr lang="en-GB" dirty="0"/>
              <a:t>(action)</a:t>
            </a:r>
          </a:p>
          <a:p>
            <a:pPr algn="ctr"/>
            <a:r>
              <a:rPr lang="en-GB" sz="1600" dirty="0"/>
              <a:t>“I’m not going to let anyone with pink hair sit next to me”</a:t>
            </a:r>
          </a:p>
        </p:txBody>
      </p:sp>
    </p:spTree>
    <p:extLst>
      <p:ext uri="{BB962C8B-B14F-4D97-AF65-F5344CB8AC3E}">
        <p14:creationId xmlns:p14="http://schemas.microsoft.com/office/powerpoint/2010/main" val="401726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600" b="1" dirty="0"/>
              <a:t>Prejudice or Discrimination?</a:t>
            </a:r>
          </a:p>
        </p:txBody>
      </p:sp>
      <p:sp>
        <p:nvSpPr>
          <p:cNvPr id="3" name="Content Placeholder 2"/>
          <p:cNvSpPr>
            <a:spLocks noGrp="1"/>
          </p:cNvSpPr>
          <p:nvPr>
            <p:ph idx="1"/>
          </p:nvPr>
        </p:nvSpPr>
        <p:spPr/>
        <p:txBody>
          <a:bodyPr/>
          <a:lstStyle/>
          <a:p>
            <a:pPr marL="0" indent="0" algn="ctr">
              <a:buNone/>
            </a:pPr>
            <a:r>
              <a:rPr lang="en-US" sz="3200" dirty="0"/>
              <a:t>Look at the cards in front of you and decide whether each scenario is an example of prejudice or discrimination.  Sort the cards into two piles.</a:t>
            </a:r>
          </a:p>
          <a:p>
            <a:endParaRPr lang="en-US" dirty="0"/>
          </a:p>
        </p:txBody>
      </p:sp>
      <p:pic>
        <p:nvPicPr>
          <p:cNvPr id="4" name="Picture 3"/>
          <p:cNvPicPr>
            <a:picLocks noChangeAspect="1"/>
          </p:cNvPicPr>
          <p:nvPr/>
        </p:nvPicPr>
        <p:blipFill>
          <a:blip r:embed="rId2"/>
          <a:stretch>
            <a:fillRect/>
          </a:stretch>
        </p:blipFill>
        <p:spPr>
          <a:xfrm>
            <a:off x="4298950" y="3586163"/>
            <a:ext cx="3136900" cy="2590800"/>
          </a:xfrm>
          <a:prstGeom prst="rect">
            <a:avLst/>
          </a:prstGeom>
        </p:spPr>
      </p:pic>
    </p:spTree>
    <p:extLst>
      <p:ext uri="{BB962C8B-B14F-4D97-AF65-F5344CB8AC3E}">
        <p14:creationId xmlns:p14="http://schemas.microsoft.com/office/powerpoint/2010/main" val="755851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C59C0D5-64C2-447B-827D-538E3326D34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231224" y="1278294"/>
            <a:ext cx="3704253" cy="4096139"/>
          </a:xfrm>
          <a:prstGeom prst="rect">
            <a:avLst/>
          </a:prstGeom>
          <a:noFill/>
          <a:ln>
            <a:noFill/>
          </a:ln>
        </p:spPr>
      </p:pic>
      <p:sp>
        <p:nvSpPr>
          <p:cNvPr id="3" name="TextBox 2">
            <a:extLst>
              <a:ext uri="{FF2B5EF4-FFF2-40B4-BE49-F238E27FC236}">
                <a16:creationId xmlns:a16="http://schemas.microsoft.com/office/drawing/2014/main" id="{A90722D8-41C7-4E1D-89BA-2B65A11E1524}"/>
              </a:ext>
            </a:extLst>
          </p:cNvPr>
          <p:cNvSpPr txBox="1"/>
          <p:nvPr/>
        </p:nvSpPr>
        <p:spPr>
          <a:xfrm>
            <a:off x="605517" y="457601"/>
            <a:ext cx="5878285" cy="923330"/>
          </a:xfrm>
          <a:prstGeom prst="rect">
            <a:avLst/>
          </a:prstGeom>
          <a:noFill/>
        </p:spPr>
        <p:txBody>
          <a:bodyPr wrap="square" rtlCol="0">
            <a:spAutoFit/>
          </a:bodyPr>
          <a:lstStyle/>
          <a:p>
            <a:pPr algn="ctr"/>
            <a:r>
              <a:rPr lang="en-GB" sz="5400" dirty="0"/>
              <a:t>Sally’s Story</a:t>
            </a:r>
          </a:p>
        </p:txBody>
      </p:sp>
      <p:sp>
        <p:nvSpPr>
          <p:cNvPr id="4" name="TextBox 3">
            <a:extLst>
              <a:ext uri="{FF2B5EF4-FFF2-40B4-BE49-F238E27FC236}">
                <a16:creationId xmlns:a16="http://schemas.microsoft.com/office/drawing/2014/main" id="{C6DF386F-A38C-4763-B7A0-EE8DD3FED65B}"/>
              </a:ext>
            </a:extLst>
          </p:cNvPr>
          <p:cNvSpPr txBox="1"/>
          <p:nvPr/>
        </p:nvSpPr>
        <p:spPr>
          <a:xfrm>
            <a:off x="151075" y="1380931"/>
            <a:ext cx="7450372" cy="3970318"/>
          </a:xfrm>
          <a:prstGeom prst="rect">
            <a:avLst/>
          </a:prstGeom>
          <a:noFill/>
        </p:spPr>
        <p:txBody>
          <a:bodyPr wrap="square" rtlCol="0">
            <a:spAutoFit/>
          </a:bodyPr>
          <a:lstStyle/>
          <a:p>
            <a:pPr lvl="1"/>
            <a:r>
              <a:rPr lang="en-GB" dirty="0"/>
              <a:t>Re read Sally’s story and as a class discuss:</a:t>
            </a:r>
          </a:p>
          <a:p>
            <a:pPr lvl="1"/>
            <a:endParaRPr lang="en-GB" dirty="0"/>
          </a:p>
          <a:p>
            <a:pPr marL="742950" lvl="1" indent="-285750">
              <a:buFont typeface="Arial" panose="020B0604020202020204" pitchFamily="34" charset="0"/>
              <a:buChar char="•"/>
            </a:pPr>
            <a:r>
              <a:rPr lang="en-GB" dirty="0"/>
              <a:t>Has Sally done anything wrong?</a:t>
            </a:r>
            <a:endParaRPr lang="en-GB" sz="2000" dirty="0"/>
          </a:p>
          <a:p>
            <a:pPr marL="742950" lvl="1" indent="-285750">
              <a:buFont typeface="Arial" panose="020B0604020202020204" pitchFamily="34" charset="0"/>
              <a:buChar char="•"/>
            </a:pPr>
            <a:r>
              <a:rPr lang="en-GB" dirty="0"/>
              <a:t>Why are people treating her badly?</a:t>
            </a:r>
            <a:endParaRPr lang="en-GB" sz="2000" dirty="0"/>
          </a:p>
          <a:p>
            <a:pPr marL="742950" lvl="1" indent="-285750">
              <a:buFont typeface="Arial" panose="020B0604020202020204" pitchFamily="34" charset="0"/>
              <a:buChar char="•"/>
            </a:pPr>
            <a:r>
              <a:rPr lang="en-GB" dirty="0"/>
              <a:t>What is wrong with what they are saying to her?</a:t>
            </a:r>
            <a:endParaRPr lang="en-GB" sz="2000" dirty="0"/>
          </a:p>
          <a:p>
            <a:pPr marL="742950" lvl="1" indent="-285750">
              <a:buFont typeface="Arial" panose="020B0604020202020204" pitchFamily="34" charset="0"/>
              <a:buChar char="•"/>
            </a:pPr>
            <a:r>
              <a:rPr lang="en-GB" dirty="0"/>
              <a:t>Why do you think that they are calling her gay?</a:t>
            </a:r>
            <a:endParaRPr lang="en-GB" sz="2000" dirty="0"/>
          </a:p>
          <a:p>
            <a:pPr marL="742950" lvl="1" indent="-285750">
              <a:buFont typeface="Arial" panose="020B0604020202020204" pitchFamily="34" charset="0"/>
              <a:buChar char="•"/>
            </a:pPr>
            <a:r>
              <a:rPr lang="en-GB" dirty="0"/>
              <a:t>What is wrong with them using that word?</a:t>
            </a:r>
            <a:endParaRPr lang="en-GB" sz="2000" dirty="0"/>
          </a:p>
          <a:p>
            <a:pPr marL="742950" lvl="1" indent="-285750">
              <a:buFont typeface="Arial" panose="020B0604020202020204" pitchFamily="34" charset="0"/>
              <a:buChar char="•"/>
            </a:pPr>
            <a:r>
              <a:rPr lang="en-GB" dirty="0"/>
              <a:t>How might Sally feel because of this?</a:t>
            </a:r>
            <a:endParaRPr lang="en-GB" sz="2000" dirty="0"/>
          </a:p>
          <a:p>
            <a:pPr marL="742950" lvl="1" indent="-285750">
              <a:buFont typeface="Arial" panose="020B0604020202020204" pitchFamily="34" charset="0"/>
              <a:buChar char="•"/>
            </a:pPr>
            <a:r>
              <a:rPr lang="en-GB" dirty="0"/>
              <a:t>Should Sally change because of how she is being treated?</a:t>
            </a:r>
            <a:endParaRPr lang="en-GB" sz="2000" dirty="0"/>
          </a:p>
          <a:p>
            <a:pPr marL="742950" lvl="1" indent="-285750">
              <a:buFont typeface="Arial" panose="020B0604020202020204" pitchFamily="34" charset="0"/>
              <a:buChar char="•"/>
            </a:pPr>
            <a:r>
              <a:rPr lang="en-GB" dirty="0"/>
              <a:t>What should other pupils who hear this name calling do?</a:t>
            </a:r>
            <a:endParaRPr lang="en-GB" sz="2000" dirty="0"/>
          </a:p>
          <a:p>
            <a:pPr marL="742950" lvl="1" indent="-285750">
              <a:buFont typeface="Arial" panose="020B0604020202020204" pitchFamily="34" charset="0"/>
              <a:buChar char="•"/>
            </a:pPr>
            <a:r>
              <a:rPr lang="en-GB" dirty="0"/>
              <a:t>Should Sally tell anyone how this is making her feel? Who?</a:t>
            </a:r>
            <a:endParaRPr lang="en-GB" sz="2000" dirty="0"/>
          </a:p>
          <a:p>
            <a:pPr marL="742950" lvl="1" indent="-285750">
              <a:buFont typeface="Arial" panose="020B0604020202020204" pitchFamily="34" charset="0"/>
              <a:buChar char="•"/>
            </a:pPr>
            <a:r>
              <a:rPr lang="en-GB" dirty="0"/>
              <a:t>What should happen to the people who are calling her names?</a:t>
            </a:r>
            <a:endParaRPr lang="en-GB" sz="2000" dirty="0"/>
          </a:p>
          <a:p>
            <a:pPr marL="742950" lvl="1" indent="-285750">
              <a:buFont typeface="Arial" panose="020B0604020202020204" pitchFamily="34" charset="0"/>
              <a:buChar char="•"/>
            </a:pPr>
            <a:r>
              <a:rPr lang="en-GB" dirty="0"/>
              <a:t>How could restorative practice help Sally and the rest of the pupils?</a:t>
            </a:r>
            <a:endParaRPr lang="en-GB" sz="2000" dirty="0"/>
          </a:p>
          <a:p>
            <a:endParaRPr lang="en-GB" dirty="0"/>
          </a:p>
        </p:txBody>
      </p:sp>
    </p:spTree>
    <p:extLst>
      <p:ext uri="{BB962C8B-B14F-4D97-AF65-F5344CB8AC3E}">
        <p14:creationId xmlns:p14="http://schemas.microsoft.com/office/powerpoint/2010/main" val="1827230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B6E1D7-800B-4041-9605-F8A5D7779BA0}"/>
              </a:ext>
            </a:extLst>
          </p:cNvPr>
          <p:cNvSpPr/>
          <p:nvPr/>
        </p:nvSpPr>
        <p:spPr>
          <a:xfrm>
            <a:off x="628153" y="834887"/>
            <a:ext cx="10734261" cy="3885936"/>
          </a:xfrm>
          <a:prstGeom prst="rect">
            <a:avLst/>
          </a:prstGeom>
        </p:spPr>
        <p:txBody>
          <a:bodyPr wrap="square">
            <a:spAutoFit/>
          </a:bodyPr>
          <a:lstStyle/>
          <a:p>
            <a:pPr lvl="0">
              <a:spcAft>
                <a:spcPts val="0"/>
              </a:spcAft>
              <a:tabLst>
                <a:tab pos="381635" algn="l"/>
              </a:tabLst>
            </a:pPr>
            <a:r>
              <a:rPr lang="en-GB" dirty="0">
                <a:latin typeface="Calibri" panose="020F0502020204030204" pitchFamily="34" charset="0"/>
                <a:ea typeface="Times New Roman" panose="02020603050405020304" pitchFamily="18" charset="0"/>
              </a:rPr>
              <a:t>Look at your bundle of scenario cards.  </a:t>
            </a:r>
          </a:p>
          <a:p>
            <a:pPr lvl="0">
              <a:spcAft>
                <a:spcPts val="0"/>
              </a:spcAft>
              <a:tabLst>
                <a:tab pos="381635" algn="l"/>
              </a:tabLst>
            </a:pPr>
            <a:endParaRPr lang="en-GB" dirty="0">
              <a:latin typeface="Calibri" panose="020F0502020204030204" pitchFamily="34" charset="0"/>
              <a:ea typeface="Times New Roman" panose="02020603050405020304" pitchFamily="18" charset="0"/>
            </a:endParaRPr>
          </a:p>
          <a:p>
            <a:pPr lvl="0">
              <a:spcAft>
                <a:spcPts val="0"/>
              </a:spcAft>
              <a:tabLst>
                <a:tab pos="381635" algn="l"/>
              </a:tabLst>
            </a:pPr>
            <a:r>
              <a:rPr lang="en-GB" dirty="0">
                <a:latin typeface="Calibri" panose="020F0502020204030204" pitchFamily="34" charset="0"/>
                <a:ea typeface="Times New Roman" panose="02020603050405020304" pitchFamily="18" charset="0"/>
              </a:rPr>
              <a:t>In pairs choose ONE that shows a form of prejudice and ONE that shows an act of discrimination</a:t>
            </a:r>
          </a:p>
          <a:p>
            <a:pPr marL="342900" lvl="0" indent="-342900">
              <a:spcAft>
                <a:spcPts val="0"/>
              </a:spcAft>
              <a:buFont typeface="Symbol" panose="05050102010706020507" pitchFamily="18" charset="2"/>
              <a:buChar char=""/>
              <a:tabLst>
                <a:tab pos="381635" algn="l"/>
              </a:tabLst>
            </a:pPr>
            <a:endParaRPr lang="en-GB" dirty="0">
              <a:latin typeface="Calibri" panose="020F0502020204030204" pitchFamily="34" charset="0"/>
              <a:ea typeface="Times New Roman" panose="02020603050405020304" pitchFamily="18" charset="0"/>
            </a:endParaRPr>
          </a:p>
          <a:p>
            <a:pPr lvl="0">
              <a:spcAft>
                <a:spcPts val="0"/>
              </a:spcAft>
              <a:tabLst>
                <a:tab pos="381635" algn="l"/>
              </a:tabLst>
            </a:pPr>
            <a:r>
              <a:rPr lang="en-GB" dirty="0">
                <a:latin typeface="Calibri" panose="020F0502020204030204" pitchFamily="34" charset="0"/>
                <a:ea typeface="Times New Roman" panose="02020603050405020304" pitchFamily="18" charset="0"/>
              </a:rPr>
              <a:t>With your partner discuss</a:t>
            </a:r>
          </a:p>
          <a:p>
            <a:pPr marL="342900" lvl="0" indent="-342900">
              <a:spcAft>
                <a:spcPts val="0"/>
              </a:spcAft>
              <a:buFont typeface="Symbol" panose="05050102010706020507" pitchFamily="18" charset="2"/>
              <a:buChar char=""/>
              <a:tabLst>
                <a:tab pos="381635" algn="l"/>
              </a:tabLst>
            </a:pPr>
            <a:endParaRPr lang="en-GB" dirty="0">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381635" algn="l"/>
              </a:tabLst>
            </a:pPr>
            <a:r>
              <a:rPr lang="en-GB" dirty="0">
                <a:latin typeface="Calibri" panose="020F0502020204030204" pitchFamily="34" charset="0"/>
                <a:ea typeface="Times New Roman" panose="02020603050405020304" pitchFamily="18" charset="0"/>
              </a:rPr>
              <a:t>PREJUDICE Scenario: why the person showing the prejudice may feel that way?  What impact might their prejudice have on the other person? How can their prejudice be changed?</a:t>
            </a:r>
            <a:endParaRPr lang="en-GB" sz="2000" dirty="0">
              <a:latin typeface="Times New Roman" panose="02020603050405020304" pitchFamily="18" charset="0"/>
              <a:ea typeface="Times New Roman" panose="02020603050405020304" pitchFamily="18" charset="0"/>
            </a:endParaRPr>
          </a:p>
          <a:p>
            <a:pPr marL="457200">
              <a:lnSpc>
                <a:spcPct val="115000"/>
              </a:lnSpc>
              <a:spcAft>
                <a:spcPts val="100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tabLst>
                <a:tab pos="381635" algn="l"/>
              </a:tabLst>
            </a:pPr>
            <a:r>
              <a:rPr lang="en-GB" dirty="0">
                <a:latin typeface="Calibri" panose="020F0502020204030204" pitchFamily="34" charset="0"/>
                <a:ea typeface="Times New Roman" panose="02020603050405020304" pitchFamily="18" charset="0"/>
              </a:rPr>
              <a:t>DISCRIMINATION Scenario: why is the person acting badly?  What impact might their discrimination have on the person they are doing it to?  What prejudice are they showing?  What could happen to them in terms of the law?  How can their discrimination be stopped?</a:t>
            </a:r>
            <a:endParaRPr lang="en-GB" sz="2000" dirty="0">
              <a:latin typeface="Times New Roman" panose="02020603050405020304" pitchFamily="18" charset="0"/>
              <a:ea typeface="Times New Roman" panose="02020603050405020304" pitchFamily="18" charset="0"/>
            </a:endParaRPr>
          </a:p>
          <a:p>
            <a:pPr marL="457200">
              <a:lnSpc>
                <a:spcPct val="115000"/>
              </a:lnSpc>
              <a:spcAft>
                <a:spcPts val="100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1237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t>Universal Declaration of Human Rights</a:t>
            </a:r>
          </a:p>
        </p:txBody>
      </p:sp>
      <p:sp>
        <p:nvSpPr>
          <p:cNvPr id="3" name="Content Placeholder 2"/>
          <p:cNvSpPr>
            <a:spLocks noGrp="1"/>
          </p:cNvSpPr>
          <p:nvPr>
            <p:ph idx="1"/>
          </p:nvPr>
        </p:nvSpPr>
        <p:spPr/>
        <p:txBody>
          <a:bodyPr/>
          <a:lstStyle/>
          <a:p>
            <a:r>
              <a:rPr lang="en-US" b="1" dirty="0"/>
              <a:t>Article 2 </a:t>
            </a:r>
            <a:r>
              <a:rPr lang="en-US" dirty="0"/>
              <a:t>states that:</a:t>
            </a:r>
            <a:br>
              <a:rPr lang="en-US" b="1" dirty="0"/>
            </a:br>
            <a:r>
              <a:rPr lang="en-US" b="1" dirty="0"/>
              <a:t> </a:t>
            </a:r>
          </a:p>
          <a:p>
            <a:r>
              <a:rPr lang="en-US" dirty="0"/>
              <a:t>Everyone is entitled to all the rights and freedoms set forth in this Declaration, without distinction of any kind, such as race, </a:t>
            </a:r>
            <a:r>
              <a:rPr lang="en-US" dirty="0" err="1"/>
              <a:t>colour</a:t>
            </a:r>
            <a:r>
              <a:rPr lang="en-US" dirty="0"/>
              <a:t>, sex, language, religion, political or other opinion, national or social origin, property, birth or other status. Furthermore, no distinction shall be made on the basis of the political, jurisdictional or international status of the country or territory to which a person belongs, whether it be independent, trust, non-self-governing or under any other limitation of sovereignty.</a:t>
            </a:r>
          </a:p>
          <a:p>
            <a:endParaRPr lang="en-US" dirty="0"/>
          </a:p>
        </p:txBody>
      </p:sp>
    </p:spTree>
    <p:extLst>
      <p:ext uri="{BB962C8B-B14F-4D97-AF65-F5344CB8AC3E}">
        <p14:creationId xmlns:p14="http://schemas.microsoft.com/office/powerpoint/2010/main" val="1229654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8000" b="1" dirty="0" err="1"/>
              <a:t>Unicef</a:t>
            </a:r>
            <a:r>
              <a:rPr lang="en-US" sz="8000" b="1" dirty="0"/>
              <a:t> Rights of the Child</a:t>
            </a:r>
          </a:p>
        </p:txBody>
      </p:sp>
      <p:sp>
        <p:nvSpPr>
          <p:cNvPr id="3" name="Content Placeholder 2"/>
          <p:cNvSpPr>
            <a:spLocks noGrp="1"/>
          </p:cNvSpPr>
          <p:nvPr>
            <p:ph idx="1"/>
          </p:nvPr>
        </p:nvSpPr>
        <p:spPr/>
        <p:txBody>
          <a:bodyPr/>
          <a:lstStyle/>
          <a:p>
            <a:pPr marL="0" indent="0">
              <a:buNone/>
            </a:pPr>
            <a:r>
              <a:rPr lang="en-US" b="1" dirty="0"/>
              <a:t>Article 2 </a:t>
            </a:r>
            <a:r>
              <a:rPr lang="en-US" dirty="0"/>
              <a:t>states that:</a:t>
            </a:r>
          </a:p>
          <a:p>
            <a:pPr marL="0" indent="0">
              <a:buNone/>
            </a:pPr>
            <a:endParaRPr lang="en-US" dirty="0"/>
          </a:p>
          <a:p>
            <a:pPr marL="0" indent="0">
              <a:buNone/>
            </a:pPr>
            <a:r>
              <a:rPr lang="en-US" dirty="0"/>
              <a:t>All children have these rights, no matter who they are, where they live, what their parents do, what language they speak, what their religion is, whether they are a boy or girl, what their culture is, whether they have a disability, whether they are rich or poor. No child should be treated unfairly on any basis.</a:t>
            </a:r>
          </a:p>
        </p:txBody>
      </p:sp>
    </p:spTree>
    <p:extLst>
      <p:ext uri="{BB962C8B-B14F-4D97-AF65-F5344CB8AC3E}">
        <p14:creationId xmlns:p14="http://schemas.microsoft.com/office/powerpoint/2010/main" val="880324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8000" b="1" dirty="0"/>
              <a:t>Equality Act 2010</a:t>
            </a:r>
            <a:br>
              <a:rPr lang="en-US" sz="8000" b="1" dirty="0"/>
            </a:br>
            <a:endParaRPr lang="en-US" sz="3600" b="1" dirty="0">
              <a:solidFill>
                <a:srgbClr val="FF0000"/>
              </a:solidFill>
            </a:endParaRPr>
          </a:p>
        </p:txBody>
      </p:sp>
      <p:sp>
        <p:nvSpPr>
          <p:cNvPr id="3" name="Content Placeholder 2"/>
          <p:cNvSpPr>
            <a:spLocks noGrp="1"/>
          </p:cNvSpPr>
          <p:nvPr>
            <p:ph idx="1"/>
          </p:nvPr>
        </p:nvSpPr>
        <p:spPr>
          <a:xfrm>
            <a:off x="838200" y="1690688"/>
            <a:ext cx="10515600" cy="4486275"/>
          </a:xfrm>
        </p:spPr>
        <p:txBody>
          <a:bodyPr>
            <a:normAutofit/>
          </a:bodyPr>
          <a:lstStyle/>
          <a:p>
            <a:endParaRPr lang="en-US" dirty="0"/>
          </a:p>
          <a:p>
            <a:r>
              <a:rPr lang="en-US" dirty="0"/>
              <a:t>Legally protects people from discrimination in the workplace and in wider society.  </a:t>
            </a:r>
          </a:p>
          <a:p>
            <a:endParaRPr lang="en-US" dirty="0"/>
          </a:p>
          <a:p>
            <a:r>
              <a:rPr lang="en-US" dirty="0"/>
              <a:t>Makes the law easier to understand.</a:t>
            </a:r>
          </a:p>
          <a:p>
            <a:endParaRPr lang="en-US" dirty="0"/>
          </a:p>
          <a:p>
            <a:r>
              <a:rPr lang="en-US" dirty="0"/>
              <a:t>All groups have the same level of protection.</a:t>
            </a:r>
          </a:p>
        </p:txBody>
      </p:sp>
    </p:spTree>
    <p:extLst>
      <p:ext uri="{BB962C8B-B14F-4D97-AF65-F5344CB8AC3E}">
        <p14:creationId xmlns:p14="http://schemas.microsoft.com/office/powerpoint/2010/main" val="1767054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TotalTime>
  <Words>431</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Symbol</vt:lpstr>
      <vt:lpstr>Times New Roman</vt:lpstr>
      <vt:lpstr>Office Theme</vt:lpstr>
      <vt:lpstr>Prejudice and Discrimination</vt:lpstr>
      <vt:lpstr>Definitions</vt:lpstr>
      <vt:lpstr>PowerPoint Presentation</vt:lpstr>
      <vt:lpstr>Prejudice or Discrimination?</vt:lpstr>
      <vt:lpstr>PowerPoint Presentation</vt:lpstr>
      <vt:lpstr>PowerPoint Presentation</vt:lpstr>
      <vt:lpstr>Universal Declaration of Human Rights</vt:lpstr>
      <vt:lpstr>Unicef Rights of the Child</vt:lpstr>
      <vt:lpstr>Equality Act 2010 </vt:lpstr>
      <vt:lpstr>Protected Characteristics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Barbara Coupar</cp:lastModifiedBy>
  <cp:revision>12</cp:revision>
  <dcterms:created xsi:type="dcterms:W3CDTF">2018-02-13T18:02:59Z</dcterms:created>
  <dcterms:modified xsi:type="dcterms:W3CDTF">2019-01-28T13:57:28Z</dcterms:modified>
</cp:coreProperties>
</file>