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3" r:id="rId7"/>
    <p:sldId id="264" r:id="rId8"/>
    <p:sldId id="265" r:id="rId9"/>
    <p:sldId id="280" r:id="rId10"/>
    <p:sldId id="293" r:id="rId11"/>
    <p:sldId id="281" r:id="rId12"/>
    <p:sldId id="282" r:id="rId13"/>
    <p:sldId id="283" r:id="rId14"/>
    <p:sldId id="286" r:id="rId15"/>
    <p:sldId id="284" r:id="rId16"/>
    <p:sldId id="291" r:id="rId17"/>
    <p:sldId id="285" r:id="rId18"/>
    <p:sldId id="292" r:id="rId19"/>
    <p:sldId id="311" r:id="rId20"/>
    <p:sldId id="301" r:id="rId21"/>
    <p:sldId id="315" r:id="rId22"/>
    <p:sldId id="298" r:id="rId23"/>
    <p:sldId id="299" r:id="rId24"/>
    <p:sldId id="288" r:id="rId25"/>
    <p:sldId id="300" r:id="rId26"/>
    <p:sldId id="316" r:id="rId27"/>
    <p:sldId id="304" r:id="rId28"/>
    <p:sldId id="296" r:id="rId29"/>
    <p:sldId id="297" r:id="rId30"/>
    <p:sldId id="287" r:id="rId31"/>
    <p:sldId id="309" r:id="rId32"/>
    <p:sldId id="302" r:id="rId33"/>
    <p:sldId id="305" r:id="rId34"/>
    <p:sldId id="306" r:id="rId35"/>
    <p:sldId id="307" r:id="rId36"/>
    <p:sldId id="370" r:id="rId37"/>
    <p:sldId id="308" r:id="rId38"/>
    <p:sldId id="266" r:id="rId39"/>
    <p:sldId id="312" r:id="rId40"/>
    <p:sldId id="267" r:id="rId41"/>
    <p:sldId id="268" r:id="rId42"/>
    <p:sldId id="269" r:id="rId43"/>
    <p:sldId id="270" r:id="rId44"/>
    <p:sldId id="271" r:id="rId45"/>
    <p:sldId id="274" r:id="rId46"/>
    <p:sldId id="273" r:id="rId47"/>
    <p:sldId id="277" r:id="rId48"/>
    <p:sldId id="278" r:id="rId49"/>
    <p:sldId id="36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114" d="100"/>
          <a:sy n="114" d="100"/>
        </p:scale>
        <p:origin x="2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B1154-27AC-47BE-BF22-34AC2432CEB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DC38CED-3512-4080-B517-A95F3BE8593A}">
      <dgm:prSet/>
      <dgm:spPr/>
      <dgm:t>
        <a:bodyPr/>
        <a:lstStyle/>
        <a:p>
          <a:r>
            <a:rPr lang="en-US" dirty="0"/>
            <a:t>Liturgy, then, refers to the public prayers of the Church, with Christ as its head, using:</a:t>
          </a:r>
        </a:p>
      </dgm:t>
    </dgm:pt>
    <dgm:pt modelId="{BB36CE16-DB90-463A-AC0D-7646BBD4CA32}" type="parTrans" cxnId="{3360C93C-6B62-43A3-BF76-03E8CA1CEEFD}">
      <dgm:prSet/>
      <dgm:spPr/>
      <dgm:t>
        <a:bodyPr/>
        <a:lstStyle/>
        <a:p>
          <a:endParaRPr lang="en-US"/>
        </a:p>
      </dgm:t>
    </dgm:pt>
    <dgm:pt modelId="{41B3D6D1-C192-42B4-BDB8-B15CFA276FEE}" type="sibTrans" cxnId="{3360C93C-6B62-43A3-BF76-03E8CA1CEEFD}">
      <dgm:prSet/>
      <dgm:spPr/>
      <dgm:t>
        <a:bodyPr/>
        <a:lstStyle/>
        <a:p>
          <a:endParaRPr lang="en-US"/>
        </a:p>
      </dgm:t>
    </dgm:pt>
    <dgm:pt modelId="{9D607F46-6313-4868-99F7-56B3F95F3D2E}">
      <dgm:prSet/>
      <dgm:spPr/>
      <dgm:t>
        <a:bodyPr/>
        <a:lstStyle/>
        <a:p>
          <a:r>
            <a:rPr lang="en-US"/>
            <a:t>Signs and symbols</a:t>
          </a:r>
        </a:p>
      </dgm:t>
    </dgm:pt>
    <dgm:pt modelId="{FAB8FB78-D2A5-47CA-B6B0-DCA96B74A6FB}" type="parTrans" cxnId="{9417C3B3-95CF-4446-8CBF-A91E2FE604FA}">
      <dgm:prSet/>
      <dgm:spPr/>
      <dgm:t>
        <a:bodyPr/>
        <a:lstStyle/>
        <a:p>
          <a:endParaRPr lang="en-US"/>
        </a:p>
      </dgm:t>
    </dgm:pt>
    <dgm:pt modelId="{1E34FD6F-C8BA-447C-9ACD-F92B6E3E071E}" type="sibTrans" cxnId="{9417C3B3-95CF-4446-8CBF-A91E2FE604FA}">
      <dgm:prSet/>
      <dgm:spPr/>
      <dgm:t>
        <a:bodyPr/>
        <a:lstStyle/>
        <a:p>
          <a:endParaRPr lang="en-US"/>
        </a:p>
      </dgm:t>
    </dgm:pt>
    <dgm:pt modelId="{94229FEC-1867-48F2-BFBF-ACC7B8F38FAC}">
      <dgm:prSet/>
      <dgm:spPr/>
      <dgm:t>
        <a:bodyPr/>
        <a:lstStyle/>
        <a:p>
          <a:r>
            <a:rPr lang="en-US"/>
            <a:t>Music</a:t>
          </a:r>
        </a:p>
      </dgm:t>
    </dgm:pt>
    <dgm:pt modelId="{DDAFF7AD-E645-4507-99AC-C9C6B58A1242}" type="parTrans" cxnId="{6C33CE31-0B5A-4F38-B4D6-0CB7D27F1E53}">
      <dgm:prSet/>
      <dgm:spPr/>
      <dgm:t>
        <a:bodyPr/>
        <a:lstStyle/>
        <a:p>
          <a:endParaRPr lang="en-US"/>
        </a:p>
      </dgm:t>
    </dgm:pt>
    <dgm:pt modelId="{F5F242B8-3A28-46A0-B990-4A4943DF4F0A}" type="sibTrans" cxnId="{6C33CE31-0B5A-4F38-B4D6-0CB7D27F1E53}">
      <dgm:prSet/>
      <dgm:spPr/>
      <dgm:t>
        <a:bodyPr/>
        <a:lstStyle/>
        <a:p>
          <a:endParaRPr lang="en-US"/>
        </a:p>
      </dgm:t>
    </dgm:pt>
    <dgm:pt modelId="{0210ABA6-29F6-4053-8AE0-DC7739B03FFD}">
      <dgm:prSet/>
      <dgm:spPr/>
      <dgm:t>
        <a:bodyPr/>
        <a:lstStyle/>
        <a:p>
          <a:r>
            <a:rPr lang="en-US"/>
            <a:t>Words</a:t>
          </a:r>
        </a:p>
      </dgm:t>
    </dgm:pt>
    <dgm:pt modelId="{9A9D67B3-56A5-42D7-A844-2F68C6E789DB}" type="parTrans" cxnId="{D1D335AC-DC94-4FAC-96D7-D669C742DDCD}">
      <dgm:prSet/>
      <dgm:spPr/>
      <dgm:t>
        <a:bodyPr/>
        <a:lstStyle/>
        <a:p>
          <a:endParaRPr lang="en-US"/>
        </a:p>
      </dgm:t>
    </dgm:pt>
    <dgm:pt modelId="{9B3DEDB3-888F-490E-AC5D-4A023E9C3A92}" type="sibTrans" cxnId="{D1D335AC-DC94-4FAC-96D7-D669C742DDCD}">
      <dgm:prSet/>
      <dgm:spPr/>
      <dgm:t>
        <a:bodyPr/>
        <a:lstStyle/>
        <a:p>
          <a:endParaRPr lang="en-US"/>
        </a:p>
      </dgm:t>
    </dgm:pt>
    <dgm:pt modelId="{1BB9DB47-5466-4FD5-92D1-4F2E5820106A}">
      <dgm:prSet/>
      <dgm:spPr/>
      <dgm:t>
        <a:bodyPr/>
        <a:lstStyle/>
        <a:p>
          <a:r>
            <a:rPr lang="en-US"/>
            <a:t>Images</a:t>
          </a:r>
        </a:p>
      </dgm:t>
    </dgm:pt>
    <dgm:pt modelId="{1191297B-7C0A-42D6-9D51-6CE38B697C80}" type="parTrans" cxnId="{5F876E3E-5550-4656-A265-3D3CF7360447}">
      <dgm:prSet/>
      <dgm:spPr/>
      <dgm:t>
        <a:bodyPr/>
        <a:lstStyle/>
        <a:p>
          <a:endParaRPr lang="en-US"/>
        </a:p>
      </dgm:t>
    </dgm:pt>
    <dgm:pt modelId="{A95C427C-8A53-4858-AC27-E82EBF39C841}" type="sibTrans" cxnId="{5F876E3E-5550-4656-A265-3D3CF7360447}">
      <dgm:prSet/>
      <dgm:spPr/>
      <dgm:t>
        <a:bodyPr/>
        <a:lstStyle/>
        <a:p>
          <a:endParaRPr lang="en-US"/>
        </a:p>
      </dgm:t>
    </dgm:pt>
    <dgm:pt modelId="{612C44A1-EFAE-41BD-9132-89C768159758}" type="pres">
      <dgm:prSet presAssocID="{DD3B1154-27AC-47BE-BF22-34AC2432CEB7}" presName="linear" presStyleCnt="0">
        <dgm:presLayoutVars>
          <dgm:animLvl val="lvl"/>
          <dgm:resizeHandles val="exact"/>
        </dgm:presLayoutVars>
      </dgm:prSet>
      <dgm:spPr/>
    </dgm:pt>
    <dgm:pt modelId="{24A1017A-C013-4933-ADA6-F5B52EAB8965}" type="pres">
      <dgm:prSet presAssocID="{8DC38CED-3512-4080-B517-A95F3BE8593A}" presName="parentText" presStyleLbl="node1" presStyleIdx="0" presStyleCnt="5">
        <dgm:presLayoutVars>
          <dgm:chMax val="0"/>
          <dgm:bulletEnabled val="1"/>
        </dgm:presLayoutVars>
      </dgm:prSet>
      <dgm:spPr/>
    </dgm:pt>
    <dgm:pt modelId="{CFEB4165-2CDC-4728-A5A8-31C10A33B413}" type="pres">
      <dgm:prSet presAssocID="{41B3D6D1-C192-42B4-BDB8-B15CFA276FEE}" presName="spacer" presStyleCnt="0"/>
      <dgm:spPr/>
    </dgm:pt>
    <dgm:pt modelId="{56B0EBCE-0112-40DD-89E7-253D234BF498}" type="pres">
      <dgm:prSet presAssocID="{9D607F46-6313-4868-99F7-56B3F95F3D2E}" presName="parentText" presStyleLbl="node1" presStyleIdx="1" presStyleCnt="5">
        <dgm:presLayoutVars>
          <dgm:chMax val="0"/>
          <dgm:bulletEnabled val="1"/>
        </dgm:presLayoutVars>
      </dgm:prSet>
      <dgm:spPr/>
    </dgm:pt>
    <dgm:pt modelId="{787FA74F-2F1A-4F6A-9B46-BD486F9AA333}" type="pres">
      <dgm:prSet presAssocID="{1E34FD6F-C8BA-447C-9ACD-F92B6E3E071E}" presName="spacer" presStyleCnt="0"/>
      <dgm:spPr/>
    </dgm:pt>
    <dgm:pt modelId="{5299A955-B4B6-4F63-84B6-05EF426FD991}" type="pres">
      <dgm:prSet presAssocID="{94229FEC-1867-48F2-BFBF-ACC7B8F38FAC}" presName="parentText" presStyleLbl="node1" presStyleIdx="2" presStyleCnt="5">
        <dgm:presLayoutVars>
          <dgm:chMax val="0"/>
          <dgm:bulletEnabled val="1"/>
        </dgm:presLayoutVars>
      </dgm:prSet>
      <dgm:spPr/>
    </dgm:pt>
    <dgm:pt modelId="{C1D37436-2C69-4DC7-B443-22402A11FE9B}" type="pres">
      <dgm:prSet presAssocID="{F5F242B8-3A28-46A0-B990-4A4943DF4F0A}" presName="spacer" presStyleCnt="0"/>
      <dgm:spPr/>
    </dgm:pt>
    <dgm:pt modelId="{49E01250-9816-4C8D-92A5-01E60315B509}" type="pres">
      <dgm:prSet presAssocID="{0210ABA6-29F6-4053-8AE0-DC7739B03FFD}" presName="parentText" presStyleLbl="node1" presStyleIdx="3" presStyleCnt="5">
        <dgm:presLayoutVars>
          <dgm:chMax val="0"/>
          <dgm:bulletEnabled val="1"/>
        </dgm:presLayoutVars>
      </dgm:prSet>
      <dgm:spPr/>
    </dgm:pt>
    <dgm:pt modelId="{8266C97E-9027-496B-BA10-D897CEED9340}" type="pres">
      <dgm:prSet presAssocID="{9B3DEDB3-888F-490E-AC5D-4A023E9C3A92}" presName="spacer" presStyleCnt="0"/>
      <dgm:spPr/>
    </dgm:pt>
    <dgm:pt modelId="{05386BDE-9684-4CA7-8ACC-8D4EB246A4A7}" type="pres">
      <dgm:prSet presAssocID="{1BB9DB47-5466-4FD5-92D1-4F2E5820106A}" presName="parentText" presStyleLbl="node1" presStyleIdx="4" presStyleCnt="5">
        <dgm:presLayoutVars>
          <dgm:chMax val="0"/>
          <dgm:bulletEnabled val="1"/>
        </dgm:presLayoutVars>
      </dgm:prSet>
      <dgm:spPr/>
    </dgm:pt>
  </dgm:ptLst>
  <dgm:cxnLst>
    <dgm:cxn modelId="{ECEFDB18-39F3-49E6-8D79-9EB270FCBB8D}" type="presOf" srcId="{8DC38CED-3512-4080-B517-A95F3BE8593A}" destId="{24A1017A-C013-4933-ADA6-F5B52EAB8965}" srcOrd="0" destOrd="0" presId="urn:microsoft.com/office/officeart/2005/8/layout/vList2"/>
    <dgm:cxn modelId="{02AA311B-8E58-40B0-B83E-3010EDE38726}" type="presOf" srcId="{1BB9DB47-5466-4FD5-92D1-4F2E5820106A}" destId="{05386BDE-9684-4CA7-8ACC-8D4EB246A4A7}" srcOrd="0" destOrd="0" presId="urn:microsoft.com/office/officeart/2005/8/layout/vList2"/>
    <dgm:cxn modelId="{6C33CE31-0B5A-4F38-B4D6-0CB7D27F1E53}" srcId="{DD3B1154-27AC-47BE-BF22-34AC2432CEB7}" destId="{94229FEC-1867-48F2-BFBF-ACC7B8F38FAC}" srcOrd="2" destOrd="0" parTransId="{DDAFF7AD-E645-4507-99AC-C9C6B58A1242}" sibTransId="{F5F242B8-3A28-46A0-B990-4A4943DF4F0A}"/>
    <dgm:cxn modelId="{3360C93C-6B62-43A3-BF76-03E8CA1CEEFD}" srcId="{DD3B1154-27AC-47BE-BF22-34AC2432CEB7}" destId="{8DC38CED-3512-4080-B517-A95F3BE8593A}" srcOrd="0" destOrd="0" parTransId="{BB36CE16-DB90-463A-AC0D-7646BBD4CA32}" sibTransId="{41B3D6D1-C192-42B4-BDB8-B15CFA276FEE}"/>
    <dgm:cxn modelId="{5F876E3E-5550-4656-A265-3D3CF7360447}" srcId="{DD3B1154-27AC-47BE-BF22-34AC2432CEB7}" destId="{1BB9DB47-5466-4FD5-92D1-4F2E5820106A}" srcOrd="4" destOrd="0" parTransId="{1191297B-7C0A-42D6-9D51-6CE38B697C80}" sibTransId="{A95C427C-8A53-4858-AC27-E82EBF39C841}"/>
    <dgm:cxn modelId="{BF48445B-4CD6-4A7F-8639-21057C9787FE}" type="presOf" srcId="{0210ABA6-29F6-4053-8AE0-DC7739B03FFD}" destId="{49E01250-9816-4C8D-92A5-01E60315B509}" srcOrd="0" destOrd="0" presId="urn:microsoft.com/office/officeart/2005/8/layout/vList2"/>
    <dgm:cxn modelId="{2149885E-3AB0-4D25-98C2-89B5374D7972}" type="presOf" srcId="{DD3B1154-27AC-47BE-BF22-34AC2432CEB7}" destId="{612C44A1-EFAE-41BD-9132-89C768159758}" srcOrd="0" destOrd="0" presId="urn:microsoft.com/office/officeart/2005/8/layout/vList2"/>
    <dgm:cxn modelId="{0FC29294-D896-477B-873F-F824CC9DF305}" type="presOf" srcId="{9D607F46-6313-4868-99F7-56B3F95F3D2E}" destId="{56B0EBCE-0112-40DD-89E7-253D234BF498}" srcOrd="0" destOrd="0" presId="urn:microsoft.com/office/officeart/2005/8/layout/vList2"/>
    <dgm:cxn modelId="{D1D335AC-DC94-4FAC-96D7-D669C742DDCD}" srcId="{DD3B1154-27AC-47BE-BF22-34AC2432CEB7}" destId="{0210ABA6-29F6-4053-8AE0-DC7739B03FFD}" srcOrd="3" destOrd="0" parTransId="{9A9D67B3-56A5-42D7-A844-2F68C6E789DB}" sibTransId="{9B3DEDB3-888F-490E-AC5D-4A023E9C3A92}"/>
    <dgm:cxn modelId="{9417C3B3-95CF-4446-8CBF-A91E2FE604FA}" srcId="{DD3B1154-27AC-47BE-BF22-34AC2432CEB7}" destId="{9D607F46-6313-4868-99F7-56B3F95F3D2E}" srcOrd="1" destOrd="0" parTransId="{FAB8FB78-D2A5-47CA-B6B0-DCA96B74A6FB}" sibTransId="{1E34FD6F-C8BA-447C-9ACD-F92B6E3E071E}"/>
    <dgm:cxn modelId="{74584FCD-F8A7-4264-B24F-D9AF890241BB}" type="presOf" srcId="{94229FEC-1867-48F2-BFBF-ACC7B8F38FAC}" destId="{5299A955-B4B6-4F63-84B6-05EF426FD991}" srcOrd="0" destOrd="0" presId="urn:microsoft.com/office/officeart/2005/8/layout/vList2"/>
    <dgm:cxn modelId="{F526B383-59D3-4A93-8EAA-8EA0B2E1FC42}" type="presParOf" srcId="{612C44A1-EFAE-41BD-9132-89C768159758}" destId="{24A1017A-C013-4933-ADA6-F5B52EAB8965}" srcOrd="0" destOrd="0" presId="urn:microsoft.com/office/officeart/2005/8/layout/vList2"/>
    <dgm:cxn modelId="{88267FB8-97CA-411F-9C85-4B1E379C4F2F}" type="presParOf" srcId="{612C44A1-EFAE-41BD-9132-89C768159758}" destId="{CFEB4165-2CDC-4728-A5A8-31C10A33B413}" srcOrd="1" destOrd="0" presId="urn:microsoft.com/office/officeart/2005/8/layout/vList2"/>
    <dgm:cxn modelId="{53F45E26-8E80-42A8-A7BF-EF9A15B1C935}" type="presParOf" srcId="{612C44A1-EFAE-41BD-9132-89C768159758}" destId="{56B0EBCE-0112-40DD-89E7-253D234BF498}" srcOrd="2" destOrd="0" presId="urn:microsoft.com/office/officeart/2005/8/layout/vList2"/>
    <dgm:cxn modelId="{9A8BE60A-B98C-4BF7-A698-AF5491B0EFAC}" type="presParOf" srcId="{612C44A1-EFAE-41BD-9132-89C768159758}" destId="{787FA74F-2F1A-4F6A-9B46-BD486F9AA333}" srcOrd="3" destOrd="0" presId="urn:microsoft.com/office/officeart/2005/8/layout/vList2"/>
    <dgm:cxn modelId="{178C0FAD-BDA6-4CD7-BC39-1681C8C0ECF2}" type="presParOf" srcId="{612C44A1-EFAE-41BD-9132-89C768159758}" destId="{5299A955-B4B6-4F63-84B6-05EF426FD991}" srcOrd="4" destOrd="0" presId="urn:microsoft.com/office/officeart/2005/8/layout/vList2"/>
    <dgm:cxn modelId="{82FA6F40-DC3C-495B-9EF4-FA13D1D7949B}" type="presParOf" srcId="{612C44A1-EFAE-41BD-9132-89C768159758}" destId="{C1D37436-2C69-4DC7-B443-22402A11FE9B}" srcOrd="5" destOrd="0" presId="urn:microsoft.com/office/officeart/2005/8/layout/vList2"/>
    <dgm:cxn modelId="{F025EE6B-B6B2-4C69-9520-FB96CC6E1B82}" type="presParOf" srcId="{612C44A1-EFAE-41BD-9132-89C768159758}" destId="{49E01250-9816-4C8D-92A5-01E60315B509}" srcOrd="6" destOrd="0" presId="urn:microsoft.com/office/officeart/2005/8/layout/vList2"/>
    <dgm:cxn modelId="{3A10904D-B432-47EE-AC35-1033BA18701A}" type="presParOf" srcId="{612C44A1-EFAE-41BD-9132-89C768159758}" destId="{8266C97E-9027-496B-BA10-D897CEED9340}" srcOrd="7" destOrd="0" presId="urn:microsoft.com/office/officeart/2005/8/layout/vList2"/>
    <dgm:cxn modelId="{F32E1330-E8D1-46C0-A88B-27FBF41F74E7}" type="presParOf" srcId="{612C44A1-EFAE-41BD-9132-89C768159758}" destId="{05386BDE-9684-4CA7-8ACC-8D4EB246A4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77D36-3852-40AB-95D2-ADC7AC7CC4D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101C765-4A09-4E2D-95F2-CE0656BE51CD}">
      <dgm:prSet/>
      <dgm:spPr/>
      <dgm:t>
        <a:bodyPr/>
        <a:lstStyle/>
        <a:p>
          <a:r>
            <a:rPr lang="en-US" b="0" i="0" dirty="0"/>
            <a:t>The celebration of the Eucharist is 'the source and summit of the Christian life’            Second Vatican Council, </a:t>
          </a:r>
          <a:r>
            <a:rPr lang="en-US" b="0" i="1" dirty="0"/>
            <a:t>Lumen Gentium,11</a:t>
          </a:r>
          <a:endParaRPr lang="en-US" dirty="0"/>
        </a:p>
      </dgm:t>
    </dgm:pt>
    <dgm:pt modelId="{FAF6D7F3-39EC-466B-964C-B48EFACF4A22}" type="parTrans" cxnId="{1D86AEAE-620A-4356-AFC1-F871BA88E796}">
      <dgm:prSet/>
      <dgm:spPr/>
      <dgm:t>
        <a:bodyPr/>
        <a:lstStyle/>
        <a:p>
          <a:endParaRPr lang="en-US"/>
        </a:p>
      </dgm:t>
    </dgm:pt>
    <dgm:pt modelId="{20F1AE38-6C02-4884-98A5-4272B9CAFDA7}" type="sibTrans" cxnId="{1D86AEAE-620A-4356-AFC1-F871BA88E796}">
      <dgm:prSet/>
      <dgm:spPr/>
      <dgm:t>
        <a:bodyPr/>
        <a:lstStyle/>
        <a:p>
          <a:endParaRPr lang="en-US"/>
        </a:p>
      </dgm:t>
    </dgm:pt>
    <dgm:pt modelId="{60F44A4E-9DAF-4D39-AED0-CD8C0CB865B6}">
      <dgm:prSet/>
      <dgm:spPr/>
      <dgm:t>
        <a:bodyPr/>
        <a:lstStyle/>
        <a:p>
          <a:r>
            <a:rPr lang="en-US" dirty="0"/>
            <a:t>‘I am the bread of life’, Jesus told them. ‘Those who come to me will never be hungry; those who believe in me will never be thirsty’.    			</a:t>
          </a:r>
          <a:r>
            <a:rPr lang="en-US" i="1" dirty="0"/>
            <a:t>John 6:35</a:t>
          </a:r>
          <a:endParaRPr lang="en-US" dirty="0"/>
        </a:p>
      </dgm:t>
    </dgm:pt>
    <dgm:pt modelId="{72F46955-1BD6-4502-8BDA-F01E41216CEA}" type="parTrans" cxnId="{C61AE62D-6D49-48F9-80EA-9813F41C7B19}">
      <dgm:prSet/>
      <dgm:spPr/>
      <dgm:t>
        <a:bodyPr/>
        <a:lstStyle/>
        <a:p>
          <a:endParaRPr lang="en-US"/>
        </a:p>
      </dgm:t>
    </dgm:pt>
    <dgm:pt modelId="{1E4270BB-4F76-4E9B-8A33-BB763A8CB3A8}" type="sibTrans" cxnId="{C61AE62D-6D49-48F9-80EA-9813F41C7B19}">
      <dgm:prSet/>
      <dgm:spPr/>
      <dgm:t>
        <a:bodyPr/>
        <a:lstStyle/>
        <a:p>
          <a:endParaRPr lang="en-US"/>
        </a:p>
      </dgm:t>
    </dgm:pt>
    <dgm:pt modelId="{BF28EDBC-9299-4279-87AD-1C48FA2A6B9E}">
      <dgm:prSet/>
      <dgm:spPr/>
      <dgm:t>
        <a:bodyPr/>
        <a:lstStyle/>
        <a:p>
          <a:r>
            <a:rPr lang="en-US" dirty="0"/>
            <a:t>‘This is my body, which is given for you. Do this in memory of me...This cup is God’s new covenant sealed with my blood, which is poured out for you.’     </a:t>
          </a:r>
          <a:r>
            <a:rPr lang="en-US" i="1" dirty="0"/>
            <a:t>Luke 22: 19-20</a:t>
          </a:r>
          <a:endParaRPr lang="en-US" dirty="0"/>
        </a:p>
      </dgm:t>
    </dgm:pt>
    <dgm:pt modelId="{439FAD6A-1D85-4325-88CC-9A1455021DE7}" type="parTrans" cxnId="{CFF4A958-F132-4431-BF8D-CFDA041FE479}">
      <dgm:prSet/>
      <dgm:spPr/>
      <dgm:t>
        <a:bodyPr/>
        <a:lstStyle/>
        <a:p>
          <a:endParaRPr lang="en-US"/>
        </a:p>
      </dgm:t>
    </dgm:pt>
    <dgm:pt modelId="{03C2C6BB-0E0B-4DD0-99FD-68D0D27102D7}" type="sibTrans" cxnId="{CFF4A958-F132-4431-BF8D-CFDA041FE479}">
      <dgm:prSet/>
      <dgm:spPr/>
      <dgm:t>
        <a:bodyPr/>
        <a:lstStyle/>
        <a:p>
          <a:endParaRPr lang="en-US"/>
        </a:p>
      </dgm:t>
    </dgm:pt>
    <dgm:pt modelId="{A06D26B8-3C65-4ADC-949C-2CCA3E783939}" type="pres">
      <dgm:prSet presAssocID="{99677D36-3852-40AB-95D2-ADC7AC7CC4DF}" presName="linear" presStyleCnt="0">
        <dgm:presLayoutVars>
          <dgm:animLvl val="lvl"/>
          <dgm:resizeHandles val="exact"/>
        </dgm:presLayoutVars>
      </dgm:prSet>
      <dgm:spPr/>
    </dgm:pt>
    <dgm:pt modelId="{09E42FDE-3B03-43D1-8B17-04EEBF0A18C6}" type="pres">
      <dgm:prSet presAssocID="{8101C765-4A09-4E2D-95F2-CE0656BE51CD}" presName="parentText" presStyleLbl="node1" presStyleIdx="0" presStyleCnt="3">
        <dgm:presLayoutVars>
          <dgm:chMax val="0"/>
          <dgm:bulletEnabled val="1"/>
        </dgm:presLayoutVars>
      </dgm:prSet>
      <dgm:spPr/>
    </dgm:pt>
    <dgm:pt modelId="{F7406FE8-7E0E-42F9-A6C9-7568B72012FD}" type="pres">
      <dgm:prSet presAssocID="{20F1AE38-6C02-4884-98A5-4272B9CAFDA7}" presName="spacer" presStyleCnt="0"/>
      <dgm:spPr/>
    </dgm:pt>
    <dgm:pt modelId="{4AC0D71B-1E21-4444-95DE-D96E335EE076}" type="pres">
      <dgm:prSet presAssocID="{60F44A4E-9DAF-4D39-AED0-CD8C0CB865B6}" presName="parentText" presStyleLbl="node1" presStyleIdx="1" presStyleCnt="3">
        <dgm:presLayoutVars>
          <dgm:chMax val="0"/>
          <dgm:bulletEnabled val="1"/>
        </dgm:presLayoutVars>
      </dgm:prSet>
      <dgm:spPr/>
    </dgm:pt>
    <dgm:pt modelId="{2ECD6B6B-9C80-4D4D-B4B3-3B20FA4F8C6D}" type="pres">
      <dgm:prSet presAssocID="{1E4270BB-4F76-4E9B-8A33-BB763A8CB3A8}" presName="spacer" presStyleCnt="0"/>
      <dgm:spPr/>
    </dgm:pt>
    <dgm:pt modelId="{54D618C6-36EA-4F9B-8389-C05F95B0ADD6}" type="pres">
      <dgm:prSet presAssocID="{BF28EDBC-9299-4279-87AD-1C48FA2A6B9E}" presName="parentText" presStyleLbl="node1" presStyleIdx="2" presStyleCnt="3">
        <dgm:presLayoutVars>
          <dgm:chMax val="0"/>
          <dgm:bulletEnabled val="1"/>
        </dgm:presLayoutVars>
      </dgm:prSet>
      <dgm:spPr/>
    </dgm:pt>
  </dgm:ptLst>
  <dgm:cxnLst>
    <dgm:cxn modelId="{ABD88720-397A-4958-964F-7E2FF3BB5672}" type="presOf" srcId="{BF28EDBC-9299-4279-87AD-1C48FA2A6B9E}" destId="{54D618C6-36EA-4F9B-8389-C05F95B0ADD6}" srcOrd="0" destOrd="0" presId="urn:microsoft.com/office/officeart/2005/8/layout/vList2"/>
    <dgm:cxn modelId="{C61AE62D-6D49-48F9-80EA-9813F41C7B19}" srcId="{99677D36-3852-40AB-95D2-ADC7AC7CC4DF}" destId="{60F44A4E-9DAF-4D39-AED0-CD8C0CB865B6}" srcOrd="1" destOrd="0" parTransId="{72F46955-1BD6-4502-8BDA-F01E41216CEA}" sibTransId="{1E4270BB-4F76-4E9B-8A33-BB763A8CB3A8}"/>
    <dgm:cxn modelId="{CFF4A958-F132-4431-BF8D-CFDA041FE479}" srcId="{99677D36-3852-40AB-95D2-ADC7AC7CC4DF}" destId="{BF28EDBC-9299-4279-87AD-1C48FA2A6B9E}" srcOrd="2" destOrd="0" parTransId="{439FAD6A-1D85-4325-88CC-9A1455021DE7}" sibTransId="{03C2C6BB-0E0B-4DD0-99FD-68D0D27102D7}"/>
    <dgm:cxn modelId="{40B8C985-556D-4468-963F-F5C59D28BC5A}" type="presOf" srcId="{8101C765-4A09-4E2D-95F2-CE0656BE51CD}" destId="{09E42FDE-3B03-43D1-8B17-04EEBF0A18C6}" srcOrd="0" destOrd="0" presId="urn:microsoft.com/office/officeart/2005/8/layout/vList2"/>
    <dgm:cxn modelId="{B18B858C-C613-466D-A3FC-D1EED5996E7D}" type="presOf" srcId="{99677D36-3852-40AB-95D2-ADC7AC7CC4DF}" destId="{A06D26B8-3C65-4ADC-949C-2CCA3E783939}" srcOrd="0" destOrd="0" presId="urn:microsoft.com/office/officeart/2005/8/layout/vList2"/>
    <dgm:cxn modelId="{1D86AEAE-620A-4356-AFC1-F871BA88E796}" srcId="{99677D36-3852-40AB-95D2-ADC7AC7CC4DF}" destId="{8101C765-4A09-4E2D-95F2-CE0656BE51CD}" srcOrd="0" destOrd="0" parTransId="{FAF6D7F3-39EC-466B-964C-B48EFACF4A22}" sibTransId="{20F1AE38-6C02-4884-98A5-4272B9CAFDA7}"/>
    <dgm:cxn modelId="{056A50EB-1BCC-4318-AE6D-F23DA80D702B}" type="presOf" srcId="{60F44A4E-9DAF-4D39-AED0-CD8C0CB865B6}" destId="{4AC0D71B-1E21-4444-95DE-D96E335EE076}" srcOrd="0" destOrd="0" presId="urn:microsoft.com/office/officeart/2005/8/layout/vList2"/>
    <dgm:cxn modelId="{33E6C3B3-34C6-44C4-8384-7E2F3EDE3FCE}" type="presParOf" srcId="{A06D26B8-3C65-4ADC-949C-2CCA3E783939}" destId="{09E42FDE-3B03-43D1-8B17-04EEBF0A18C6}" srcOrd="0" destOrd="0" presId="urn:microsoft.com/office/officeart/2005/8/layout/vList2"/>
    <dgm:cxn modelId="{9651BCD0-95CB-4FF0-8493-A48B55E7CC2F}" type="presParOf" srcId="{A06D26B8-3C65-4ADC-949C-2CCA3E783939}" destId="{F7406FE8-7E0E-42F9-A6C9-7568B72012FD}" srcOrd="1" destOrd="0" presId="urn:microsoft.com/office/officeart/2005/8/layout/vList2"/>
    <dgm:cxn modelId="{ED9EC0B7-295B-42D0-85BA-B8BA9EB96C83}" type="presParOf" srcId="{A06D26B8-3C65-4ADC-949C-2CCA3E783939}" destId="{4AC0D71B-1E21-4444-95DE-D96E335EE076}" srcOrd="2" destOrd="0" presId="urn:microsoft.com/office/officeart/2005/8/layout/vList2"/>
    <dgm:cxn modelId="{85D0472C-2AF8-482E-8896-F46380555E0E}" type="presParOf" srcId="{A06D26B8-3C65-4ADC-949C-2CCA3E783939}" destId="{2ECD6B6B-9C80-4D4D-B4B3-3B20FA4F8C6D}" srcOrd="3" destOrd="0" presId="urn:microsoft.com/office/officeart/2005/8/layout/vList2"/>
    <dgm:cxn modelId="{78EE9971-14A3-443C-9F3A-1A913972FF3A}" type="presParOf" srcId="{A06D26B8-3C65-4ADC-949C-2CCA3E783939}" destId="{54D618C6-36EA-4F9B-8389-C05F95B0AD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F6DFA5-C41B-4735-ABB9-B23B7606747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0DE7A6B-E218-4B6E-85C6-763DE5B8B148}">
      <dgm:prSet custT="1"/>
      <dgm:spPr/>
      <dgm:t>
        <a:bodyPr/>
        <a:lstStyle/>
        <a:p>
          <a:r>
            <a:rPr lang="en-US" sz="2000" b="0" i="0" dirty="0"/>
            <a:t>Every celebration of the Eucharist is still the one supper that Christ celebrated with his disciples, and, at one and the same time, the anticipation of the banquet that the Lord will celebrate with the redeemed at the end of time.</a:t>
          </a:r>
          <a:br>
            <a:rPr lang="en-US" sz="1700" b="0" i="0" dirty="0"/>
          </a:br>
          <a:endParaRPr lang="en-US" sz="1700" dirty="0"/>
        </a:p>
      </dgm:t>
    </dgm:pt>
    <dgm:pt modelId="{FBF47423-4677-40A0-8980-CAD26ED7EA7A}" type="parTrans" cxnId="{C847B063-DACC-4914-A9C4-34AE510820DE}">
      <dgm:prSet/>
      <dgm:spPr/>
      <dgm:t>
        <a:bodyPr/>
        <a:lstStyle/>
        <a:p>
          <a:endParaRPr lang="en-US"/>
        </a:p>
      </dgm:t>
    </dgm:pt>
    <dgm:pt modelId="{F5918B86-6534-4839-8E24-CC01DE3ED3F3}" type="sibTrans" cxnId="{C847B063-DACC-4914-A9C4-34AE510820DE}">
      <dgm:prSet/>
      <dgm:spPr/>
      <dgm:t>
        <a:bodyPr/>
        <a:lstStyle/>
        <a:p>
          <a:endParaRPr lang="en-US"/>
        </a:p>
      </dgm:t>
    </dgm:pt>
    <dgm:pt modelId="{615BBBE7-DB80-49C8-AD6E-E769FAB158EE}">
      <dgm:prSet custT="1"/>
      <dgm:spPr/>
      <dgm:t>
        <a:bodyPr/>
        <a:lstStyle/>
        <a:p>
          <a:endParaRPr lang="en-US" sz="2000" b="0" i="0" dirty="0"/>
        </a:p>
        <a:p>
          <a:r>
            <a:rPr lang="en-US" sz="2000" b="0" i="0" dirty="0"/>
            <a:t>In the celebration of the Eucharist the congregation does not celebrate itself; rather it discovers and celebrates again and again the presence of Christ's saving passage through suffering and death to life. (YOUCAT, 212)</a:t>
          </a:r>
          <a:br>
            <a:rPr lang="en-US" sz="1700" b="0" i="0" dirty="0"/>
          </a:br>
          <a:br>
            <a:rPr lang="en-US" sz="1700" b="0" i="0" dirty="0"/>
          </a:br>
          <a:endParaRPr lang="en-US" sz="1700" dirty="0"/>
        </a:p>
      </dgm:t>
    </dgm:pt>
    <dgm:pt modelId="{0B228591-2FEA-4043-8529-44B3642C2E60}" type="parTrans" cxnId="{6CE3F67D-9455-4DA7-847D-F959BE02571C}">
      <dgm:prSet/>
      <dgm:spPr/>
      <dgm:t>
        <a:bodyPr/>
        <a:lstStyle/>
        <a:p>
          <a:endParaRPr lang="en-US"/>
        </a:p>
      </dgm:t>
    </dgm:pt>
    <dgm:pt modelId="{A13E3C2B-2A5C-4E07-8275-D061465A7790}" type="sibTrans" cxnId="{6CE3F67D-9455-4DA7-847D-F959BE02571C}">
      <dgm:prSet/>
      <dgm:spPr/>
      <dgm:t>
        <a:bodyPr/>
        <a:lstStyle/>
        <a:p>
          <a:endParaRPr lang="en-US"/>
        </a:p>
      </dgm:t>
    </dgm:pt>
    <dgm:pt modelId="{FE90C7D1-5E43-41EC-A29F-F2C9F5C11F10}">
      <dgm:prSet custT="1"/>
      <dgm:spPr/>
      <dgm:t>
        <a:bodyPr/>
        <a:lstStyle/>
        <a:p>
          <a:r>
            <a:rPr lang="en-US" sz="2400" b="0" i="0" dirty="0"/>
            <a:t>'This means that every time you eat this bread and drink from this cup you proclaim the Lord's death until he comes.' </a:t>
          </a:r>
          <a:r>
            <a:rPr lang="en-US" sz="2400" b="0" i="1" dirty="0"/>
            <a:t>1 Corinthians 11:26</a:t>
          </a:r>
          <a:endParaRPr lang="en-US" sz="2400" dirty="0"/>
        </a:p>
      </dgm:t>
    </dgm:pt>
    <dgm:pt modelId="{3258A442-5B4B-4F28-820F-83A25D866C1F}" type="parTrans" cxnId="{F46D09A7-29F4-43F3-BD7B-D5F418CFCE05}">
      <dgm:prSet/>
      <dgm:spPr/>
      <dgm:t>
        <a:bodyPr/>
        <a:lstStyle/>
        <a:p>
          <a:endParaRPr lang="en-US"/>
        </a:p>
      </dgm:t>
    </dgm:pt>
    <dgm:pt modelId="{4E79D81A-394F-4910-B4BD-DCE6A215CB80}" type="sibTrans" cxnId="{F46D09A7-29F4-43F3-BD7B-D5F418CFCE05}">
      <dgm:prSet/>
      <dgm:spPr/>
      <dgm:t>
        <a:bodyPr/>
        <a:lstStyle/>
        <a:p>
          <a:endParaRPr lang="en-US"/>
        </a:p>
      </dgm:t>
    </dgm:pt>
    <dgm:pt modelId="{AD6AD7FE-250A-425A-9ED1-B4D4B85359F9}" type="pres">
      <dgm:prSet presAssocID="{DDF6DFA5-C41B-4735-ABB9-B23B76067470}" presName="linear" presStyleCnt="0">
        <dgm:presLayoutVars>
          <dgm:animLvl val="lvl"/>
          <dgm:resizeHandles val="exact"/>
        </dgm:presLayoutVars>
      </dgm:prSet>
      <dgm:spPr/>
    </dgm:pt>
    <dgm:pt modelId="{CEB4EB85-4099-4FCC-843D-C6075B6C58E7}" type="pres">
      <dgm:prSet presAssocID="{A0DE7A6B-E218-4B6E-85C6-763DE5B8B148}" presName="parentText" presStyleLbl="node1" presStyleIdx="0" presStyleCnt="3">
        <dgm:presLayoutVars>
          <dgm:chMax val="0"/>
          <dgm:bulletEnabled val="1"/>
        </dgm:presLayoutVars>
      </dgm:prSet>
      <dgm:spPr/>
    </dgm:pt>
    <dgm:pt modelId="{53E31EB7-9374-4253-B14F-DCD3B5A9DC5A}" type="pres">
      <dgm:prSet presAssocID="{F5918B86-6534-4839-8E24-CC01DE3ED3F3}" presName="spacer" presStyleCnt="0"/>
      <dgm:spPr/>
    </dgm:pt>
    <dgm:pt modelId="{1BB630AD-985D-4006-B1BB-A85C2EA2982E}" type="pres">
      <dgm:prSet presAssocID="{615BBBE7-DB80-49C8-AD6E-E769FAB158EE}" presName="parentText" presStyleLbl="node1" presStyleIdx="1" presStyleCnt="3">
        <dgm:presLayoutVars>
          <dgm:chMax val="0"/>
          <dgm:bulletEnabled val="1"/>
        </dgm:presLayoutVars>
      </dgm:prSet>
      <dgm:spPr/>
    </dgm:pt>
    <dgm:pt modelId="{B02BE6E6-634D-4E49-9D3A-35478A3C3525}" type="pres">
      <dgm:prSet presAssocID="{A13E3C2B-2A5C-4E07-8275-D061465A7790}" presName="spacer" presStyleCnt="0"/>
      <dgm:spPr/>
    </dgm:pt>
    <dgm:pt modelId="{6826BBC0-7C64-4356-8D46-8242F0E45087}" type="pres">
      <dgm:prSet presAssocID="{FE90C7D1-5E43-41EC-A29F-F2C9F5C11F10}" presName="parentText" presStyleLbl="node1" presStyleIdx="2" presStyleCnt="3">
        <dgm:presLayoutVars>
          <dgm:chMax val="0"/>
          <dgm:bulletEnabled val="1"/>
        </dgm:presLayoutVars>
      </dgm:prSet>
      <dgm:spPr/>
    </dgm:pt>
  </dgm:ptLst>
  <dgm:cxnLst>
    <dgm:cxn modelId="{4C0B9A20-7664-4F8F-B32E-1E152EB5A441}" type="presOf" srcId="{DDF6DFA5-C41B-4735-ABB9-B23B76067470}" destId="{AD6AD7FE-250A-425A-9ED1-B4D4B85359F9}" srcOrd="0" destOrd="0" presId="urn:microsoft.com/office/officeart/2005/8/layout/vList2"/>
    <dgm:cxn modelId="{9EB5BB22-0766-4D80-A5FD-3F09B536BFD9}" type="presOf" srcId="{A0DE7A6B-E218-4B6E-85C6-763DE5B8B148}" destId="{CEB4EB85-4099-4FCC-843D-C6075B6C58E7}" srcOrd="0" destOrd="0" presId="urn:microsoft.com/office/officeart/2005/8/layout/vList2"/>
    <dgm:cxn modelId="{C847B063-DACC-4914-A9C4-34AE510820DE}" srcId="{DDF6DFA5-C41B-4735-ABB9-B23B76067470}" destId="{A0DE7A6B-E218-4B6E-85C6-763DE5B8B148}" srcOrd="0" destOrd="0" parTransId="{FBF47423-4677-40A0-8980-CAD26ED7EA7A}" sibTransId="{F5918B86-6534-4839-8E24-CC01DE3ED3F3}"/>
    <dgm:cxn modelId="{6CE3F67D-9455-4DA7-847D-F959BE02571C}" srcId="{DDF6DFA5-C41B-4735-ABB9-B23B76067470}" destId="{615BBBE7-DB80-49C8-AD6E-E769FAB158EE}" srcOrd="1" destOrd="0" parTransId="{0B228591-2FEA-4043-8529-44B3642C2E60}" sibTransId="{A13E3C2B-2A5C-4E07-8275-D061465A7790}"/>
    <dgm:cxn modelId="{5971F0A2-2D2F-43C7-B5ED-4A940D10FBB0}" type="presOf" srcId="{FE90C7D1-5E43-41EC-A29F-F2C9F5C11F10}" destId="{6826BBC0-7C64-4356-8D46-8242F0E45087}" srcOrd="0" destOrd="0" presId="urn:microsoft.com/office/officeart/2005/8/layout/vList2"/>
    <dgm:cxn modelId="{F46D09A7-29F4-43F3-BD7B-D5F418CFCE05}" srcId="{DDF6DFA5-C41B-4735-ABB9-B23B76067470}" destId="{FE90C7D1-5E43-41EC-A29F-F2C9F5C11F10}" srcOrd="2" destOrd="0" parTransId="{3258A442-5B4B-4F28-820F-83A25D866C1F}" sibTransId="{4E79D81A-394F-4910-B4BD-DCE6A215CB80}"/>
    <dgm:cxn modelId="{21B032BA-FD89-45FA-9B4F-200B885FDE47}" type="presOf" srcId="{615BBBE7-DB80-49C8-AD6E-E769FAB158EE}" destId="{1BB630AD-985D-4006-B1BB-A85C2EA2982E}" srcOrd="0" destOrd="0" presId="urn:microsoft.com/office/officeart/2005/8/layout/vList2"/>
    <dgm:cxn modelId="{CA75A288-1BCC-4DE7-94DB-C5E2B0419676}" type="presParOf" srcId="{AD6AD7FE-250A-425A-9ED1-B4D4B85359F9}" destId="{CEB4EB85-4099-4FCC-843D-C6075B6C58E7}" srcOrd="0" destOrd="0" presId="urn:microsoft.com/office/officeart/2005/8/layout/vList2"/>
    <dgm:cxn modelId="{4ADD95C3-0C1C-440A-BD5F-7810BA347DF2}" type="presParOf" srcId="{AD6AD7FE-250A-425A-9ED1-B4D4B85359F9}" destId="{53E31EB7-9374-4253-B14F-DCD3B5A9DC5A}" srcOrd="1" destOrd="0" presId="urn:microsoft.com/office/officeart/2005/8/layout/vList2"/>
    <dgm:cxn modelId="{DCDDA486-4BCA-483E-A46A-5F710439BC52}" type="presParOf" srcId="{AD6AD7FE-250A-425A-9ED1-B4D4B85359F9}" destId="{1BB630AD-985D-4006-B1BB-A85C2EA2982E}" srcOrd="2" destOrd="0" presId="urn:microsoft.com/office/officeart/2005/8/layout/vList2"/>
    <dgm:cxn modelId="{8677EBDD-5216-423A-AE7F-16EA4FEF9DAE}" type="presParOf" srcId="{AD6AD7FE-250A-425A-9ED1-B4D4B85359F9}" destId="{B02BE6E6-634D-4E49-9D3A-35478A3C3525}" srcOrd="3" destOrd="0" presId="urn:microsoft.com/office/officeart/2005/8/layout/vList2"/>
    <dgm:cxn modelId="{F7C8E4BE-8342-411D-A7F6-295074D4A943}" type="presParOf" srcId="{AD6AD7FE-250A-425A-9ED1-B4D4B85359F9}" destId="{6826BBC0-7C64-4356-8D46-8242F0E4508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D19070-2C1B-4954-B853-1880615DFB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54F056-92D5-44EE-A8E8-C12BD872F358}">
      <dgm:prSet custT="1"/>
      <dgm:spPr/>
      <dgm:t>
        <a:bodyPr/>
        <a:lstStyle/>
        <a:p>
          <a:r>
            <a:rPr lang="en-US" sz="1800" b="0" i="0" dirty="0"/>
            <a:t>Through reciting the Gloria, you have praised God</a:t>
          </a:r>
          <a:endParaRPr lang="en-US" sz="1800" dirty="0"/>
        </a:p>
      </dgm:t>
    </dgm:pt>
    <dgm:pt modelId="{07F36290-005D-4B7F-A6F0-39A0089AE91C}" type="parTrans" cxnId="{2490564A-45F0-4D0D-BAD5-89B27815D9DF}">
      <dgm:prSet/>
      <dgm:spPr/>
      <dgm:t>
        <a:bodyPr/>
        <a:lstStyle/>
        <a:p>
          <a:endParaRPr lang="en-US"/>
        </a:p>
      </dgm:t>
    </dgm:pt>
    <dgm:pt modelId="{F65B7D35-C5BE-491E-AEC9-7ED305626AB1}" type="sibTrans" cxnId="{2490564A-45F0-4D0D-BAD5-89B27815D9DF}">
      <dgm:prSet/>
      <dgm:spPr/>
      <dgm:t>
        <a:bodyPr/>
        <a:lstStyle/>
        <a:p>
          <a:endParaRPr lang="en-US"/>
        </a:p>
      </dgm:t>
    </dgm:pt>
    <dgm:pt modelId="{7DB2A728-4481-41F2-818B-56ECC174FE49}">
      <dgm:prSet custT="1"/>
      <dgm:spPr/>
      <dgm:t>
        <a:bodyPr/>
        <a:lstStyle/>
        <a:p>
          <a:r>
            <a:rPr lang="en-US" sz="1800" b="0" i="0" dirty="0"/>
            <a:t>You have listened to God's word</a:t>
          </a:r>
          <a:endParaRPr lang="en-US" sz="1800" dirty="0"/>
        </a:p>
      </dgm:t>
    </dgm:pt>
    <dgm:pt modelId="{3D79E416-24F3-47E1-A6B0-4B966648E05D}" type="parTrans" cxnId="{B00D26B3-52F7-4B5D-911E-1583AC3CE170}">
      <dgm:prSet/>
      <dgm:spPr/>
      <dgm:t>
        <a:bodyPr/>
        <a:lstStyle/>
        <a:p>
          <a:endParaRPr lang="en-US"/>
        </a:p>
      </dgm:t>
    </dgm:pt>
    <dgm:pt modelId="{F0DCBEE5-04E6-4F3F-BD46-3DA0FE7F38A5}" type="sibTrans" cxnId="{B00D26B3-52F7-4B5D-911E-1583AC3CE170}">
      <dgm:prSet/>
      <dgm:spPr/>
      <dgm:t>
        <a:bodyPr/>
        <a:lstStyle/>
        <a:p>
          <a:endParaRPr lang="en-US"/>
        </a:p>
      </dgm:t>
    </dgm:pt>
    <dgm:pt modelId="{55150F38-5A12-433E-90CD-8330F5450217}">
      <dgm:prSet custT="1"/>
      <dgm:spPr/>
      <dgm:t>
        <a:bodyPr/>
        <a:lstStyle/>
        <a:p>
          <a:r>
            <a:rPr lang="en-US" sz="1600" b="0" i="0" dirty="0"/>
            <a:t>You have learned about the teachings of Christ as the priest explains how the Gospel message can be applied in our daily life</a:t>
          </a:r>
          <a:endParaRPr lang="en-US" sz="1600" dirty="0"/>
        </a:p>
      </dgm:t>
    </dgm:pt>
    <dgm:pt modelId="{ADDA1E6A-54C3-4024-B9E4-F779150F260E}" type="parTrans" cxnId="{53B753DE-DCE3-4941-B4D9-1868F7BF35F6}">
      <dgm:prSet/>
      <dgm:spPr/>
      <dgm:t>
        <a:bodyPr/>
        <a:lstStyle/>
        <a:p>
          <a:endParaRPr lang="en-US"/>
        </a:p>
      </dgm:t>
    </dgm:pt>
    <dgm:pt modelId="{15C497E1-49FD-400C-A90C-C271D000ACCC}" type="sibTrans" cxnId="{53B753DE-DCE3-4941-B4D9-1868F7BF35F6}">
      <dgm:prSet/>
      <dgm:spPr/>
      <dgm:t>
        <a:bodyPr/>
        <a:lstStyle/>
        <a:p>
          <a:endParaRPr lang="en-US"/>
        </a:p>
      </dgm:t>
    </dgm:pt>
    <dgm:pt modelId="{389CC537-A15B-4EC9-8706-46078DB5630A}">
      <dgm:prSet custT="1"/>
      <dgm:spPr/>
      <dgm:t>
        <a:bodyPr/>
        <a:lstStyle/>
        <a:p>
          <a:r>
            <a:rPr lang="en-US" sz="1800" b="0" i="0" dirty="0"/>
            <a:t>You have reflected on the beliefs of Catholics about God and the Church by saying the Creed</a:t>
          </a:r>
          <a:endParaRPr lang="en-US" sz="1800" dirty="0"/>
        </a:p>
      </dgm:t>
    </dgm:pt>
    <dgm:pt modelId="{D8A99AB2-168C-4576-B0E7-93893E65C8E2}" type="parTrans" cxnId="{C506B654-3208-4B6B-A32F-1F3E02BAB7E0}">
      <dgm:prSet/>
      <dgm:spPr/>
      <dgm:t>
        <a:bodyPr/>
        <a:lstStyle/>
        <a:p>
          <a:endParaRPr lang="en-US"/>
        </a:p>
      </dgm:t>
    </dgm:pt>
    <dgm:pt modelId="{9C568821-907C-4735-AAA2-DBFBE7F843E4}" type="sibTrans" cxnId="{C506B654-3208-4B6B-A32F-1F3E02BAB7E0}">
      <dgm:prSet/>
      <dgm:spPr/>
      <dgm:t>
        <a:bodyPr/>
        <a:lstStyle/>
        <a:p>
          <a:endParaRPr lang="en-US"/>
        </a:p>
      </dgm:t>
    </dgm:pt>
    <dgm:pt modelId="{2DEE0239-1E15-402B-819D-1883237524B2}">
      <dgm:prSet custT="1"/>
      <dgm:spPr/>
      <dgm:t>
        <a:bodyPr/>
        <a:lstStyle/>
        <a:p>
          <a:r>
            <a:rPr lang="en-US" sz="1800" b="0" i="0" dirty="0"/>
            <a:t>You have prayed for those in need during the intercessions</a:t>
          </a:r>
          <a:endParaRPr lang="en-US" sz="1800" dirty="0"/>
        </a:p>
      </dgm:t>
    </dgm:pt>
    <dgm:pt modelId="{4EE264BB-E18D-4310-AC11-68982F3B3BBB}" type="parTrans" cxnId="{F761B288-1EA6-449B-ACE2-D9C3B51A29DD}">
      <dgm:prSet/>
      <dgm:spPr/>
      <dgm:t>
        <a:bodyPr/>
        <a:lstStyle/>
        <a:p>
          <a:endParaRPr lang="en-US"/>
        </a:p>
      </dgm:t>
    </dgm:pt>
    <dgm:pt modelId="{4F08F287-73E1-4AA0-8A01-6A100F99B0A0}" type="sibTrans" cxnId="{F761B288-1EA6-449B-ACE2-D9C3B51A29DD}">
      <dgm:prSet/>
      <dgm:spPr/>
      <dgm:t>
        <a:bodyPr/>
        <a:lstStyle/>
        <a:p>
          <a:endParaRPr lang="en-US"/>
        </a:p>
      </dgm:t>
    </dgm:pt>
    <dgm:pt modelId="{BFB7F5A0-1DE8-4B54-A5D6-9F0ADCD8B775}">
      <dgm:prSet custT="1"/>
      <dgm:spPr/>
      <dgm:t>
        <a:bodyPr/>
        <a:lstStyle/>
        <a:p>
          <a:r>
            <a:rPr lang="en-US" sz="1800" b="0" i="0" dirty="0"/>
            <a:t>You have been nourished and strengthened through receiving the Eucharist</a:t>
          </a:r>
          <a:endParaRPr lang="en-US" sz="1800" dirty="0"/>
        </a:p>
      </dgm:t>
    </dgm:pt>
    <dgm:pt modelId="{972A6C2A-A914-481F-9173-56F1374E358E}" type="parTrans" cxnId="{16AC4685-8247-4D87-B079-D8D2FEC0ECB2}">
      <dgm:prSet/>
      <dgm:spPr/>
      <dgm:t>
        <a:bodyPr/>
        <a:lstStyle/>
        <a:p>
          <a:endParaRPr lang="en-US"/>
        </a:p>
      </dgm:t>
    </dgm:pt>
    <dgm:pt modelId="{E782A00F-D36A-4BAC-AA63-0872A79F5C7F}" type="sibTrans" cxnId="{16AC4685-8247-4D87-B079-D8D2FEC0ECB2}">
      <dgm:prSet/>
      <dgm:spPr/>
      <dgm:t>
        <a:bodyPr/>
        <a:lstStyle/>
        <a:p>
          <a:endParaRPr lang="en-US"/>
        </a:p>
      </dgm:t>
    </dgm:pt>
    <dgm:pt modelId="{A5AAB6E3-C2E3-42A0-B53E-8FF12881EF0F}">
      <dgm:prSet custT="1"/>
      <dgm:spPr/>
      <dgm:t>
        <a:bodyPr/>
        <a:lstStyle/>
        <a:p>
          <a:r>
            <a:rPr lang="en-US" sz="1800" b="0" i="0" dirty="0"/>
            <a:t>You are ready to love and help others in the service of the Lord when you leave the Church</a:t>
          </a:r>
          <a:endParaRPr lang="en-US" sz="1800" dirty="0"/>
        </a:p>
      </dgm:t>
    </dgm:pt>
    <dgm:pt modelId="{6706C3A9-672C-4DEC-877F-364C912E0D82}" type="parTrans" cxnId="{B43C1AA7-A2A4-42FB-94E0-13F60185F2CD}">
      <dgm:prSet/>
      <dgm:spPr/>
      <dgm:t>
        <a:bodyPr/>
        <a:lstStyle/>
        <a:p>
          <a:endParaRPr lang="en-US"/>
        </a:p>
      </dgm:t>
    </dgm:pt>
    <dgm:pt modelId="{F22D32F2-C12B-4055-95B1-24AAAAC22B7A}" type="sibTrans" cxnId="{B43C1AA7-A2A4-42FB-94E0-13F60185F2CD}">
      <dgm:prSet/>
      <dgm:spPr/>
      <dgm:t>
        <a:bodyPr/>
        <a:lstStyle/>
        <a:p>
          <a:endParaRPr lang="en-US"/>
        </a:p>
      </dgm:t>
    </dgm:pt>
    <dgm:pt modelId="{F2FB2FD8-1ED5-445A-96E2-FA6F3CDA0F9A}" type="pres">
      <dgm:prSet presAssocID="{DED19070-2C1B-4954-B853-1880615DFB1E}" presName="linear" presStyleCnt="0">
        <dgm:presLayoutVars>
          <dgm:animLvl val="lvl"/>
          <dgm:resizeHandles val="exact"/>
        </dgm:presLayoutVars>
      </dgm:prSet>
      <dgm:spPr/>
    </dgm:pt>
    <dgm:pt modelId="{227914A6-E0EE-4ACF-A0F9-8808A20733C8}" type="pres">
      <dgm:prSet presAssocID="{AB54F056-92D5-44EE-A8E8-C12BD872F358}" presName="parentText" presStyleLbl="node1" presStyleIdx="0" presStyleCnt="7">
        <dgm:presLayoutVars>
          <dgm:chMax val="0"/>
          <dgm:bulletEnabled val="1"/>
        </dgm:presLayoutVars>
      </dgm:prSet>
      <dgm:spPr/>
    </dgm:pt>
    <dgm:pt modelId="{A5494519-06C6-4CA6-9987-9D7C38E29D6E}" type="pres">
      <dgm:prSet presAssocID="{F65B7D35-C5BE-491E-AEC9-7ED305626AB1}" presName="spacer" presStyleCnt="0"/>
      <dgm:spPr/>
    </dgm:pt>
    <dgm:pt modelId="{C74B3F7A-400B-4D97-923F-99B633516B8B}" type="pres">
      <dgm:prSet presAssocID="{7DB2A728-4481-41F2-818B-56ECC174FE49}" presName="parentText" presStyleLbl="node1" presStyleIdx="1" presStyleCnt="7">
        <dgm:presLayoutVars>
          <dgm:chMax val="0"/>
          <dgm:bulletEnabled val="1"/>
        </dgm:presLayoutVars>
      </dgm:prSet>
      <dgm:spPr/>
    </dgm:pt>
    <dgm:pt modelId="{9F4A9CD8-4CD0-4107-8C26-755788D56CB9}" type="pres">
      <dgm:prSet presAssocID="{F0DCBEE5-04E6-4F3F-BD46-3DA0FE7F38A5}" presName="spacer" presStyleCnt="0"/>
      <dgm:spPr/>
    </dgm:pt>
    <dgm:pt modelId="{05C65498-AC54-4196-B019-9681DB0AC2D6}" type="pres">
      <dgm:prSet presAssocID="{55150F38-5A12-433E-90CD-8330F5450217}" presName="parentText" presStyleLbl="node1" presStyleIdx="2" presStyleCnt="7">
        <dgm:presLayoutVars>
          <dgm:chMax val="0"/>
          <dgm:bulletEnabled val="1"/>
        </dgm:presLayoutVars>
      </dgm:prSet>
      <dgm:spPr/>
    </dgm:pt>
    <dgm:pt modelId="{26463897-477A-489D-944B-B0914302BCF0}" type="pres">
      <dgm:prSet presAssocID="{15C497E1-49FD-400C-A90C-C271D000ACCC}" presName="spacer" presStyleCnt="0"/>
      <dgm:spPr/>
    </dgm:pt>
    <dgm:pt modelId="{F16552E0-614E-45A5-A6C9-88EFB7E1B238}" type="pres">
      <dgm:prSet presAssocID="{389CC537-A15B-4EC9-8706-46078DB5630A}" presName="parentText" presStyleLbl="node1" presStyleIdx="3" presStyleCnt="7" custLinFactNeighborX="0">
        <dgm:presLayoutVars>
          <dgm:chMax val="0"/>
          <dgm:bulletEnabled val="1"/>
        </dgm:presLayoutVars>
      </dgm:prSet>
      <dgm:spPr/>
    </dgm:pt>
    <dgm:pt modelId="{3A503C12-7BB5-45FD-BF29-FBF0FB6C5549}" type="pres">
      <dgm:prSet presAssocID="{9C568821-907C-4735-AAA2-DBFBE7F843E4}" presName="spacer" presStyleCnt="0"/>
      <dgm:spPr/>
    </dgm:pt>
    <dgm:pt modelId="{662FDDD8-A583-476B-9C42-E6165913C58D}" type="pres">
      <dgm:prSet presAssocID="{2DEE0239-1E15-402B-819D-1883237524B2}" presName="parentText" presStyleLbl="node1" presStyleIdx="4" presStyleCnt="7" custLinFactY="4151" custLinFactNeighborX="0" custLinFactNeighborY="100000">
        <dgm:presLayoutVars>
          <dgm:chMax val="0"/>
          <dgm:bulletEnabled val="1"/>
        </dgm:presLayoutVars>
      </dgm:prSet>
      <dgm:spPr/>
    </dgm:pt>
    <dgm:pt modelId="{44B2EAD4-FD55-4525-B63E-25CAF9E8AD9E}" type="pres">
      <dgm:prSet presAssocID="{4F08F287-73E1-4AA0-8A01-6A100F99B0A0}" presName="spacer" presStyleCnt="0"/>
      <dgm:spPr/>
    </dgm:pt>
    <dgm:pt modelId="{18D4260D-D773-4085-8A7C-A5BCBF439F6A}" type="pres">
      <dgm:prSet presAssocID="{BFB7F5A0-1DE8-4B54-A5D6-9F0ADCD8B775}" presName="parentText" presStyleLbl="node1" presStyleIdx="5" presStyleCnt="7" custLinFactY="3610" custLinFactNeighborX="0" custLinFactNeighborY="100000">
        <dgm:presLayoutVars>
          <dgm:chMax val="0"/>
          <dgm:bulletEnabled val="1"/>
        </dgm:presLayoutVars>
      </dgm:prSet>
      <dgm:spPr/>
    </dgm:pt>
    <dgm:pt modelId="{10C58341-EE3C-44ED-8F23-9CC024E3FF87}" type="pres">
      <dgm:prSet presAssocID="{E782A00F-D36A-4BAC-AA63-0872A79F5C7F}" presName="spacer" presStyleCnt="0"/>
      <dgm:spPr/>
    </dgm:pt>
    <dgm:pt modelId="{6833294A-8B75-4D73-804E-49B9DF6E8D31}" type="pres">
      <dgm:prSet presAssocID="{A5AAB6E3-C2E3-42A0-B53E-8FF12881EF0F}" presName="parentText" presStyleLbl="node1" presStyleIdx="6" presStyleCnt="7">
        <dgm:presLayoutVars>
          <dgm:chMax val="0"/>
          <dgm:bulletEnabled val="1"/>
        </dgm:presLayoutVars>
      </dgm:prSet>
      <dgm:spPr/>
    </dgm:pt>
  </dgm:ptLst>
  <dgm:cxnLst>
    <dgm:cxn modelId="{2832EC0E-43B1-4886-A743-1937DB54496D}" type="presOf" srcId="{A5AAB6E3-C2E3-42A0-B53E-8FF12881EF0F}" destId="{6833294A-8B75-4D73-804E-49B9DF6E8D31}" srcOrd="0" destOrd="0" presId="urn:microsoft.com/office/officeart/2005/8/layout/vList2"/>
    <dgm:cxn modelId="{D0C3893B-AE4E-4AB5-9469-EC307F26B78A}" type="presOf" srcId="{2DEE0239-1E15-402B-819D-1883237524B2}" destId="{662FDDD8-A583-476B-9C42-E6165913C58D}" srcOrd="0" destOrd="0" presId="urn:microsoft.com/office/officeart/2005/8/layout/vList2"/>
    <dgm:cxn modelId="{38DF973B-A641-4ADD-8D27-5B40DA2A9256}" type="presOf" srcId="{7DB2A728-4481-41F2-818B-56ECC174FE49}" destId="{C74B3F7A-400B-4D97-923F-99B633516B8B}" srcOrd="0" destOrd="0" presId="urn:microsoft.com/office/officeart/2005/8/layout/vList2"/>
    <dgm:cxn modelId="{0884E143-5440-400B-9478-FE9A17F6BB94}" type="presOf" srcId="{55150F38-5A12-433E-90CD-8330F5450217}" destId="{05C65498-AC54-4196-B019-9681DB0AC2D6}" srcOrd="0" destOrd="0" presId="urn:microsoft.com/office/officeart/2005/8/layout/vList2"/>
    <dgm:cxn modelId="{2A169246-F89D-4BB8-9017-524D61A76E1A}" type="presOf" srcId="{BFB7F5A0-1DE8-4B54-A5D6-9F0ADCD8B775}" destId="{18D4260D-D773-4085-8A7C-A5BCBF439F6A}" srcOrd="0" destOrd="0" presId="urn:microsoft.com/office/officeart/2005/8/layout/vList2"/>
    <dgm:cxn modelId="{2490564A-45F0-4D0D-BAD5-89B27815D9DF}" srcId="{DED19070-2C1B-4954-B853-1880615DFB1E}" destId="{AB54F056-92D5-44EE-A8E8-C12BD872F358}" srcOrd="0" destOrd="0" parTransId="{07F36290-005D-4B7F-A6F0-39A0089AE91C}" sibTransId="{F65B7D35-C5BE-491E-AEC9-7ED305626AB1}"/>
    <dgm:cxn modelId="{C506B654-3208-4B6B-A32F-1F3E02BAB7E0}" srcId="{DED19070-2C1B-4954-B853-1880615DFB1E}" destId="{389CC537-A15B-4EC9-8706-46078DB5630A}" srcOrd="3" destOrd="0" parTransId="{D8A99AB2-168C-4576-B0E7-93893E65C8E2}" sibTransId="{9C568821-907C-4735-AAA2-DBFBE7F843E4}"/>
    <dgm:cxn modelId="{19224884-DF10-47BA-BD97-57138399FF99}" type="presOf" srcId="{AB54F056-92D5-44EE-A8E8-C12BD872F358}" destId="{227914A6-E0EE-4ACF-A0F9-8808A20733C8}" srcOrd="0" destOrd="0" presId="urn:microsoft.com/office/officeart/2005/8/layout/vList2"/>
    <dgm:cxn modelId="{16AC4685-8247-4D87-B079-D8D2FEC0ECB2}" srcId="{DED19070-2C1B-4954-B853-1880615DFB1E}" destId="{BFB7F5A0-1DE8-4B54-A5D6-9F0ADCD8B775}" srcOrd="5" destOrd="0" parTransId="{972A6C2A-A914-481F-9173-56F1374E358E}" sibTransId="{E782A00F-D36A-4BAC-AA63-0872A79F5C7F}"/>
    <dgm:cxn modelId="{F761B288-1EA6-449B-ACE2-D9C3B51A29DD}" srcId="{DED19070-2C1B-4954-B853-1880615DFB1E}" destId="{2DEE0239-1E15-402B-819D-1883237524B2}" srcOrd="4" destOrd="0" parTransId="{4EE264BB-E18D-4310-AC11-68982F3B3BBB}" sibTransId="{4F08F287-73E1-4AA0-8A01-6A100F99B0A0}"/>
    <dgm:cxn modelId="{B43C1AA7-A2A4-42FB-94E0-13F60185F2CD}" srcId="{DED19070-2C1B-4954-B853-1880615DFB1E}" destId="{A5AAB6E3-C2E3-42A0-B53E-8FF12881EF0F}" srcOrd="6" destOrd="0" parTransId="{6706C3A9-672C-4DEC-877F-364C912E0D82}" sibTransId="{F22D32F2-C12B-4055-95B1-24AAAAC22B7A}"/>
    <dgm:cxn modelId="{B00D26B3-52F7-4B5D-911E-1583AC3CE170}" srcId="{DED19070-2C1B-4954-B853-1880615DFB1E}" destId="{7DB2A728-4481-41F2-818B-56ECC174FE49}" srcOrd="1" destOrd="0" parTransId="{3D79E416-24F3-47E1-A6B0-4B966648E05D}" sibTransId="{F0DCBEE5-04E6-4F3F-BD46-3DA0FE7F38A5}"/>
    <dgm:cxn modelId="{EF14DDBF-BF9A-4585-9AA2-00135129F5B2}" type="presOf" srcId="{DED19070-2C1B-4954-B853-1880615DFB1E}" destId="{F2FB2FD8-1ED5-445A-96E2-FA6F3CDA0F9A}" srcOrd="0" destOrd="0" presId="urn:microsoft.com/office/officeart/2005/8/layout/vList2"/>
    <dgm:cxn modelId="{53B753DE-DCE3-4941-B4D9-1868F7BF35F6}" srcId="{DED19070-2C1B-4954-B853-1880615DFB1E}" destId="{55150F38-5A12-433E-90CD-8330F5450217}" srcOrd="2" destOrd="0" parTransId="{ADDA1E6A-54C3-4024-B9E4-F779150F260E}" sibTransId="{15C497E1-49FD-400C-A90C-C271D000ACCC}"/>
    <dgm:cxn modelId="{A75E48E6-0A24-445A-A57F-9ED0B43FC3C5}" type="presOf" srcId="{389CC537-A15B-4EC9-8706-46078DB5630A}" destId="{F16552E0-614E-45A5-A6C9-88EFB7E1B238}" srcOrd="0" destOrd="0" presId="urn:microsoft.com/office/officeart/2005/8/layout/vList2"/>
    <dgm:cxn modelId="{CC8BEA7D-C97C-4587-A907-25F9C95F3E9B}" type="presParOf" srcId="{F2FB2FD8-1ED5-445A-96E2-FA6F3CDA0F9A}" destId="{227914A6-E0EE-4ACF-A0F9-8808A20733C8}" srcOrd="0" destOrd="0" presId="urn:microsoft.com/office/officeart/2005/8/layout/vList2"/>
    <dgm:cxn modelId="{8CCF80D4-8BEB-485B-A419-4D858437707F}" type="presParOf" srcId="{F2FB2FD8-1ED5-445A-96E2-FA6F3CDA0F9A}" destId="{A5494519-06C6-4CA6-9987-9D7C38E29D6E}" srcOrd="1" destOrd="0" presId="urn:microsoft.com/office/officeart/2005/8/layout/vList2"/>
    <dgm:cxn modelId="{5F1803E8-9759-40EE-90EA-BF8A0BB9081F}" type="presParOf" srcId="{F2FB2FD8-1ED5-445A-96E2-FA6F3CDA0F9A}" destId="{C74B3F7A-400B-4D97-923F-99B633516B8B}" srcOrd="2" destOrd="0" presId="urn:microsoft.com/office/officeart/2005/8/layout/vList2"/>
    <dgm:cxn modelId="{9BF07F2E-9733-4604-A097-CB8844F52655}" type="presParOf" srcId="{F2FB2FD8-1ED5-445A-96E2-FA6F3CDA0F9A}" destId="{9F4A9CD8-4CD0-4107-8C26-755788D56CB9}" srcOrd="3" destOrd="0" presId="urn:microsoft.com/office/officeart/2005/8/layout/vList2"/>
    <dgm:cxn modelId="{C5D407FF-2DD4-404B-9110-B63DD4A9AC1B}" type="presParOf" srcId="{F2FB2FD8-1ED5-445A-96E2-FA6F3CDA0F9A}" destId="{05C65498-AC54-4196-B019-9681DB0AC2D6}" srcOrd="4" destOrd="0" presId="urn:microsoft.com/office/officeart/2005/8/layout/vList2"/>
    <dgm:cxn modelId="{B7259883-2CFE-4E14-AD1B-D0368F094592}" type="presParOf" srcId="{F2FB2FD8-1ED5-445A-96E2-FA6F3CDA0F9A}" destId="{26463897-477A-489D-944B-B0914302BCF0}" srcOrd="5" destOrd="0" presId="urn:microsoft.com/office/officeart/2005/8/layout/vList2"/>
    <dgm:cxn modelId="{1C03B277-A5C9-4601-B2EF-BD1AC81902C3}" type="presParOf" srcId="{F2FB2FD8-1ED5-445A-96E2-FA6F3CDA0F9A}" destId="{F16552E0-614E-45A5-A6C9-88EFB7E1B238}" srcOrd="6" destOrd="0" presId="urn:microsoft.com/office/officeart/2005/8/layout/vList2"/>
    <dgm:cxn modelId="{67D62F2E-4D70-4E29-86DE-F26155806A62}" type="presParOf" srcId="{F2FB2FD8-1ED5-445A-96E2-FA6F3CDA0F9A}" destId="{3A503C12-7BB5-45FD-BF29-FBF0FB6C5549}" srcOrd="7" destOrd="0" presId="urn:microsoft.com/office/officeart/2005/8/layout/vList2"/>
    <dgm:cxn modelId="{5E2A308F-80EC-47FA-A771-D50EC1327775}" type="presParOf" srcId="{F2FB2FD8-1ED5-445A-96E2-FA6F3CDA0F9A}" destId="{662FDDD8-A583-476B-9C42-E6165913C58D}" srcOrd="8" destOrd="0" presId="urn:microsoft.com/office/officeart/2005/8/layout/vList2"/>
    <dgm:cxn modelId="{5BD2DAEC-5A14-4B37-BE41-23211466B1F8}" type="presParOf" srcId="{F2FB2FD8-1ED5-445A-96E2-FA6F3CDA0F9A}" destId="{44B2EAD4-FD55-4525-B63E-25CAF9E8AD9E}" srcOrd="9" destOrd="0" presId="urn:microsoft.com/office/officeart/2005/8/layout/vList2"/>
    <dgm:cxn modelId="{30E5974E-FEDD-4404-ADBF-EB5B6C70B107}" type="presParOf" srcId="{F2FB2FD8-1ED5-445A-96E2-FA6F3CDA0F9A}" destId="{18D4260D-D773-4085-8A7C-A5BCBF439F6A}" srcOrd="10" destOrd="0" presId="urn:microsoft.com/office/officeart/2005/8/layout/vList2"/>
    <dgm:cxn modelId="{023D325C-36B9-4F24-91D1-5A83F25D5B5E}" type="presParOf" srcId="{F2FB2FD8-1ED5-445A-96E2-FA6F3CDA0F9A}" destId="{10C58341-EE3C-44ED-8F23-9CC024E3FF87}" srcOrd="11" destOrd="0" presId="urn:microsoft.com/office/officeart/2005/8/layout/vList2"/>
    <dgm:cxn modelId="{F68D4B82-6B0D-448B-BC24-E0FE98E0A05A}" type="presParOf" srcId="{F2FB2FD8-1ED5-445A-96E2-FA6F3CDA0F9A}" destId="{6833294A-8B75-4D73-804E-49B9DF6E8D3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B96776-DAFA-44C6-BC3F-04878775824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F950688-5C59-4FF8-ABFC-F1074A097492}">
      <dgm:prSet custT="1"/>
      <dgm:spPr/>
      <dgm:t>
        <a:bodyPr/>
        <a:lstStyle/>
        <a:p>
          <a:pPr algn="l"/>
          <a:endParaRPr lang="en-US" sz="3200" b="1" i="0" dirty="0"/>
        </a:p>
        <a:p>
          <a:pPr algn="ctr"/>
          <a:r>
            <a:rPr lang="en-US" sz="3200" b="1" i="0" dirty="0"/>
            <a:t>Ask yourself these questions then discuss your answers in pairs</a:t>
          </a:r>
          <a:r>
            <a:rPr lang="en-US" sz="2400" b="1" i="0" dirty="0"/>
            <a:t>:</a:t>
          </a:r>
          <a:br>
            <a:rPr lang="en-US" sz="2400" b="0" i="0" dirty="0"/>
          </a:br>
          <a:br>
            <a:rPr lang="en-US" sz="1500" b="0" i="0" dirty="0"/>
          </a:br>
          <a:endParaRPr lang="en-US" sz="1500" dirty="0"/>
        </a:p>
      </dgm:t>
    </dgm:pt>
    <dgm:pt modelId="{B133F16E-4582-4DDB-A672-5E447CE3BA57}" type="parTrans" cxnId="{A01FBF38-D1B6-42ED-8E66-F79F948B108A}">
      <dgm:prSet/>
      <dgm:spPr/>
      <dgm:t>
        <a:bodyPr/>
        <a:lstStyle/>
        <a:p>
          <a:endParaRPr lang="en-US"/>
        </a:p>
      </dgm:t>
    </dgm:pt>
    <dgm:pt modelId="{0E252E39-443D-4CB8-95FF-33018CEFF1FD}" type="sibTrans" cxnId="{A01FBF38-D1B6-42ED-8E66-F79F948B108A}">
      <dgm:prSet/>
      <dgm:spPr/>
      <dgm:t>
        <a:bodyPr/>
        <a:lstStyle/>
        <a:p>
          <a:endParaRPr lang="en-US"/>
        </a:p>
      </dgm:t>
    </dgm:pt>
    <dgm:pt modelId="{8FCCA9B2-BE92-4FD7-871F-67E4D4336EC6}">
      <dgm:prSet custT="1"/>
      <dgm:spPr/>
      <dgm:t>
        <a:bodyPr/>
        <a:lstStyle/>
        <a:p>
          <a:r>
            <a:rPr lang="en-US" sz="2800" b="0" i="0" dirty="0"/>
            <a:t>When you hear 'Go in peace, glorifying the Lord by your life' what do you think? </a:t>
          </a:r>
          <a:br>
            <a:rPr lang="en-US" sz="1200" b="0" i="0" dirty="0"/>
          </a:br>
          <a:br>
            <a:rPr lang="en-US" sz="1200" b="0" i="0" dirty="0"/>
          </a:br>
          <a:endParaRPr lang="en-US" sz="1200" dirty="0"/>
        </a:p>
      </dgm:t>
    </dgm:pt>
    <dgm:pt modelId="{A8DE722D-65F8-4B10-A522-BFE63AE9A4C2}" type="parTrans" cxnId="{FAFFF954-7A95-404B-9B5B-AED86B2045FF}">
      <dgm:prSet/>
      <dgm:spPr/>
      <dgm:t>
        <a:bodyPr/>
        <a:lstStyle/>
        <a:p>
          <a:endParaRPr lang="en-US"/>
        </a:p>
      </dgm:t>
    </dgm:pt>
    <dgm:pt modelId="{82F781D6-93EA-4332-BF14-26ED79C3F0A1}" type="sibTrans" cxnId="{FAFFF954-7A95-404B-9B5B-AED86B2045FF}">
      <dgm:prSet/>
      <dgm:spPr/>
      <dgm:t>
        <a:bodyPr/>
        <a:lstStyle/>
        <a:p>
          <a:endParaRPr lang="en-US"/>
        </a:p>
      </dgm:t>
    </dgm:pt>
    <dgm:pt modelId="{66922477-E91B-4650-A4F1-CC6A64F213A8}">
      <dgm:prSet custT="1"/>
      <dgm:spPr/>
      <dgm:t>
        <a:bodyPr/>
        <a:lstStyle/>
        <a:p>
          <a:r>
            <a:rPr lang="en-US" sz="2800" b="0" i="0" dirty="0"/>
            <a:t>Is it just a phrase to you or do you take the call to mission seriously?</a:t>
          </a:r>
          <a:br>
            <a:rPr lang="en-US" sz="500" b="0" i="0" dirty="0"/>
          </a:br>
          <a:br>
            <a:rPr lang="en-US" sz="500" b="0" i="0" dirty="0"/>
          </a:br>
          <a:endParaRPr lang="en-US" sz="500" dirty="0"/>
        </a:p>
      </dgm:t>
    </dgm:pt>
    <dgm:pt modelId="{23D81A4A-7D40-4F10-90C0-571A6DD62317}" type="parTrans" cxnId="{46CE3A0A-8A1A-4EDD-8B02-F009F6E6DC00}">
      <dgm:prSet/>
      <dgm:spPr/>
      <dgm:t>
        <a:bodyPr/>
        <a:lstStyle/>
        <a:p>
          <a:endParaRPr lang="en-US"/>
        </a:p>
      </dgm:t>
    </dgm:pt>
    <dgm:pt modelId="{DE1B70CB-F3AD-4640-9BEA-58CB84B3DC22}" type="sibTrans" cxnId="{46CE3A0A-8A1A-4EDD-8B02-F009F6E6DC00}">
      <dgm:prSet/>
      <dgm:spPr/>
      <dgm:t>
        <a:bodyPr/>
        <a:lstStyle/>
        <a:p>
          <a:endParaRPr lang="en-US"/>
        </a:p>
      </dgm:t>
    </dgm:pt>
    <dgm:pt modelId="{7E93E4EB-90DD-444D-ABCA-EC1C661A8947}">
      <dgm:prSet custT="1"/>
      <dgm:spPr/>
      <dgm:t>
        <a:bodyPr/>
        <a:lstStyle/>
        <a:p>
          <a:r>
            <a:rPr lang="en-US" sz="2800" b="0" i="0" dirty="0"/>
            <a:t>When you leave Mass do you intend to '</a:t>
          </a:r>
          <a:r>
            <a:rPr lang="en-US" sz="2800" b="0" i="1" dirty="0"/>
            <a:t>glorify</a:t>
          </a:r>
          <a:r>
            <a:rPr lang="en-US" sz="2800" b="0" i="0" dirty="0"/>
            <a:t> </a:t>
          </a:r>
          <a:r>
            <a:rPr lang="en-US" sz="2800" b="0" i="1" dirty="0"/>
            <a:t>the Lord' by your life?</a:t>
          </a:r>
          <a:br>
            <a:rPr lang="en-US" sz="500" b="0" i="0" dirty="0"/>
          </a:br>
          <a:br>
            <a:rPr lang="en-US" sz="500" b="0" i="0" dirty="0"/>
          </a:br>
          <a:endParaRPr lang="en-US" sz="500" dirty="0"/>
        </a:p>
      </dgm:t>
    </dgm:pt>
    <dgm:pt modelId="{54ADA7D5-0C1C-4714-9DCD-EDF70EB7ABBF}" type="parTrans" cxnId="{363CA110-B115-4E65-ADFC-D1EF6F12C593}">
      <dgm:prSet/>
      <dgm:spPr/>
      <dgm:t>
        <a:bodyPr/>
        <a:lstStyle/>
        <a:p>
          <a:endParaRPr lang="en-US"/>
        </a:p>
      </dgm:t>
    </dgm:pt>
    <dgm:pt modelId="{20F381B0-6630-4AC5-910F-D1B2660989B8}" type="sibTrans" cxnId="{363CA110-B115-4E65-ADFC-D1EF6F12C593}">
      <dgm:prSet/>
      <dgm:spPr/>
      <dgm:t>
        <a:bodyPr/>
        <a:lstStyle/>
        <a:p>
          <a:endParaRPr lang="en-US"/>
        </a:p>
      </dgm:t>
    </dgm:pt>
    <dgm:pt modelId="{102D7603-27F1-4ED1-9529-7025C353FB92}">
      <dgm:prSet custT="1"/>
      <dgm:spPr/>
      <dgm:t>
        <a:bodyPr/>
        <a:lstStyle/>
        <a:p>
          <a:r>
            <a:rPr lang="en-US" sz="2800" b="0" i="1" dirty="0"/>
            <a:t>What can you do to love and serve the Lord? </a:t>
          </a:r>
          <a:endParaRPr lang="en-US" sz="2800" dirty="0"/>
        </a:p>
      </dgm:t>
    </dgm:pt>
    <dgm:pt modelId="{8D68D6D5-7567-41CD-9804-01B8ACF2D20A}" type="parTrans" cxnId="{09CB7CC8-4249-4D1A-B3EA-95CA367680BB}">
      <dgm:prSet/>
      <dgm:spPr/>
      <dgm:t>
        <a:bodyPr/>
        <a:lstStyle/>
        <a:p>
          <a:endParaRPr lang="en-US"/>
        </a:p>
      </dgm:t>
    </dgm:pt>
    <dgm:pt modelId="{A845A399-64A5-4394-B753-E21C149E462E}" type="sibTrans" cxnId="{09CB7CC8-4249-4D1A-B3EA-95CA367680BB}">
      <dgm:prSet/>
      <dgm:spPr/>
      <dgm:t>
        <a:bodyPr/>
        <a:lstStyle/>
        <a:p>
          <a:endParaRPr lang="en-US"/>
        </a:p>
      </dgm:t>
    </dgm:pt>
    <dgm:pt modelId="{B9C3E941-F0BC-435D-9ACB-C903969EDC89}" type="pres">
      <dgm:prSet presAssocID="{73B96776-DAFA-44C6-BC3F-04878775824A}" presName="linear" presStyleCnt="0">
        <dgm:presLayoutVars>
          <dgm:animLvl val="lvl"/>
          <dgm:resizeHandles val="exact"/>
        </dgm:presLayoutVars>
      </dgm:prSet>
      <dgm:spPr/>
    </dgm:pt>
    <dgm:pt modelId="{A52695AE-B8AF-4974-8217-E81BDC80F523}" type="pres">
      <dgm:prSet presAssocID="{6F950688-5C59-4FF8-ABFC-F1074A097492}" presName="parentText" presStyleLbl="node1" presStyleIdx="0" presStyleCnt="5">
        <dgm:presLayoutVars>
          <dgm:chMax val="0"/>
          <dgm:bulletEnabled val="1"/>
        </dgm:presLayoutVars>
      </dgm:prSet>
      <dgm:spPr/>
    </dgm:pt>
    <dgm:pt modelId="{9C202AAD-51F6-46FF-BAA6-455753050DFB}" type="pres">
      <dgm:prSet presAssocID="{0E252E39-443D-4CB8-95FF-33018CEFF1FD}" presName="spacer" presStyleCnt="0"/>
      <dgm:spPr/>
    </dgm:pt>
    <dgm:pt modelId="{3571C694-0BE2-49D3-90F3-46919DF08846}" type="pres">
      <dgm:prSet presAssocID="{8FCCA9B2-BE92-4FD7-871F-67E4D4336EC6}" presName="parentText" presStyleLbl="node1" presStyleIdx="1" presStyleCnt="5">
        <dgm:presLayoutVars>
          <dgm:chMax val="0"/>
          <dgm:bulletEnabled val="1"/>
        </dgm:presLayoutVars>
      </dgm:prSet>
      <dgm:spPr/>
    </dgm:pt>
    <dgm:pt modelId="{5233C0C6-C4CA-4B4A-B82A-52591C169D19}" type="pres">
      <dgm:prSet presAssocID="{82F781D6-93EA-4332-BF14-26ED79C3F0A1}" presName="spacer" presStyleCnt="0"/>
      <dgm:spPr/>
    </dgm:pt>
    <dgm:pt modelId="{2FC12199-6ED8-47C7-AD34-F20391ED99EA}" type="pres">
      <dgm:prSet presAssocID="{66922477-E91B-4650-A4F1-CC6A64F213A8}" presName="parentText" presStyleLbl="node1" presStyleIdx="2" presStyleCnt="5">
        <dgm:presLayoutVars>
          <dgm:chMax val="0"/>
          <dgm:bulletEnabled val="1"/>
        </dgm:presLayoutVars>
      </dgm:prSet>
      <dgm:spPr/>
    </dgm:pt>
    <dgm:pt modelId="{E0DE7C8E-D7C6-4357-9CED-85585AEB0D67}" type="pres">
      <dgm:prSet presAssocID="{DE1B70CB-F3AD-4640-9BEA-58CB84B3DC22}" presName="spacer" presStyleCnt="0"/>
      <dgm:spPr/>
    </dgm:pt>
    <dgm:pt modelId="{4ADE5661-5A79-4391-AB20-B7BBC8BCA07B}" type="pres">
      <dgm:prSet presAssocID="{7E93E4EB-90DD-444D-ABCA-EC1C661A8947}" presName="parentText" presStyleLbl="node1" presStyleIdx="3" presStyleCnt="5">
        <dgm:presLayoutVars>
          <dgm:chMax val="0"/>
          <dgm:bulletEnabled val="1"/>
        </dgm:presLayoutVars>
      </dgm:prSet>
      <dgm:spPr/>
    </dgm:pt>
    <dgm:pt modelId="{7A624FC5-428D-4918-A8BE-B1B9F646C1F0}" type="pres">
      <dgm:prSet presAssocID="{20F381B0-6630-4AC5-910F-D1B2660989B8}" presName="spacer" presStyleCnt="0"/>
      <dgm:spPr/>
    </dgm:pt>
    <dgm:pt modelId="{BDB73C24-7B3A-4B25-8E9E-E2F4B88C64A4}" type="pres">
      <dgm:prSet presAssocID="{102D7603-27F1-4ED1-9529-7025C353FB92}" presName="parentText" presStyleLbl="node1" presStyleIdx="4" presStyleCnt="5">
        <dgm:presLayoutVars>
          <dgm:chMax val="0"/>
          <dgm:bulletEnabled val="1"/>
        </dgm:presLayoutVars>
      </dgm:prSet>
      <dgm:spPr/>
    </dgm:pt>
  </dgm:ptLst>
  <dgm:cxnLst>
    <dgm:cxn modelId="{46CE3A0A-8A1A-4EDD-8B02-F009F6E6DC00}" srcId="{73B96776-DAFA-44C6-BC3F-04878775824A}" destId="{66922477-E91B-4650-A4F1-CC6A64F213A8}" srcOrd="2" destOrd="0" parTransId="{23D81A4A-7D40-4F10-90C0-571A6DD62317}" sibTransId="{DE1B70CB-F3AD-4640-9BEA-58CB84B3DC22}"/>
    <dgm:cxn modelId="{363CA110-B115-4E65-ADFC-D1EF6F12C593}" srcId="{73B96776-DAFA-44C6-BC3F-04878775824A}" destId="{7E93E4EB-90DD-444D-ABCA-EC1C661A8947}" srcOrd="3" destOrd="0" parTransId="{54ADA7D5-0C1C-4714-9DCD-EDF70EB7ABBF}" sibTransId="{20F381B0-6630-4AC5-910F-D1B2660989B8}"/>
    <dgm:cxn modelId="{A01FBF38-D1B6-42ED-8E66-F79F948B108A}" srcId="{73B96776-DAFA-44C6-BC3F-04878775824A}" destId="{6F950688-5C59-4FF8-ABFC-F1074A097492}" srcOrd="0" destOrd="0" parTransId="{B133F16E-4582-4DDB-A672-5E447CE3BA57}" sibTransId="{0E252E39-443D-4CB8-95FF-33018CEFF1FD}"/>
    <dgm:cxn modelId="{C3471246-0CB9-4681-A10F-88CE70929D73}" type="presOf" srcId="{66922477-E91B-4650-A4F1-CC6A64F213A8}" destId="{2FC12199-6ED8-47C7-AD34-F20391ED99EA}" srcOrd="0" destOrd="0" presId="urn:microsoft.com/office/officeart/2005/8/layout/vList2"/>
    <dgm:cxn modelId="{FAFFF954-7A95-404B-9B5B-AED86B2045FF}" srcId="{73B96776-DAFA-44C6-BC3F-04878775824A}" destId="{8FCCA9B2-BE92-4FD7-871F-67E4D4336EC6}" srcOrd="1" destOrd="0" parTransId="{A8DE722D-65F8-4B10-A522-BFE63AE9A4C2}" sibTransId="{82F781D6-93EA-4332-BF14-26ED79C3F0A1}"/>
    <dgm:cxn modelId="{16F5DD90-B042-4C72-895F-F9459D4A2F5B}" type="presOf" srcId="{6F950688-5C59-4FF8-ABFC-F1074A097492}" destId="{A52695AE-B8AF-4974-8217-E81BDC80F523}" srcOrd="0" destOrd="0" presId="urn:microsoft.com/office/officeart/2005/8/layout/vList2"/>
    <dgm:cxn modelId="{976BE89F-E171-49E6-933B-A8C1A44A5BC0}" type="presOf" srcId="{8FCCA9B2-BE92-4FD7-871F-67E4D4336EC6}" destId="{3571C694-0BE2-49D3-90F3-46919DF08846}" srcOrd="0" destOrd="0" presId="urn:microsoft.com/office/officeart/2005/8/layout/vList2"/>
    <dgm:cxn modelId="{09CB7CC8-4249-4D1A-B3EA-95CA367680BB}" srcId="{73B96776-DAFA-44C6-BC3F-04878775824A}" destId="{102D7603-27F1-4ED1-9529-7025C353FB92}" srcOrd="4" destOrd="0" parTransId="{8D68D6D5-7567-41CD-9804-01B8ACF2D20A}" sibTransId="{A845A399-64A5-4394-B753-E21C149E462E}"/>
    <dgm:cxn modelId="{B89934D8-03E5-4C5A-8B31-DDBF82C5CF57}" type="presOf" srcId="{73B96776-DAFA-44C6-BC3F-04878775824A}" destId="{B9C3E941-F0BC-435D-9ACB-C903969EDC89}" srcOrd="0" destOrd="0" presId="urn:microsoft.com/office/officeart/2005/8/layout/vList2"/>
    <dgm:cxn modelId="{215C21DB-33FD-460E-9AC4-6A066EA8C429}" type="presOf" srcId="{7E93E4EB-90DD-444D-ABCA-EC1C661A8947}" destId="{4ADE5661-5A79-4391-AB20-B7BBC8BCA07B}" srcOrd="0" destOrd="0" presId="urn:microsoft.com/office/officeart/2005/8/layout/vList2"/>
    <dgm:cxn modelId="{87191BE6-841E-490E-86DB-DD0C24851EB4}" type="presOf" srcId="{102D7603-27F1-4ED1-9529-7025C353FB92}" destId="{BDB73C24-7B3A-4B25-8E9E-E2F4B88C64A4}" srcOrd="0" destOrd="0" presId="urn:microsoft.com/office/officeart/2005/8/layout/vList2"/>
    <dgm:cxn modelId="{50F4CFE2-5141-4AB4-B968-6A1E75358557}" type="presParOf" srcId="{B9C3E941-F0BC-435D-9ACB-C903969EDC89}" destId="{A52695AE-B8AF-4974-8217-E81BDC80F523}" srcOrd="0" destOrd="0" presId="urn:microsoft.com/office/officeart/2005/8/layout/vList2"/>
    <dgm:cxn modelId="{6EA031AF-F049-43E0-A70E-DF5ADCC88DAE}" type="presParOf" srcId="{B9C3E941-F0BC-435D-9ACB-C903969EDC89}" destId="{9C202AAD-51F6-46FF-BAA6-455753050DFB}" srcOrd="1" destOrd="0" presId="urn:microsoft.com/office/officeart/2005/8/layout/vList2"/>
    <dgm:cxn modelId="{9054097A-414D-4E35-97EB-92A604C7DFA2}" type="presParOf" srcId="{B9C3E941-F0BC-435D-9ACB-C903969EDC89}" destId="{3571C694-0BE2-49D3-90F3-46919DF08846}" srcOrd="2" destOrd="0" presId="urn:microsoft.com/office/officeart/2005/8/layout/vList2"/>
    <dgm:cxn modelId="{2E52C694-0C1B-4853-97C2-AC9AB6AB997C}" type="presParOf" srcId="{B9C3E941-F0BC-435D-9ACB-C903969EDC89}" destId="{5233C0C6-C4CA-4B4A-B82A-52591C169D19}" srcOrd="3" destOrd="0" presId="urn:microsoft.com/office/officeart/2005/8/layout/vList2"/>
    <dgm:cxn modelId="{00A76E98-321A-4612-87E7-A4E35F5FF2A5}" type="presParOf" srcId="{B9C3E941-F0BC-435D-9ACB-C903969EDC89}" destId="{2FC12199-6ED8-47C7-AD34-F20391ED99EA}" srcOrd="4" destOrd="0" presId="urn:microsoft.com/office/officeart/2005/8/layout/vList2"/>
    <dgm:cxn modelId="{63AD4EF8-C139-4D07-8494-16349E70DC2B}" type="presParOf" srcId="{B9C3E941-F0BC-435D-9ACB-C903969EDC89}" destId="{E0DE7C8E-D7C6-4357-9CED-85585AEB0D67}" srcOrd="5" destOrd="0" presId="urn:microsoft.com/office/officeart/2005/8/layout/vList2"/>
    <dgm:cxn modelId="{A8E20601-88A2-4B87-BB78-3E161B2BD522}" type="presParOf" srcId="{B9C3E941-F0BC-435D-9ACB-C903969EDC89}" destId="{4ADE5661-5A79-4391-AB20-B7BBC8BCA07B}" srcOrd="6" destOrd="0" presId="urn:microsoft.com/office/officeart/2005/8/layout/vList2"/>
    <dgm:cxn modelId="{4E6379B4-6664-45D4-8B67-BAE0509F43CC}" type="presParOf" srcId="{B9C3E941-F0BC-435D-9ACB-C903969EDC89}" destId="{7A624FC5-428D-4918-A8BE-B1B9F646C1F0}" srcOrd="7" destOrd="0" presId="urn:microsoft.com/office/officeart/2005/8/layout/vList2"/>
    <dgm:cxn modelId="{F68AB3D9-E912-44C8-8B6C-52AD0F4A47CC}" type="presParOf" srcId="{B9C3E941-F0BC-435D-9ACB-C903969EDC89}" destId="{BDB73C24-7B3A-4B25-8E9E-E2F4B88C64A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1017A-C013-4933-ADA6-F5B52EAB8965}">
      <dsp:nvSpPr>
        <dsp:cNvPr id="0" name=""/>
        <dsp:cNvSpPr/>
      </dsp:nvSpPr>
      <dsp:spPr>
        <a:xfrm>
          <a:off x="0" y="96709"/>
          <a:ext cx="6666833" cy="9945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Liturgy, then, refers to the public prayers of the Church, with Christ as its head, using:</a:t>
          </a:r>
        </a:p>
      </dsp:txBody>
      <dsp:txXfrm>
        <a:off x="48547" y="145256"/>
        <a:ext cx="6569739" cy="897406"/>
      </dsp:txXfrm>
    </dsp:sp>
    <dsp:sp modelId="{56B0EBCE-0112-40DD-89E7-253D234BF498}">
      <dsp:nvSpPr>
        <dsp:cNvPr id="0" name=""/>
        <dsp:cNvSpPr/>
      </dsp:nvSpPr>
      <dsp:spPr>
        <a:xfrm>
          <a:off x="0" y="1163209"/>
          <a:ext cx="6666833" cy="9945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Signs and symbols</a:t>
          </a:r>
        </a:p>
      </dsp:txBody>
      <dsp:txXfrm>
        <a:off x="48547" y="1211756"/>
        <a:ext cx="6569739" cy="897406"/>
      </dsp:txXfrm>
    </dsp:sp>
    <dsp:sp modelId="{5299A955-B4B6-4F63-84B6-05EF426FD991}">
      <dsp:nvSpPr>
        <dsp:cNvPr id="0" name=""/>
        <dsp:cNvSpPr/>
      </dsp:nvSpPr>
      <dsp:spPr>
        <a:xfrm>
          <a:off x="0" y="2229710"/>
          <a:ext cx="6666833" cy="9945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Music</a:t>
          </a:r>
        </a:p>
      </dsp:txBody>
      <dsp:txXfrm>
        <a:off x="48547" y="2278257"/>
        <a:ext cx="6569739" cy="897406"/>
      </dsp:txXfrm>
    </dsp:sp>
    <dsp:sp modelId="{49E01250-9816-4C8D-92A5-01E60315B509}">
      <dsp:nvSpPr>
        <dsp:cNvPr id="0" name=""/>
        <dsp:cNvSpPr/>
      </dsp:nvSpPr>
      <dsp:spPr>
        <a:xfrm>
          <a:off x="0" y="3296210"/>
          <a:ext cx="6666833" cy="9945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Words</a:t>
          </a:r>
        </a:p>
      </dsp:txBody>
      <dsp:txXfrm>
        <a:off x="48547" y="3344757"/>
        <a:ext cx="6569739" cy="897406"/>
      </dsp:txXfrm>
    </dsp:sp>
    <dsp:sp modelId="{05386BDE-9684-4CA7-8ACC-8D4EB246A4A7}">
      <dsp:nvSpPr>
        <dsp:cNvPr id="0" name=""/>
        <dsp:cNvSpPr/>
      </dsp:nvSpPr>
      <dsp:spPr>
        <a:xfrm>
          <a:off x="0" y="4362710"/>
          <a:ext cx="6666833" cy="9945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Images</a:t>
          </a:r>
        </a:p>
      </dsp:txBody>
      <dsp:txXfrm>
        <a:off x="48547" y="4411257"/>
        <a:ext cx="6569739"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42FDE-3B03-43D1-8B17-04EEBF0A18C6}">
      <dsp:nvSpPr>
        <dsp:cNvPr id="0" name=""/>
        <dsp:cNvSpPr/>
      </dsp:nvSpPr>
      <dsp:spPr>
        <a:xfrm>
          <a:off x="0" y="38246"/>
          <a:ext cx="6263640" cy="1761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The celebration of the Eucharist is 'the source and summit of the Christian life’            Second Vatican Council, </a:t>
          </a:r>
          <a:r>
            <a:rPr lang="en-US" sz="2500" b="0" i="1" kern="1200" dirty="0"/>
            <a:t>Lumen Gentium,11</a:t>
          </a:r>
          <a:endParaRPr lang="en-US" sz="2500" kern="1200" dirty="0"/>
        </a:p>
      </dsp:txBody>
      <dsp:txXfrm>
        <a:off x="85984" y="124230"/>
        <a:ext cx="6091672" cy="1589430"/>
      </dsp:txXfrm>
    </dsp:sp>
    <dsp:sp modelId="{4AC0D71B-1E21-4444-95DE-D96E335EE076}">
      <dsp:nvSpPr>
        <dsp:cNvPr id="0" name=""/>
        <dsp:cNvSpPr/>
      </dsp:nvSpPr>
      <dsp:spPr>
        <a:xfrm>
          <a:off x="0" y="1871644"/>
          <a:ext cx="6263640" cy="176139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 am the bread of life’, Jesus told them. ‘Those who come to me will never be hungry; those who believe in me will never be thirsty’.    			</a:t>
          </a:r>
          <a:r>
            <a:rPr lang="en-US" sz="2500" i="1" kern="1200" dirty="0"/>
            <a:t>John 6:35</a:t>
          </a:r>
          <a:endParaRPr lang="en-US" sz="2500" kern="1200" dirty="0"/>
        </a:p>
      </dsp:txBody>
      <dsp:txXfrm>
        <a:off x="85984" y="1957628"/>
        <a:ext cx="6091672" cy="1589430"/>
      </dsp:txXfrm>
    </dsp:sp>
    <dsp:sp modelId="{54D618C6-36EA-4F9B-8389-C05F95B0ADD6}">
      <dsp:nvSpPr>
        <dsp:cNvPr id="0" name=""/>
        <dsp:cNvSpPr/>
      </dsp:nvSpPr>
      <dsp:spPr>
        <a:xfrm>
          <a:off x="0" y="3705043"/>
          <a:ext cx="6263640" cy="17613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‘This is my body, which is given for you. Do this in memory of me...This cup is God’s new covenant sealed with my blood, which is poured out for you.’     </a:t>
          </a:r>
          <a:r>
            <a:rPr lang="en-US" sz="2500" i="1" kern="1200" dirty="0"/>
            <a:t>Luke 22: 19-20</a:t>
          </a:r>
          <a:endParaRPr lang="en-US" sz="2500" kern="1200" dirty="0"/>
        </a:p>
      </dsp:txBody>
      <dsp:txXfrm>
        <a:off x="85984" y="3791027"/>
        <a:ext cx="6091672" cy="158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4EB85-4099-4FCC-843D-C6075B6C58E7}">
      <dsp:nvSpPr>
        <dsp:cNvPr id="0" name=""/>
        <dsp:cNvSpPr/>
      </dsp:nvSpPr>
      <dsp:spPr>
        <a:xfrm>
          <a:off x="0" y="2960"/>
          <a:ext cx="6263640" cy="18255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Every celebration of the Eucharist is still the one supper that Christ celebrated with his disciples, and, at one and the same time, the anticipation of the banquet that the Lord will celebrate with the redeemed at the end of time.</a:t>
          </a:r>
          <a:br>
            <a:rPr lang="en-US" sz="1700" b="0" i="0" kern="1200" dirty="0"/>
          </a:br>
          <a:endParaRPr lang="en-US" sz="1700" kern="1200" dirty="0"/>
        </a:p>
      </dsp:txBody>
      <dsp:txXfrm>
        <a:off x="89115" y="92075"/>
        <a:ext cx="6085410" cy="1647295"/>
      </dsp:txXfrm>
    </dsp:sp>
    <dsp:sp modelId="{1BB630AD-985D-4006-B1BB-A85C2EA2982E}">
      <dsp:nvSpPr>
        <dsp:cNvPr id="0" name=""/>
        <dsp:cNvSpPr/>
      </dsp:nvSpPr>
      <dsp:spPr>
        <a:xfrm>
          <a:off x="0" y="1839581"/>
          <a:ext cx="6263640" cy="18255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b="0" i="0" kern="1200" dirty="0"/>
        </a:p>
        <a:p>
          <a:pPr marL="0" lvl="0" indent="0" algn="l" defTabSz="889000">
            <a:lnSpc>
              <a:spcPct val="90000"/>
            </a:lnSpc>
            <a:spcBef>
              <a:spcPct val="0"/>
            </a:spcBef>
            <a:spcAft>
              <a:spcPct val="35000"/>
            </a:spcAft>
            <a:buNone/>
          </a:pPr>
          <a:r>
            <a:rPr lang="en-US" sz="2000" b="0" i="0" kern="1200" dirty="0"/>
            <a:t>In the celebration of the Eucharist the congregation does not celebrate itself; rather it discovers and celebrates again and again the presence of Christ's saving passage through suffering and death to life. (YOUCAT, 212)</a:t>
          </a:r>
          <a:br>
            <a:rPr lang="en-US" sz="1700" b="0" i="0" kern="1200" dirty="0"/>
          </a:br>
          <a:br>
            <a:rPr lang="en-US" sz="1700" b="0" i="0" kern="1200" dirty="0"/>
          </a:br>
          <a:endParaRPr lang="en-US" sz="1700" kern="1200" dirty="0"/>
        </a:p>
      </dsp:txBody>
      <dsp:txXfrm>
        <a:off x="89115" y="1928696"/>
        <a:ext cx="6085410" cy="1647295"/>
      </dsp:txXfrm>
    </dsp:sp>
    <dsp:sp modelId="{6826BBC0-7C64-4356-8D46-8242F0E45087}">
      <dsp:nvSpPr>
        <dsp:cNvPr id="0" name=""/>
        <dsp:cNvSpPr/>
      </dsp:nvSpPr>
      <dsp:spPr>
        <a:xfrm>
          <a:off x="0" y="3676202"/>
          <a:ext cx="6263640" cy="18255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'This means that every time you eat this bread and drink from this cup you proclaim the Lord's death until he comes.' </a:t>
          </a:r>
          <a:r>
            <a:rPr lang="en-US" sz="2400" b="0" i="1" kern="1200" dirty="0"/>
            <a:t>1 Corinthians 11:26</a:t>
          </a:r>
          <a:endParaRPr lang="en-US" sz="2400" kern="1200" dirty="0"/>
        </a:p>
      </dsp:txBody>
      <dsp:txXfrm>
        <a:off x="89115" y="3765317"/>
        <a:ext cx="6085410" cy="1647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914A6-E0EE-4ACF-A0F9-8808A20733C8}">
      <dsp:nvSpPr>
        <dsp:cNvPr id="0" name=""/>
        <dsp:cNvSpPr/>
      </dsp:nvSpPr>
      <dsp:spPr>
        <a:xfrm>
          <a:off x="0" y="1431"/>
          <a:ext cx="5754896" cy="62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Through reciting the Gloria, you have praised God</a:t>
          </a:r>
          <a:endParaRPr lang="en-US" sz="1800" kern="1200" dirty="0"/>
        </a:p>
      </dsp:txBody>
      <dsp:txXfrm>
        <a:off x="30315" y="31746"/>
        <a:ext cx="5694266" cy="560367"/>
      </dsp:txXfrm>
    </dsp:sp>
    <dsp:sp modelId="{C74B3F7A-400B-4D97-923F-99B633516B8B}">
      <dsp:nvSpPr>
        <dsp:cNvPr id="0" name=""/>
        <dsp:cNvSpPr/>
      </dsp:nvSpPr>
      <dsp:spPr>
        <a:xfrm>
          <a:off x="0" y="634930"/>
          <a:ext cx="5754896" cy="62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You have listened to God's word</a:t>
          </a:r>
          <a:endParaRPr lang="en-US" sz="1800" kern="1200" dirty="0"/>
        </a:p>
      </dsp:txBody>
      <dsp:txXfrm>
        <a:off x="30315" y="665245"/>
        <a:ext cx="5694266" cy="560367"/>
      </dsp:txXfrm>
    </dsp:sp>
    <dsp:sp modelId="{05C65498-AC54-4196-B019-9681DB0AC2D6}">
      <dsp:nvSpPr>
        <dsp:cNvPr id="0" name=""/>
        <dsp:cNvSpPr/>
      </dsp:nvSpPr>
      <dsp:spPr>
        <a:xfrm>
          <a:off x="0" y="1268429"/>
          <a:ext cx="5754896" cy="62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You have learned about the teachings of Christ as the priest explains how the Gospel message can be applied in our daily life</a:t>
          </a:r>
          <a:endParaRPr lang="en-US" sz="1600" kern="1200" dirty="0"/>
        </a:p>
      </dsp:txBody>
      <dsp:txXfrm>
        <a:off x="30315" y="1298744"/>
        <a:ext cx="5694266" cy="560367"/>
      </dsp:txXfrm>
    </dsp:sp>
    <dsp:sp modelId="{F16552E0-614E-45A5-A6C9-88EFB7E1B238}">
      <dsp:nvSpPr>
        <dsp:cNvPr id="0" name=""/>
        <dsp:cNvSpPr/>
      </dsp:nvSpPr>
      <dsp:spPr>
        <a:xfrm>
          <a:off x="0" y="1901928"/>
          <a:ext cx="5754896" cy="62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You have reflected on the beliefs of Catholics about God and the Church by saying the Creed</a:t>
          </a:r>
          <a:endParaRPr lang="en-US" sz="1800" kern="1200" dirty="0"/>
        </a:p>
      </dsp:txBody>
      <dsp:txXfrm>
        <a:off x="30315" y="1932243"/>
        <a:ext cx="5694266" cy="560367"/>
      </dsp:txXfrm>
    </dsp:sp>
    <dsp:sp modelId="{662FDDD8-A583-476B-9C42-E6165913C58D}">
      <dsp:nvSpPr>
        <dsp:cNvPr id="0" name=""/>
        <dsp:cNvSpPr/>
      </dsp:nvSpPr>
      <dsp:spPr>
        <a:xfrm>
          <a:off x="0" y="2573706"/>
          <a:ext cx="5754896" cy="62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You have prayed for those in need during the intercessions</a:t>
          </a:r>
          <a:endParaRPr lang="en-US" sz="1800" kern="1200" dirty="0"/>
        </a:p>
      </dsp:txBody>
      <dsp:txXfrm>
        <a:off x="30315" y="2604021"/>
        <a:ext cx="5694266" cy="560367"/>
      </dsp:txXfrm>
    </dsp:sp>
    <dsp:sp modelId="{18D4260D-D773-4085-8A7C-A5BCBF439F6A}">
      <dsp:nvSpPr>
        <dsp:cNvPr id="0" name=""/>
        <dsp:cNvSpPr/>
      </dsp:nvSpPr>
      <dsp:spPr>
        <a:xfrm>
          <a:off x="0" y="3203846"/>
          <a:ext cx="5754896" cy="62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You have been nourished and strengthened through receiving the Eucharist</a:t>
          </a:r>
          <a:endParaRPr lang="en-US" sz="1800" kern="1200" dirty="0"/>
        </a:p>
      </dsp:txBody>
      <dsp:txXfrm>
        <a:off x="30315" y="3234161"/>
        <a:ext cx="5694266" cy="560367"/>
      </dsp:txXfrm>
    </dsp:sp>
    <dsp:sp modelId="{6833294A-8B75-4D73-804E-49B9DF6E8D31}">
      <dsp:nvSpPr>
        <dsp:cNvPr id="0" name=""/>
        <dsp:cNvSpPr/>
      </dsp:nvSpPr>
      <dsp:spPr>
        <a:xfrm>
          <a:off x="0" y="3802425"/>
          <a:ext cx="5754896" cy="62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You are ready to love and help others in the service of the Lord when you leave the Church</a:t>
          </a:r>
          <a:endParaRPr lang="en-US" sz="1800" kern="1200" dirty="0"/>
        </a:p>
      </dsp:txBody>
      <dsp:txXfrm>
        <a:off x="30315" y="3832740"/>
        <a:ext cx="5694266" cy="560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695AE-B8AF-4974-8217-E81BDC80F523}">
      <dsp:nvSpPr>
        <dsp:cNvPr id="0" name=""/>
        <dsp:cNvSpPr/>
      </dsp:nvSpPr>
      <dsp:spPr>
        <a:xfrm>
          <a:off x="0" y="2004"/>
          <a:ext cx="6666833" cy="113243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b="1" i="0" kern="1200" dirty="0"/>
        </a:p>
        <a:p>
          <a:pPr marL="0" lvl="0" indent="0" algn="ctr" defTabSz="1422400">
            <a:lnSpc>
              <a:spcPct val="90000"/>
            </a:lnSpc>
            <a:spcBef>
              <a:spcPct val="0"/>
            </a:spcBef>
            <a:spcAft>
              <a:spcPct val="35000"/>
            </a:spcAft>
            <a:buNone/>
          </a:pPr>
          <a:r>
            <a:rPr lang="en-US" sz="3200" b="1" i="0" kern="1200" dirty="0"/>
            <a:t>Ask yourself these questions then discuss your answers in pairs</a:t>
          </a:r>
          <a:r>
            <a:rPr lang="en-US" sz="2400" b="1" i="0" kern="1200" dirty="0"/>
            <a:t>:</a:t>
          </a:r>
          <a:br>
            <a:rPr lang="en-US" sz="2400" b="0" i="0" kern="1200" dirty="0"/>
          </a:br>
          <a:br>
            <a:rPr lang="en-US" sz="1500" b="0" i="0" kern="1200" dirty="0"/>
          </a:br>
          <a:endParaRPr lang="en-US" sz="1500" kern="1200" dirty="0"/>
        </a:p>
      </dsp:txBody>
      <dsp:txXfrm>
        <a:off x="55281" y="57285"/>
        <a:ext cx="6556271" cy="1021870"/>
      </dsp:txXfrm>
    </dsp:sp>
    <dsp:sp modelId="{3571C694-0BE2-49D3-90F3-46919DF08846}">
      <dsp:nvSpPr>
        <dsp:cNvPr id="0" name=""/>
        <dsp:cNvSpPr/>
      </dsp:nvSpPr>
      <dsp:spPr>
        <a:xfrm>
          <a:off x="0" y="1141137"/>
          <a:ext cx="6666833" cy="1132432"/>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When you hear 'Go in peace, glorifying the Lord by your life' what do you think? </a:t>
          </a:r>
          <a:br>
            <a:rPr lang="en-US" sz="1200" b="0" i="0" kern="1200" dirty="0"/>
          </a:br>
          <a:br>
            <a:rPr lang="en-US" sz="1200" b="0" i="0" kern="1200" dirty="0"/>
          </a:br>
          <a:endParaRPr lang="en-US" sz="1200" kern="1200" dirty="0"/>
        </a:p>
      </dsp:txBody>
      <dsp:txXfrm>
        <a:off x="55281" y="1196418"/>
        <a:ext cx="6556271" cy="1021870"/>
      </dsp:txXfrm>
    </dsp:sp>
    <dsp:sp modelId="{2FC12199-6ED8-47C7-AD34-F20391ED99EA}">
      <dsp:nvSpPr>
        <dsp:cNvPr id="0" name=""/>
        <dsp:cNvSpPr/>
      </dsp:nvSpPr>
      <dsp:spPr>
        <a:xfrm>
          <a:off x="0" y="2280269"/>
          <a:ext cx="6666833" cy="113243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Is it just a phrase to you or do you take the call to mission seriously?</a:t>
          </a:r>
          <a:br>
            <a:rPr lang="en-US" sz="500" b="0" i="0" kern="1200" dirty="0"/>
          </a:br>
          <a:br>
            <a:rPr lang="en-US" sz="500" b="0" i="0" kern="1200" dirty="0"/>
          </a:br>
          <a:endParaRPr lang="en-US" sz="500" kern="1200" dirty="0"/>
        </a:p>
      </dsp:txBody>
      <dsp:txXfrm>
        <a:off x="55281" y="2335550"/>
        <a:ext cx="6556271" cy="1021870"/>
      </dsp:txXfrm>
    </dsp:sp>
    <dsp:sp modelId="{4ADE5661-5A79-4391-AB20-B7BBC8BCA07B}">
      <dsp:nvSpPr>
        <dsp:cNvPr id="0" name=""/>
        <dsp:cNvSpPr/>
      </dsp:nvSpPr>
      <dsp:spPr>
        <a:xfrm>
          <a:off x="0" y="3419402"/>
          <a:ext cx="6666833" cy="1132432"/>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When you leave Mass do you intend to '</a:t>
          </a:r>
          <a:r>
            <a:rPr lang="en-US" sz="2800" b="0" i="1" kern="1200" dirty="0"/>
            <a:t>glorify</a:t>
          </a:r>
          <a:r>
            <a:rPr lang="en-US" sz="2800" b="0" i="0" kern="1200" dirty="0"/>
            <a:t> </a:t>
          </a:r>
          <a:r>
            <a:rPr lang="en-US" sz="2800" b="0" i="1" kern="1200" dirty="0"/>
            <a:t>the Lord' by your life?</a:t>
          </a:r>
          <a:br>
            <a:rPr lang="en-US" sz="500" b="0" i="0" kern="1200" dirty="0"/>
          </a:br>
          <a:br>
            <a:rPr lang="en-US" sz="500" b="0" i="0" kern="1200" dirty="0"/>
          </a:br>
          <a:endParaRPr lang="en-US" sz="500" kern="1200" dirty="0"/>
        </a:p>
      </dsp:txBody>
      <dsp:txXfrm>
        <a:off x="55281" y="3474683"/>
        <a:ext cx="6556271" cy="1021870"/>
      </dsp:txXfrm>
    </dsp:sp>
    <dsp:sp modelId="{BDB73C24-7B3A-4B25-8E9E-E2F4B88C64A4}">
      <dsp:nvSpPr>
        <dsp:cNvPr id="0" name=""/>
        <dsp:cNvSpPr/>
      </dsp:nvSpPr>
      <dsp:spPr>
        <a:xfrm>
          <a:off x="0" y="4558535"/>
          <a:ext cx="6666833" cy="113243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1" kern="1200" dirty="0"/>
            <a:t>What can you do to love and serve the Lord? </a:t>
          </a:r>
          <a:endParaRPr lang="en-US" sz="2800" kern="1200" dirty="0"/>
        </a:p>
      </dsp:txBody>
      <dsp:txXfrm>
        <a:off x="55281" y="4613816"/>
        <a:ext cx="6556271" cy="10218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1C55-A6BD-4CEE-A96F-0C39AD24B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0C54B3-F336-4154-AD18-C240BBF0B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C6325C-DDDC-48A3-BB59-0B976126C00C}"/>
              </a:ext>
            </a:extLst>
          </p:cNvPr>
          <p:cNvSpPr>
            <a:spLocks noGrp="1"/>
          </p:cNvSpPr>
          <p:nvPr>
            <p:ph type="dt" sz="half" idx="10"/>
          </p:nvPr>
        </p:nvSpPr>
        <p:spPr/>
        <p:txBody>
          <a:bodyPr/>
          <a:lstStyle/>
          <a:p>
            <a:fld id="{72345051-2045-45DA-935E-2E3CA1A69ADC}" type="datetimeFigureOut">
              <a:rPr lang="en-US" smtClean="0"/>
              <a:t>10/11/2021</a:t>
            </a:fld>
            <a:endParaRPr lang="en-US" dirty="0"/>
          </a:p>
        </p:txBody>
      </p:sp>
      <p:sp>
        <p:nvSpPr>
          <p:cNvPr id="5" name="Footer Placeholder 4">
            <a:extLst>
              <a:ext uri="{FF2B5EF4-FFF2-40B4-BE49-F238E27FC236}">
                <a16:creationId xmlns:a16="http://schemas.microsoft.com/office/drawing/2014/main" id="{47A27ACC-6B05-4993-BD16-666CA1DA2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84BD3-F9F9-4CEA-8FDC-60B92FB408F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126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620E-3032-4C3B-B54E-F4EBF06644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1E65F3-A61A-48F0-83A3-A771F4023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0EBAA-69D2-45D0-8419-0E5187F5D8ED}"/>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5" name="Footer Placeholder 4">
            <a:extLst>
              <a:ext uri="{FF2B5EF4-FFF2-40B4-BE49-F238E27FC236}">
                <a16:creationId xmlns:a16="http://schemas.microsoft.com/office/drawing/2014/main" id="{B25DB3F3-D96B-4EB9-8C5F-6CACCE98F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0ED87-3EDC-4785-8B14-DED87F0F16B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2699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28B8C5-7C15-4840-8445-4C5207E6E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9F54AF-53D3-4282-BEEC-2A1FC964D8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BA8666-B622-452E-803C-3B8C04D4E877}"/>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5" name="Footer Placeholder 4">
            <a:extLst>
              <a:ext uri="{FF2B5EF4-FFF2-40B4-BE49-F238E27FC236}">
                <a16:creationId xmlns:a16="http://schemas.microsoft.com/office/drawing/2014/main" id="{4ACD4D4D-C416-4A5F-8A05-AA3E1251F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AAD41-A7CE-44B6-BBFA-4C30CB6A202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804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4EA2-4E54-42A4-BAB2-227E839279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6DA027-2B3D-4A6C-9B9A-1FF2688357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B01D49-D783-4793-86C6-A0B4799F248F}"/>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5" name="Footer Placeholder 4">
            <a:extLst>
              <a:ext uri="{FF2B5EF4-FFF2-40B4-BE49-F238E27FC236}">
                <a16:creationId xmlns:a16="http://schemas.microsoft.com/office/drawing/2014/main" id="{AB2F26A1-3E27-46A8-BC0F-1C6D6FCBA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0F0A2-B48F-4688-BC7D-1A9342AF47A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8827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D51-CD7D-482B-9073-CD467AB744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2BD250-AFCB-4A56-871A-8FD72B4D7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B4BB7-E15B-4C86-95FB-9E95DDC1C09D}"/>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5" name="Footer Placeholder 4">
            <a:extLst>
              <a:ext uri="{FF2B5EF4-FFF2-40B4-BE49-F238E27FC236}">
                <a16:creationId xmlns:a16="http://schemas.microsoft.com/office/drawing/2014/main" id="{501A7A9A-54CE-4E40-A046-CE0615FD1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E34EF-6DD0-4564-91A4-674C961971D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1887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FBAE-CB0E-4408-8818-E95317041B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D013A6-D836-468F-A90D-314750AD5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C43783-39D9-4089-8C2E-85605725A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626F35-F8D9-475A-A195-0494951160D1}"/>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6" name="Footer Placeholder 5">
            <a:extLst>
              <a:ext uri="{FF2B5EF4-FFF2-40B4-BE49-F238E27FC236}">
                <a16:creationId xmlns:a16="http://schemas.microsoft.com/office/drawing/2014/main" id="{F40C0EF0-226E-4941-A113-16A9DE7E4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AC1E5-718A-4347-B483-600B5232E40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250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CF1C-8B33-4F52-849C-F1EC1F2F22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8E6633-C53B-439B-84A8-FF0BA8A50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C14222-42BC-4951-8C3A-13B18793ED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853B0E-4CB3-4724-BB11-8BA64353E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57CA7A-5CB5-482B-8A4E-726C849EF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4A12B0-2E65-46BB-B4E7-19D607028D78}"/>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8" name="Footer Placeholder 7">
            <a:extLst>
              <a:ext uri="{FF2B5EF4-FFF2-40B4-BE49-F238E27FC236}">
                <a16:creationId xmlns:a16="http://schemas.microsoft.com/office/drawing/2014/main" id="{0D9BFA79-6B34-442D-A978-F516920DE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5861FB-6248-4F95-A6A2-DB8F63BCA3E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4212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03C-8E0E-4169-A8C7-86610B5AB1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08E70B-EBC7-4B95-91F8-2C9B97DE0A03}"/>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4" name="Footer Placeholder 3">
            <a:extLst>
              <a:ext uri="{FF2B5EF4-FFF2-40B4-BE49-F238E27FC236}">
                <a16:creationId xmlns:a16="http://schemas.microsoft.com/office/drawing/2014/main" id="{BB2E8A8C-C358-4218-8E62-1ECB763705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D255F-A9BB-4CD4-B3AC-2CE663FE6E0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3036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3A28E-8B61-498C-B041-C79C1B222BD8}"/>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3" name="Footer Placeholder 2">
            <a:extLst>
              <a:ext uri="{FF2B5EF4-FFF2-40B4-BE49-F238E27FC236}">
                <a16:creationId xmlns:a16="http://schemas.microsoft.com/office/drawing/2014/main" id="{0F867934-9E2E-401D-B397-4B3B3313B3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78ECDC-012C-47AD-A6F6-EBA81F803B8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0943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84F-92A6-4AFF-8C96-F49D943D5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B46152-B8C5-45B6-A626-80DC318617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F2A6AF-8CD3-4F45-A3B1-02EE2BC36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24E7A-AFF2-4DAE-887A-8B6C8240F866}"/>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6" name="Footer Placeholder 5">
            <a:extLst>
              <a:ext uri="{FF2B5EF4-FFF2-40B4-BE49-F238E27FC236}">
                <a16:creationId xmlns:a16="http://schemas.microsoft.com/office/drawing/2014/main" id="{289DCC23-BAE7-4E48-BE84-36D45ABF0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9C631-EF80-4577-AAE3-C4F7C5A2964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8651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8F7E-EF34-40B5-BF46-2AA528ED60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2D2F7F-7A7D-464C-B02B-279A61E8E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ED05E6-F863-4509-BD2F-8F932F4C4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0090B9-A5EF-4921-AB55-7C5DDADBA779}"/>
              </a:ext>
            </a:extLst>
          </p:cNvPr>
          <p:cNvSpPr>
            <a:spLocks noGrp="1"/>
          </p:cNvSpPr>
          <p:nvPr>
            <p:ph type="dt" sz="half" idx="10"/>
          </p:nvPr>
        </p:nvSpPr>
        <p:spPr/>
        <p:txBody>
          <a:bodyPr/>
          <a:lstStyle/>
          <a:p>
            <a:fld id="{72345051-2045-45DA-935E-2E3CA1A69ADC}" type="datetimeFigureOut">
              <a:rPr lang="en-US" smtClean="0"/>
              <a:t>10/11/2021</a:t>
            </a:fld>
            <a:endParaRPr lang="en-US"/>
          </a:p>
        </p:txBody>
      </p:sp>
      <p:sp>
        <p:nvSpPr>
          <p:cNvPr id="6" name="Footer Placeholder 5">
            <a:extLst>
              <a:ext uri="{FF2B5EF4-FFF2-40B4-BE49-F238E27FC236}">
                <a16:creationId xmlns:a16="http://schemas.microsoft.com/office/drawing/2014/main" id="{E7936C08-005E-42B7-90C3-3AEDF0661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65E82-771F-451F-96DB-F9782F67763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047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DC4D2-0DE6-471A-87DD-6FBB7B5E5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B73FB6-9B61-42D1-A6E6-282E5A2BA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11FED-BA29-48D3-A641-6631828FE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10/11/2021</a:t>
            </a:fld>
            <a:endParaRPr lang="en-US" dirty="0"/>
          </a:p>
        </p:txBody>
      </p:sp>
      <p:sp>
        <p:nvSpPr>
          <p:cNvPr id="5" name="Footer Placeholder 4">
            <a:extLst>
              <a:ext uri="{FF2B5EF4-FFF2-40B4-BE49-F238E27FC236}">
                <a16:creationId xmlns:a16="http://schemas.microsoft.com/office/drawing/2014/main" id="{E1B20853-1A40-42A3-8B78-0104E2508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BFFE64-9CEB-4759-9AB0-1C2B42DD2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090988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8.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mBFScM_Jhrc?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5.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LZa6spYqHsA?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bbc.co.uk/news/uk-58681075"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fif"/><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slideLayout" Target="../slideLayouts/slideLayout2.xml"/><Relationship Id="rId1" Type="http://schemas.openxmlformats.org/officeDocument/2006/relationships/video" Target="https://www.youtube.com/embed/fcjLCdF22es?feature=oembed" TargetMode="Externa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hyperlink" Target="https://bustedhalo.com/features/religionandspirituality/gratitude-medititation" TargetMode="External"/><Relationship Id="rId2" Type="http://schemas.openxmlformats.org/officeDocument/2006/relationships/hyperlink" Target="https://www.loyolapress.com/retreats/celebrating-eucharist-start-retreat/" TargetMode="External"/><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4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video" Target="https://www.youtube.com/embed/vSxocnIaN0A?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BF0D3-E6D8-4B36-8246-29D3CAF42FB5}"/>
              </a:ext>
            </a:extLst>
          </p:cNvPr>
          <p:cNvPicPr>
            <a:picLocks noChangeAspect="1"/>
          </p:cNvPicPr>
          <p:nvPr/>
        </p:nvPicPr>
        <p:blipFill rotWithShape="1">
          <a:blip r:embed="rId2">
            <a:alphaModFix amt="50000"/>
          </a:blip>
          <a:srcRect t="11067" r="-1" b="32668"/>
          <a:stretch/>
        </p:blipFill>
        <p:spPr>
          <a:xfrm>
            <a:off x="3069" y="10"/>
            <a:ext cx="12188931" cy="6857990"/>
          </a:xfrm>
          <a:prstGeom prst="rect">
            <a:avLst/>
          </a:prstGeom>
        </p:spPr>
      </p:pic>
      <p:sp>
        <p:nvSpPr>
          <p:cNvPr id="2" name="Title 1">
            <a:extLst>
              <a:ext uri="{FF2B5EF4-FFF2-40B4-BE49-F238E27FC236}">
                <a16:creationId xmlns:a16="http://schemas.microsoft.com/office/drawing/2014/main" id="{78564FCE-E3A4-4FC0-848E-B9AE2EB49AA0}"/>
              </a:ext>
            </a:extLst>
          </p:cNvPr>
          <p:cNvSpPr>
            <a:spLocks noGrp="1"/>
          </p:cNvSpPr>
          <p:nvPr>
            <p:ph type="ctrTitle"/>
          </p:nvPr>
        </p:nvSpPr>
        <p:spPr>
          <a:xfrm>
            <a:off x="1527048" y="1124712"/>
            <a:ext cx="9144000" cy="3063240"/>
          </a:xfrm>
        </p:spPr>
        <p:txBody>
          <a:bodyPr>
            <a:normAutofit/>
          </a:bodyPr>
          <a:lstStyle/>
          <a:p>
            <a:pPr algn="ctr">
              <a:lnSpc>
                <a:spcPct val="90000"/>
              </a:lnSpc>
            </a:pPr>
            <a:r>
              <a:rPr lang="en-US" sz="7400"/>
              <a:t>Catholic Education Week 2021</a:t>
            </a:r>
            <a:endParaRPr lang="en-GB" sz="7400"/>
          </a:p>
        </p:txBody>
      </p:sp>
      <p:sp>
        <p:nvSpPr>
          <p:cNvPr id="3" name="Subtitle 2">
            <a:extLst>
              <a:ext uri="{FF2B5EF4-FFF2-40B4-BE49-F238E27FC236}">
                <a16:creationId xmlns:a16="http://schemas.microsoft.com/office/drawing/2014/main" id="{9BF146C6-E46B-446B-8DBB-7ABDD4F0CE82}"/>
              </a:ext>
            </a:extLst>
          </p:cNvPr>
          <p:cNvSpPr>
            <a:spLocks noGrp="1"/>
          </p:cNvSpPr>
          <p:nvPr>
            <p:ph type="subTitle" idx="1"/>
          </p:nvPr>
        </p:nvSpPr>
        <p:spPr>
          <a:xfrm>
            <a:off x="1527048" y="4599432"/>
            <a:ext cx="9144000" cy="1227520"/>
          </a:xfrm>
        </p:spPr>
        <p:txBody>
          <a:bodyPr>
            <a:normAutofit/>
          </a:bodyPr>
          <a:lstStyle/>
          <a:p>
            <a:pPr algn="ctr"/>
            <a:r>
              <a:rPr lang="en-US" sz="3200" dirty="0"/>
              <a:t>Celebrating &amp; Worshipping</a:t>
            </a:r>
            <a:endParaRPr lang="en-GB" sz="3200" dirty="0"/>
          </a:p>
        </p:txBody>
      </p:sp>
    </p:spTree>
    <p:extLst>
      <p:ext uri="{BB962C8B-B14F-4D97-AF65-F5344CB8AC3E}">
        <p14:creationId xmlns:p14="http://schemas.microsoft.com/office/powerpoint/2010/main" val="3110817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iterate>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144DE-B784-4A7E-9BF9-93991D1B65C2}"/>
              </a:ext>
            </a:extLst>
          </p:cNvPr>
          <p:cNvSpPr>
            <a:spLocks noGrp="1"/>
          </p:cNvSpPr>
          <p:nvPr>
            <p:ph type="title"/>
          </p:nvPr>
        </p:nvSpPr>
        <p:spPr>
          <a:xfrm>
            <a:off x="777767" y="502020"/>
            <a:ext cx="5682346" cy="748711"/>
          </a:xfrm>
        </p:spPr>
        <p:txBody>
          <a:bodyPr anchor="b">
            <a:normAutofit/>
          </a:bodyPr>
          <a:lstStyle/>
          <a:p>
            <a:r>
              <a:rPr lang="en-US" sz="4000" dirty="0"/>
              <a:t>Liturgy</a:t>
            </a:r>
            <a:endParaRPr lang="en-GB" sz="4000" dirty="0"/>
          </a:p>
        </p:txBody>
      </p:sp>
      <p:sp>
        <p:nvSpPr>
          <p:cNvPr id="3" name="Content Placeholder 2">
            <a:extLst>
              <a:ext uri="{FF2B5EF4-FFF2-40B4-BE49-F238E27FC236}">
                <a16:creationId xmlns:a16="http://schemas.microsoft.com/office/drawing/2014/main" id="{D2F2F0A9-9AF4-46A0-A659-969089CCDCEF}"/>
              </a:ext>
            </a:extLst>
          </p:cNvPr>
          <p:cNvSpPr>
            <a:spLocks noGrp="1"/>
          </p:cNvSpPr>
          <p:nvPr>
            <p:ph idx="1"/>
          </p:nvPr>
        </p:nvSpPr>
        <p:spPr>
          <a:xfrm>
            <a:off x="777767" y="1495424"/>
            <a:ext cx="5682346" cy="4445553"/>
          </a:xfrm>
        </p:spPr>
        <p:txBody>
          <a:bodyPr anchor="t">
            <a:normAutofit fontScale="92500" lnSpcReduction="10000"/>
          </a:bodyPr>
          <a:lstStyle/>
          <a:p>
            <a:pPr marL="0" indent="0" rtl="0">
              <a:buNone/>
            </a:pPr>
            <a:r>
              <a:rPr lang="en-US" b="0" i="0" dirty="0">
                <a:effectLst/>
                <a:latin typeface="Calibri" panose="020F0502020204030204" pitchFamily="34" charset="0"/>
              </a:rPr>
              <a:t>When we celebrate the liturgy, we are drawn into the love of God, healed and transformed.   </a:t>
            </a:r>
            <a:r>
              <a:rPr lang="en-US" b="0" i="1" dirty="0">
                <a:effectLst/>
                <a:latin typeface="Calibri" panose="020F0502020204030204" pitchFamily="34" charset="0"/>
              </a:rPr>
              <a:t>CCC 1076 </a:t>
            </a:r>
            <a:br>
              <a:rPr lang="en-US" b="0" i="0" dirty="0">
                <a:effectLst/>
                <a:latin typeface="Calibri" panose="020F0502020204030204" pitchFamily="34" charset="0"/>
              </a:rPr>
            </a:br>
            <a:endParaRPr lang="en-US" b="0" i="0" dirty="0">
              <a:effectLst/>
              <a:latin typeface="Calibri" panose="020F0502020204030204" pitchFamily="34" charset="0"/>
            </a:endParaRPr>
          </a:p>
          <a:p>
            <a:pPr marL="0" indent="0" rtl="0">
              <a:buNone/>
            </a:pPr>
            <a:r>
              <a:rPr lang="en-US" b="0" i="0" dirty="0">
                <a:effectLst/>
                <a:latin typeface="Calibri" panose="020F0502020204030204" pitchFamily="34" charset="0"/>
              </a:rPr>
              <a:t>The Youth Catechism explains this:</a:t>
            </a:r>
            <a:br>
              <a:rPr lang="en-US" b="0" i="0" dirty="0">
                <a:effectLst/>
                <a:latin typeface="Calibri" panose="020F0502020204030204" pitchFamily="34" charset="0"/>
              </a:rPr>
            </a:br>
            <a:endParaRPr lang="en-US" b="0" i="0" dirty="0">
              <a:effectLst/>
              <a:latin typeface="Calibri" panose="020F0502020204030204" pitchFamily="34" charset="0"/>
            </a:endParaRPr>
          </a:p>
          <a:p>
            <a:pPr marL="0" indent="0" rtl="0">
              <a:buNone/>
            </a:pPr>
            <a:r>
              <a:rPr lang="en-US" b="0" i="0" dirty="0">
                <a:effectLst/>
                <a:latin typeface="Calibri" panose="020F0502020204030204" pitchFamily="34" charset="0"/>
              </a:rPr>
              <a:t>The sole purpose of all liturgies of the Church and all her Sacraments is that we might have life and have it abundantly... we encounter the One who said about himself, "I am the Way, the Truth and the Life".</a:t>
            </a:r>
          </a:p>
          <a:p>
            <a:pPr marL="0" indent="0">
              <a:buNone/>
            </a:pPr>
            <a:endParaRPr lang="en-GB" sz="2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10;&#10;Description automatically generated">
            <a:extLst>
              <a:ext uri="{FF2B5EF4-FFF2-40B4-BE49-F238E27FC236}">
                <a16:creationId xmlns:a16="http://schemas.microsoft.com/office/drawing/2014/main" id="{D1FB3C71-6631-4EFB-BF7F-08974A8F6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181498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DBA1E-8124-420D-A336-8A20BC2422AA}"/>
              </a:ext>
            </a:extLst>
          </p:cNvPr>
          <p:cNvSpPr>
            <a:spLocks noGrp="1"/>
          </p:cNvSpPr>
          <p:nvPr>
            <p:ph type="title"/>
          </p:nvPr>
        </p:nvSpPr>
        <p:spPr>
          <a:xfrm>
            <a:off x="586478" y="1683756"/>
            <a:ext cx="3115265" cy="2396359"/>
          </a:xfrm>
        </p:spPr>
        <p:txBody>
          <a:bodyPr anchor="b">
            <a:normAutofit/>
          </a:bodyPr>
          <a:lstStyle/>
          <a:p>
            <a:pPr algn="r"/>
            <a:r>
              <a:rPr lang="en-US" sz="6000" dirty="0">
                <a:solidFill>
                  <a:srgbClr val="FFFFFF"/>
                </a:solidFill>
              </a:rPr>
              <a:t>What is Liturgy?</a:t>
            </a:r>
            <a:endParaRPr lang="en-GB" sz="6000" dirty="0">
              <a:solidFill>
                <a:srgbClr val="FFFFFF"/>
              </a:solidFill>
            </a:endParaRPr>
          </a:p>
        </p:txBody>
      </p:sp>
      <p:graphicFrame>
        <p:nvGraphicFramePr>
          <p:cNvPr id="5" name="Content Placeholder 2">
            <a:extLst>
              <a:ext uri="{FF2B5EF4-FFF2-40B4-BE49-F238E27FC236}">
                <a16:creationId xmlns:a16="http://schemas.microsoft.com/office/drawing/2014/main" id="{BF4C960A-F2D0-4525-BBE6-7D6D6118979B}"/>
              </a:ext>
            </a:extLst>
          </p:cNvPr>
          <p:cNvGraphicFramePr>
            <a:graphicFrameLocks noGrp="1"/>
          </p:cNvGraphicFramePr>
          <p:nvPr>
            <p:ph idx="1"/>
            <p:extLst>
              <p:ext uri="{D42A27DB-BD31-4B8C-83A1-F6EECF244321}">
                <p14:modId xmlns:p14="http://schemas.microsoft.com/office/powerpoint/2010/main" val="223645405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95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321B9BC-FCED-4487-B782-504B36DF8769}"/>
              </a:ext>
            </a:extLst>
          </p:cNvPr>
          <p:cNvSpPr>
            <a:spLocks noGrp="1"/>
          </p:cNvSpPr>
          <p:nvPr>
            <p:ph type="title"/>
          </p:nvPr>
        </p:nvSpPr>
        <p:spPr>
          <a:xfrm>
            <a:off x="804201" y="951273"/>
            <a:ext cx="6149595" cy="1190546"/>
          </a:xfrm>
        </p:spPr>
        <p:txBody>
          <a:bodyPr>
            <a:normAutofit/>
          </a:bodyPr>
          <a:lstStyle/>
          <a:p>
            <a:r>
              <a:rPr lang="en-US" sz="3600">
                <a:solidFill>
                  <a:srgbClr val="FFFFFF"/>
                </a:solidFill>
              </a:rPr>
              <a:t>Liturgy is…</a:t>
            </a:r>
            <a:endParaRPr lang="en-GB" sz="3600">
              <a:solidFill>
                <a:srgbClr val="FFFFFF"/>
              </a:solidFill>
            </a:endParaRPr>
          </a:p>
        </p:txBody>
      </p:sp>
      <p:sp>
        <p:nvSpPr>
          <p:cNvPr id="3" name="Content Placeholder 2">
            <a:extLst>
              <a:ext uri="{FF2B5EF4-FFF2-40B4-BE49-F238E27FC236}">
                <a16:creationId xmlns:a16="http://schemas.microsoft.com/office/drawing/2014/main" id="{91885FA1-76A9-436A-A922-A5111E585FFE}"/>
              </a:ext>
            </a:extLst>
          </p:cNvPr>
          <p:cNvSpPr>
            <a:spLocks noGrp="1"/>
          </p:cNvSpPr>
          <p:nvPr>
            <p:ph idx="1"/>
          </p:nvPr>
        </p:nvSpPr>
        <p:spPr>
          <a:xfrm>
            <a:off x="811094" y="2062481"/>
            <a:ext cx="6149595" cy="3471628"/>
          </a:xfrm>
        </p:spPr>
        <p:txBody>
          <a:bodyPr anchor="t">
            <a:normAutofit/>
          </a:bodyPr>
          <a:lstStyle/>
          <a:p>
            <a:pPr marL="0" indent="0">
              <a:buNone/>
            </a:pPr>
            <a:r>
              <a:rPr lang="en-US" sz="2400" dirty="0">
                <a:solidFill>
                  <a:srgbClr val="FEFFFF"/>
                </a:solidFill>
              </a:rPr>
              <a:t>The ways in which we pray as a Church; the prayer we engage in as a community.</a:t>
            </a:r>
          </a:p>
          <a:p>
            <a:pPr marL="0" indent="0">
              <a:buNone/>
            </a:pPr>
            <a:endParaRPr lang="en-US" sz="2400" dirty="0">
              <a:solidFill>
                <a:srgbClr val="FEFFFF"/>
              </a:solidFill>
            </a:endParaRPr>
          </a:p>
          <a:p>
            <a:pPr marL="0" indent="0">
              <a:buNone/>
            </a:pPr>
            <a:r>
              <a:rPr lang="en-US" sz="2400" dirty="0">
                <a:solidFill>
                  <a:srgbClr val="FEFFFF"/>
                </a:solidFill>
              </a:rPr>
              <a:t>The focus in the liturgy is not on our personal experience of the great gifts of God; it is on our duty to give back and participate in the work of the Church in worshipping God in many ways that are beneficial to us.</a:t>
            </a:r>
            <a:endParaRPr lang="en-GB" sz="2400" dirty="0">
              <a:solidFill>
                <a:srgbClr val="FEFFFF"/>
              </a:solidFill>
            </a:endParaRPr>
          </a:p>
          <a:p>
            <a:pPr marL="0" indent="0">
              <a:buNone/>
            </a:pPr>
            <a:endParaRPr lang="en-GB" sz="2200" dirty="0">
              <a:solidFill>
                <a:srgbClr val="FEFFFF"/>
              </a:solidFill>
            </a:endParaRPr>
          </a:p>
        </p:txBody>
      </p:sp>
      <p:pic>
        <p:nvPicPr>
          <p:cNvPr id="5" name="Picture 4" descr="A picture containing wall, orange&#10;&#10;Description automatically generated">
            <a:extLst>
              <a:ext uri="{FF2B5EF4-FFF2-40B4-BE49-F238E27FC236}">
                <a16:creationId xmlns:a16="http://schemas.microsoft.com/office/drawing/2014/main" id="{10236CA8-EAEB-4ADA-B540-E94FEA6AD48A}"/>
              </a:ext>
            </a:extLst>
          </p:cNvPr>
          <p:cNvPicPr>
            <a:picLocks noChangeAspect="1"/>
          </p:cNvPicPr>
          <p:nvPr/>
        </p:nvPicPr>
        <p:blipFill rotWithShape="1">
          <a:blip r:embed="rId2">
            <a:extLst>
              <a:ext uri="{28A0092B-C50C-407E-A947-70E740481C1C}">
                <a14:useLocalDpi xmlns:a14="http://schemas.microsoft.com/office/drawing/2010/main" val="0"/>
              </a:ext>
            </a:extLst>
          </a:blip>
          <a:srcRect t="5616" r="3" b="3"/>
          <a:stretch/>
        </p:blipFill>
        <p:spPr>
          <a:xfrm>
            <a:off x="7554137" y="1353980"/>
            <a:ext cx="4637558" cy="5257799"/>
          </a:xfrm>
          <a:prstGeom prst="rect">
            <a:avLst/>
          </a:prstGeom>
        </p:spPr>
      </p:pic>
    </p:spTree>
    <p:extLst>
      <p:ext uri="{BB962C8B-B14F-4D97-AF65-F5344CB8AC3E}">
        <p14:creationId xmlns:p14="http://schemas.microsoft.com/office/powerpoint/2010/main" val="388092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69EE8-E15B-40C2-8291-1882E4FB82AE}"/>
              </a:ext>
            </a:extLst>
          </p:cNvPr>
          <p:cNvSpPr>
            <a:spLocks noGrp="1"/>
          </p:cNvSpPr>
          <p:nvPr>
            <p:ph type="title"/>
          </p:nvPr>
        </p:nvSpPr>
        <p:spPr>
          <a:xfrm>
            <a:off x="971368" y="371719"/>
            <a:ext cx="6125964" cy="1476131"/>
          </a:xfrm>
        </p:spPr>
        <p:txBody>
          <a:bodyPr anchor="b">
            <a:normAutofit/>
          </a:bodyPr>
          <a:lstStyle/>
          <a:p>
            <a:r>
              <a:rPr lang="en-US" dirty="0">
                <a:solidFill>
                  <a:srgbClr val="002060"/>
                </a:solidFill>
              </a:rPr>
              <a:t>Forms of Liturgy</a:t>
            </a:r>
            <a:endParaRPr lang="en-GB" dirty="0">
              <a:solidFill>
                <a:srgbClr val="002060"/>
              </a:solidFill>
            </a:endParaRPr>
          </a:p>
        </p:txBody>
      </p:sp>
      <p:sp>
        <p:nvSpPr>
          <p:cNvPr id="3" name="Content Placeholder 2">
            <a:extLst>
              <a:ext uri="{FF2B5EF4-FFF2-40B4-BE49-F238E27FC236}">
                <a16:creationId xmlns:a16="http://schemas.microsoft.com/office/drawing/2014/main" id="{ACEFAE12-2758-439F-947E-208DFA096E99}"/>
              </a:ext>
            </a:extLst>
          </p:cNvPr>
          <p:cNvSpPr>
            <a:spLocks noGrp="1"/>
          </p:cNvSpPr>
          <p:nvPr>
            <p:ph idx="1"/>
          </p:nvPr>
        </p:nvSpPr>
        <p:spPr>
          <a:xfrm>
            <a:off x="971368" y="2711395"/>
            <a:ext cx="4114801" cy="3465568"/>
          </a:xfrm>
        </p:spPr>
        <p:txBody>
          <a:bodyPr>
            <a:noAutofit/>
          </a:bodyPr>
          <a:lstStyle/>
          <a:p>
            <a:pPr marL="0" indent="0">
              <a:buNone/>
            </a:pPr>
            <a:r>
              <a:rPr lang="en-GB" dirty="0"/>
              <a:t>Liturgy of the Word</a:t>
            </a:r>
          </a:p>
          <a:p>
            <a:pPr marL="0" indent="0">
              <a:buNone/>
            </a:pPr>
            <a:endParaRPr lang="en-US" dirty="0"/>
          </a:p>
          <a:p>
            <a:pPr marL="0" indent="0">
              <a:buNone/>
            </a:pPr>
            <a:r>
              <a:rPr lang="en-US" dirty="0"/>
              <a:t>Liturgy of the </a:t>
            </a:r>
            <a:r>
              <a:rPr lang="en-GB" dirty="0"/>
              <a:t>Eucharist</a:t>
            </a:r>
            <a:endParaRPr lang="en-US" dirty="0"/>
          </a:p>
          <a:p>
            <a:pPr marL="0" indent="0">
              <a:buNone/>
            </a:pPr>
            <a:endParaRPr lang="en-US" dirty="0"/>
          </a:p>
          <a:p>
            <a:pPr marL="0" indent="0">
              <a:buNone/>
            </a:pPr>
            <a:r>
              <a:rPr lang="en-US" dirty="0"/>
              <a:t>Liturgy of the Hours</a:t>
            </a:r>
          </a:p>
          <a:p>
            <a:pPr marL="0" indent="0">
              <a:buNone/>
            </a:pPr>
            <a:endParaRPr lang="en-US" dirty="0"/>
          </a:p>
          <a:p>
            <a:pPr marL="0" indent="0">
              <a:buNone/>
            </a:pPr>
            <a:r>
              <a:rPr lang="en-US" dirty="0"/>
              <a:t>The Sacraments</a:t>
            </a:r>
            <a:endParaRPr lang="en-GB" dirty="0"/>
          </a:p>
        </p:txBody>
      </p:sp>
      <p:pic>
        <p:nvPicPr>
          <p:cNvPr id="13" name="Picture 12" descr="A group of people sitting at a table&#10;&#10;Description automatically generated with low confidence">
            <a:extLst>
              <a:ext uri="{FF2B5EF4-FFF2-40B4-BE49-F238E27FC236}">
                <a16:creationId xmlns:a16="http://schemas.microsoft.com/office/drawing/2014/main" id="{3B542116-24AE-4B87-AA30-54BDA18CCB32}"/>
              </a:ext>
            </a:extLst>
          </p:cNvPr>
          <p:cNvPicPr>
            <a:picLocks noChangeAspect="1"/>
          </p:cNvPicPr>
          <p:nvPr/>
        </p:nvPicPr>
        <p:blipFill rotWithShape="1">
          <a:blip r:embed="rId2">
            <a:extLst>
              <a:ext uri="{28A0092B-C50C-407E-A947-70E740481C1C}">
                <a14:useLocalDpi xmlns:a14="http://schemas.microsoft.com/office/drawing/2010/main" val="0"/>
              </a:ext>
            </a:extLst>
          </a:blip>
          <a:srcRect l="17729" r="23090" b="-1"/>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1" name="Picture 10" descr="A picture containing text, building, window&#10;&#10;Description automatically generated">
            <a:extLst>
              <a:ext uri="{FF2B5EF4-FFF2-40B4-BE49-F238E27FC236}">
                <a16:creationId xmlns:a16="http://schemas.microsoft.com/office/drawing/2014/main" id="{7544A7BF-59C2-46E2-BBC6-4CE87E1EB3E7}"/>
              </a:ext>
            </a:extLst>
          </p:cNvPr>
          <p:cNvPicPr>
            <a:picLocks noChangeAspect="1"/>
          </p:cNvPicPr>
          <p:nvPr/>
        </p:nvPicPr>
        <p:blipFill rotWithShape="1">
          <a:blip r:embed="rId3">
            <a:extLst>
              <a:ext uri="{28A0092B-C50C-407E-A947-70E740481C1C}">
                <a14:useLocalDpi xmlns:a14="http://schemas.microsoft.com/office/drawing/2010/main" val="0"/>
              </a:ext>
            </a:extLst>
          </a:blip>
          <a:srcRect l="515"/>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5" name="Picture 4" descr="A picture containing text&#10;&#10;Description automatically generated">
            <a:extLst>
              <a:ext uri="{FF2B5EF4-FFF2-40B4-BE49-F238E27FC236}">
                <a16:creationId xmlns:a16="http://schemas.microsoft.com/office/drawing/2014/main" id="{FEF421D3-66B5-4EED-A9E7-A3E5D561198B}"/>
              </a:ext>
            </a:extLst>
          </p:cNvPr>
          <p:cNvPicPr>
            <a:picLocks noChangeAspect="1"/>
          </p:cNvPicPr>
          <p:nvPr/>
        </p:nvPicPr>
        <p:blipFill rotWithShape="1">
          <a:blip r:embed="rId4">
            <a:extLst>
              <a:ext uri="{28A0092B-C50C-407E-A947-70E740481C1C}">
                <a14:useLocalDpi xmlns:a14="http://schemas.microsoft.com/office/drawing/2010/main" val="0"/>
              </a:ext>
            </a:extLst>
          </a:blip>
          <a:srcRect l="18692" r="8787" b="2"/>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383373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5E29-9410-48E1-BDA4-5F02A8E6D67E}"/>
              </a:ext>
            </a:extLst>
          </p:cNvPr>
          <p:cNvSpPr>
            <a:spLocks noGrp="1"/>
          </p:cNvSpPr>
          <p:nvPr>
            <p:ph type="title"/>
          </p:nvPr>
        </p:nvSpPr>
        <p:spPr/>
        <p:txBody>
          <a:bodyPr/>
          <a:lstStyle/>
          <a:p>
            <a:r>
              <a:rPr lang="en-US" dirty="0">
                <a:solidFill>
                  <a:srgbClr val="002060"/>
                </a:solidFill>
              </a:rPr>
              <a:t>Activity 2 - Quick Quiz</a:t>
            </a:r>
            <a:endParaRPr lang="en-GB" dirty="0">
              <a:solidFill>
                <a:srgbClr val="002060"/>
              </a:solidFill>
            </a:endParaRPr>
          </a:p>
        </p:txBody>
      </p:sp>
      <p:sp>
        <p:nvSpPr>
          <p:cNvPr id="3" name="Content Placeholder 2">
            <a:extLst>
              <a:ext uri="{FF2B5EF4-FFF2-40B4-BE49-F238E27FC236}">
                <a16:creationId xmlns:a16="http://schemas.microsoft.com/office/drawing/2014/main" id="{E222A3D5-B8C8-45DB-B4F5-FF65F9399DA7}"/>
              </a:ext>
            </a:extLst>
          </p:cNvPr>
          <p:cNvSpPr>
            <a:spLocks noGrp="1"/>
          </p:cNvSpPr>
          <p:nvPr>
            <p:ph idx="1"/>
          </p:nvPr>
        </p:nvSpPr>
        <p:spPr>
          <a:xfrm>
            <a:off x="838200" y="1457325"/>
            <a:ext cx="10515600" cy="4719638"/>
          </a:xfrm>
        </p:spPr>
        <p:txBody>
          <a:bodyPr>
            <a:normAutofit lnSpcReduction="10000"/>
          </a:bodyPr>
          <a:lstStyle/>
          <a:p>
            <a:pPr marL="0" indent="0">
              <a:buNone/>
            </a:pPr>
            <a:r>
              <a:rPr lang="en-US" sz="2400" dirty="0"/>
              <a:t>With your shoulder partner answer the following questions:</a:t>
            </a:r>
          </a:p>
          <a:p>
            <a:pPr marL="0" indent="0">
              <a:buNone/>
            </a:pPr>
            <a:endParaRPr lang="en-US" sz="2400" dirty="0"/>
          </a:p>
          <a:p>
            <a:pPr marL="514350" indent="-514350">
              <a:buAutoNum type="arabicPeriod"/>
            </a:pPr>
            <a:r>
              <a:rPr lang="en-US" sz="2400" dirty="0"/>
              <a:t>When does the season of Advent begin?</a:t>
            </a:r>
          </a:p>
          <a:p>
            <a:pPr marL="514350" indent="-514350">
              <a:buAutoNum type="arabicPeriod"/>
            </a:pPr>
            <a:r>
              <a:rPr lang="en-US" sz="2400" dirty="0"/>
              <a:t>What colour of vestments does the priest wear in                                       Ordinary Time?</a:t>
            </a:r>
          </a:p>
          <a:p>
            <a:pPr marL="514350" indent="-514350">
              <a:buAutoNum type="arabicPeriod"/>
            </a:pPr>
            <a:r>
              <a:rPr lang="en-US" sz="2400" dirty="0"/>
              <a:t>When would we wave palms in Church?</a:t>
            </a:r>
          </a:p>
          <a:p>
            <a:pPr marL="514350" indent="-514350">
              <a:buAutoNum type="arabicPeriod"/>
            </a:pPr>
            <a:r>
              <a:rPr lang="en-US" sz="2400" dirty="0"/>
              <a:t>When does the season of Eastertide end?</a:t>
            </a:r>
          </a:p>
          <a:p>
            <a:pPr marL="0" indent="0">
              <a:buNone/>
            </a:pPr>
            <a:r>
              <a:rPr lang="en-US" sz="2400" dirty="0"/>
              <a:t>5.    When is All Saints Day celebrated?</a:t>
            </a:r>
          </a:p>
          <a:p>
            <a:pPr marL="0" indent="0">
              <a:buNone/>
            </a:pPr>
            <a:endParaRPr lang="en-GB" sz="2400" dirty="0"/>
          </a:p>
          <a:p>
            <a:pPr marL="0" indent="0">
              <a:buNone/>
            </a:pPr>
            <a:r>
              <a:rPr lang="en-GB" sz="2400" dirty="0">
                <a:solidFill>
                  <a:schemeClr val="accent6">
                    <a:lumMod val="75000"/>
                  </a:schemeClr>
                </a:solidFill>
              </a:rPr>
              <a:t>How many did you get right?  </a:t>
            </a:r>
          </a:p>
          <a:p>
            <a:pPr marL="0" indent="0">
              <a:buNone/>
            </a:pPr>
            <a:r>
              <a:rPr lang="en-GB" sz="2400" dirty="0">
                <a:solidFill>
                  <a:srgbClr val="002060"/>
                </a:solidFill>
              </a:rPr>
              <a:t>These questions are all linked to the liturgical calendar.</a:t>
            </a:r>
            <a:endParaRPr lang="en-US" sz="2400" dirty="0">
              <a:solidFill>
                <a:srgbClr val="002060"/>
              </a:solidFill>
            </a:endParaRPr>
          </a:p>
        </p:txBody>
      </p:sp>
      <p:pic>
        <p:nvPicPr>
          <p:cNvPr id="5" name="Picture 4" descr="Timeline&#10;&#10;Description automatically generated">
            <a:extLst>
              <a:ext uri="{FF2B5EF4-FFF2-40B4-BE49-F238E27FC236}">
                <a16:creationId xmlns:a16="http://schemas.microsoft.com/office/drawing/2014/main" id="{E03F9800-287C-40EE-B26A-B144AB747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025" y="681037"/>
            <a:ext cx="3609975" cy="5715000"/>
          </a:xfrm>
          <a:prstGeom prst="rect">
            <a:avLst/>
          </a:prstGeom>
        </p:spPr>
      </p:pic>
    </p:spTree>
    <p:extLst>
      <p:ext uri="{BB962C8B-B14F-4D97-AF65-F5344CB8AC3E}">
        <p14:creationId xmlns:p14="http://schemas.microsoft.com/office/powerpoint/2010/main" val="26803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timeline&#10;&#10;Description automatically generated">
            <a:extLst>
              <a:ext uri="{FF2B5EF4-FFF2-40B4-BE49-F238E27FC236}">
                <a16:creationId xmlns:a16="http://schemas.microsoft.com/office/drawing/2014/main" id="{B711AA44-B123-4EA3-81F5-35699D2AFA90}"/>
              </a:ext>
            </a:extLst>
          </p:cNvPr>
          <p:cNvPicPr>
            <a:picLocks noChangeAspect="1"/>
          </p:cNvPicPr>
          <p:nvPr/>
        </p:nvPicPr>
        <p:blipFill rotWithShape="1">
          <a:blip r:embed="rId2">
            <a:extLst>
              <a:ext uri="{28A0092B-C50C-407E-A947-70E740481C1C}">
                <a14:useLocalDpi xmlns:a14="http://schemas.microsoft.com/office/drawing/2010/main" val="0"/>
              </a:ext>
            </a:extLst>
          </a:blip>
          <a:srcRect l="26382" t="1099" r="3049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3237D5-88A4-4C95-B9A0-5F9B9486FC5B}"/>
              </a:ext>
            </a:extLst>
          </p:cNvPr>
          <p:cNvSpPr>
            <a:spLocks noGrp="1"/>
          </p:cNvSpPr>
          <p:nvPr>
            <p:ph type="title"/>
          </p:nvPr>
        </p:nvSpPr>
        <p:spPr>
          <a:xfrm>
            <a:off x="371094" y="1161288"/>
            <a:ext cx="3438144" cy="1124712"/>
          </a:xfrm>
        </p:spPr>
        <p:txBody>
          <a:bodyPr anchor="b">
            <a:noAutofit/>
          </a:bodyPr>
          <a:lstStyle/>
          <a:p>
            <a:r>
              <a:rPr lang="en-US" sz="4000" b="1" dirty="0"/>
              <a:t>The Liturgical Calendar</a:t>
            </a:r>
            <a:endParaRPr lang="en-GB" sz="4000" b="1"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4EE92B-C761-412A-B7E6-09646BC56BF6}"/>
              </a:ext>
            </a:extLst>
          </p:cNvPr>
          <p:cNvSpPr>
            <a:spLocks noGrp="1"/>
          </p:cNvSpPr>
          <p:nvPr>
            <p:ph idx="1"/>
          </p:nvPr>
        </p:nvSpPr>
        <p:spPr>
          <a:xfrm>
            <a:off x="371094" y="2718054"/>
            <a:ext cx="3438906" cy="3207258"/>
          </a:xfrm>
        </p:spPr>
        <p:txBody>
          <a:bodyPr anchor="t">
            <a:normAutofit/>
          </a:bodyPr>
          <a:lstStyle/>
          <a:p>
            <a:pPr marL="0" indent="0">
              <a:buNone/>
            </a:pPr>
            <a:r>
              <a:rPr lang="en-US" sz="3600" dirty="0">
                <a:solidFill>
                  <a:srgbClr val="002060"/>
                </a:solidFill>
                <a:latin typeface="Segoe UI" panose="020B0502040204020203" pitchFamily="34" charset="0"/>
              </a:rPr>
              <a:t>T</a:t>
            </a:r>
            <a:r>
              <a:rPr lang="en-US" sz="3600" b="0" i="0" dirty="0">
                <a:solidFill>
                  <a:srgbClr val="002060"/>
                </a:solidFill>
                <a:effectLst/>
                <a:latin typeface="Segoe UI" panose="020B0502040204020203" pitchFamily="34" charset="0"/>
              </a:rPr>
              <a:t>he liturgical calendar helps us to focus </a:t>
            </a:r>
            <a:r>
              <a:rPr lang="en-US" sz="3600" dirty="0">
                <a:solidFill>
                  <a:srgbClr val="002060"/>
                </a:solidFill>
                <a:latin typeface="Segoe UI" panose="020B0502040204020203" pitchFamily="34" charset="0"/>
              </a:rPr>
              <a:t>e</a:t>
            </a:r>
            <a:r>
              <a:rPr lang="en-US" sz="3600" b="0" i="0" dirty="0">
                <a:solidFill>
                  <a:srgbClr val="002060"/>
                </a:solidFill>
                <a:effectLst/>
                <a:latin typeface="Segoe UI" panose="020B0502040204020203" pitchFamily="34" charset="0"/>
              </a:rPr>
              <a:t>ach day on the person of Jesus. </a:t>
            </a:r>
          </a:p>
          <a:p>
            <a:pPr marL="0" indent="0">
              <a:buNone/>
            </a:pPr>
            <a:endParaRPr lang="en-US" sz="1700" b="0" i="0" dirty="0">
              <a:effectLst/>
              <a:latin typeface="Segoe UI" panose="020B0502040204020203" pitchFamily="34" charset="0"/>
            </a:endParaRPr>
          </a:p>
          <a:p>
            <a:pPr marL="0" indent="0">
              <a:buNone/>
            </a:pPr>
            <a:endParaRPr lang="en-US" sz="1700" b="0" i="0" dirty="0">
              <a:effectLst/>
              <a:latin typeface="Segoe UI" panose="020B0502040204020203" pitchFamily="34" charset="0"/>
            </a:endParaRPr>
          </a:p>
          <a:p>
            <a:pPr marL="0" indent="0">
              <a:buNone/>
            </a:pPr>
            <a:endParaRPr lang="en-GB" sz="1700" dirty="0"/>
          </a:p>
        </p:txBody>
      </p:sp>
    </p:spTree>
    <p:extLst>
      <p:ext uri="{BB962C8B-B14F-4D97-AF65-F5344CB8AC3E}">
        <p14:creationId xmlns:p14="http://schemas.microsoft.com/office/powerpoint/2010/main" val="257409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3">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66CE71-F4B4-426D-B5A0-20B1B364ED98}"/>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Activity 3 – The Liturgical Year</a:t>
            </a:r>
            <a:endParaRPr lang="en-GB">
              <a:solidFill>
                <a:srgbClr val="FFFFFF"/>
              </a:solidFill>
            </a:endParaRPr>
          </a:p>
        </p:txBody>
      </p:sp>
      <p:sp>
        <p:nvSpPr>
          <p:cNvPr id="3" name="Content Placeholder 2">
            <a:extLst>
              <a:ext uri="{FF2B5EF4-FFF2-40B4-BE49-F238E27FC236}">
                <a16:creationId xmlns:a16="http://schemas.microsoft.com/office/drawing/2014/main" id="{CB8DE0F7-AA48-47FB-ADB8-7533A2B207B7}"/>
              </a:ext>
            </a:extLst>
          </p:cNvPr>
          <p:cNvSpPr>
            <a:spLocks noGrp="1"/>
          </p:cNvSpPr>
          <p:nvPr>
            <p:ph idx="1"/>
          </p:nvPr>
        </p:nvSpPr>
        <p:spPr>
          <a:xfrm>
            <a:off x="4699818" y="640082"/>
            <a:ext cx="6848715" cy="3093718"/>
          </a:xfrm>
        </p:spPr>
        <p:txBody>
          <a:bodyPr anchor="ctr">
            <a:noAutofit/>
          </a:bodyPr>
          <a:lstStyle/>
          <a:p>
            <a:pPr marL="0" indent="0">
              <a:buNone/>
            </a:pPr>
            <a:endParaRPr lang="en-US" sz="2000" dirty="0"/>
          </a:p>
          <a:p>
            <a:pPr marL="0" indent="0">
              <a:buNone/>
            </a:pPr>
            <a:r>
              <a:rPr lang="en-US" sz="2000" dirty="0"/>
              <a:t>Look at a liturgical calendar.  Your school will have a copy of the SCES liturgical calendar</a:t>
            </a:r>
          </a:p>
          <a:p>
            <a:pPr marL="0" indent="0">
              <a:buNone/>
            </a:pPr>
            <a:endParaRPr lang="en-US" sz="2000" dirty="0"/>
          </a:p>
          <a:p>
            <a:pPr marL="0" indent="0">
              <a:buNone/>
            </a:pPr>
            <a:r>
              <a:rPr lang="en-US" sz="2000" dirty="0"/>
              <a:t>Highlight the main liturgical seasons on the worksheet.</a:t>
            </a:r>
          </a:p>
          <a:p>
            <a:pPr marL="0" indent="0">
              <a:buNone/>
            </a:pPr>
            <a:endParaRPr lang="en-US" sz="2000" dirty="0"/>
          </a:p>
          <a:p>
            <a:pPr marL="0" indent="0">
              <a:buNone/>
            </a:pPr>
            <a:r>
              <a:rPr lang="en-US" sz="2000" dirty="0"/>
              <a:t>Why is the liturgical calendar important for a Catholic?</a:t>
            </a:r>
          </a:p>
          <a:p>
            <a:pPr marL="0" indent="0">
              <a:buNone/>
            </a:pPr>
            <a:endParaRPr lang="en-US" sz="2000" dirty="0"/>
          </a:p>
          <a:p>
            <a:pPr marL="0" indent="0">
              <a:buNone/>
            </a:pPr>
            <a:r>
              <a:rPr lang="en-US" sz="2000" dirty="0"/>
              <a:t>Invite your school chaplain to class to talk about the liturgical year. Ask your chaplain to explain why they wear different coloured vestments in specific liturgical seasons.</a:t>
            </a:r>
          </a:p>
          <a:p>
            <a:pPr marL="0" indent="0">
              <a:buNone/>
            </a:pPr>
            <a:endParaRPr lang="en-US" sz="2000" dirty="0"/>
          </a:p>
        </p:txBody>
      </p:sp>
      <p:pic>
        <p:nvPicPr>
          <p:cNvPr id="9" name="Picture 8" descr="Chart&#10;&#10;Description automatically generated">
            <a:extLst>
              <a:ext uri="{FF2B5EF4-FFF2-40B4-BE49-F238E27FC236}">
                <a16:creationId xmlns:a16="http://schemas.microsoft.com/office/drawing/2014/main" id="{49A54ACD-9DD8-4F1E-AC52-CE91FF4F9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110" y="4215358"/>
            <a:ext cx="5152129" cy="2488335"/>
          </a:xfrm>
          <a:prstGeom prst="rect">
            <a:avLst/>
          </a:prstGeom>
        </p:spPr>
      </p:pic>
    </p:spTree>
    <p:extLst>
      <p:ext uri="{BB962C8B-B14F-4D97-AF65-F5344CB8AC3E}">
        <p14:creationId xmlns:p14="http://schemas.microsoft.com/office/powerpoint/2010/main" val="282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C5E-A624-443E-8C08-756E1B36504F}"/>
              </a:ext>
            </a:extLst>
          </p:cNvPr>
          <p:cNvSpPr>
            <a:spLocks noGrp="1"/>
          </p:cNvSpPr>
          <p:nvPr>
            <p:ph type="title"/>
          </p:nvPr>
        </p:nvSpPr>
        <p:spPr>
          <a:xfrm>
            <a:off x="4965430" y="629267"/>
            <a:ext cx="6586491" cy="905244"/>
          </a:xfrm>
        </p:spPr>
        <p:txBody>
          <a:bodyPr>
            <a:normAutofit/>
          </a:bodyPr>
          <a:lstStyle/>
          <a:p>
            <a:r>
              <a:rPr lang="en-US" sz="5400" dirty="0"/>
              <a:t>Worship</a:t>
            </a:r>
            <a:endParaRPr lang="en-GB" sz="5400" dirty="0"/>
          </a:p>
        </p:txBody>
      </p:sp>
      <p:sp>
        <p:nvSpPr>
          <p:cNvPr id="3" name="Content Placeholder 2">
            <a:extLst>
              <a:ext uri="{FF2B5EF4-FFF2-40B4-BE49-F238E27FC236}">
                <a16:creationId xmlns:a16="http://schemas.microsoft.com/office/drawing/2014/main" id="{E8FF3D4B-5A10-4B71-B120-BD7E1246BCB4}"/>
              </a:ext>
            </a:extLst>
          </p:cNvPr>
          <p:cNvSpPr>
            <a:spLocks noGrp="1"/>
          </p:cNvSpPr>
          <p:nvPr>
            <p:ph idx="1"/>
          </p:nvPr>
        </p:nvSpPr>
        <p:spPr>
          <a:xfrm>
            <a:off x="4965431" y="1608083"/>
            <a:ext cx="6586489" cy="4729655"/>
          </a:xfrm>
        </p:spPr>
        <p:txBody>
          <a:bodyPr>
            <a:normAutofit lnSpcReduction="10000"/>
          </a:bodyPr>
          <a:lstStyle/>
          <a:p>
            <a:pPr marL="0" indent="0" rtl="0">
              <a:buNone/>
            </a:pPr>
            <a:r>
              <a:rPr lang="en-US" sz="2400" b="0" i="0" dirty="0">
                <a:effectLst/>
                <a:latin typeface="Calibri" panose="020F0502020204030204" pitchFamily="34" charset="0"/>
              </a:rPr>
              <a:t>Worship describes the way that religious people praise and honour God in prayer and religious services.</a:t>
            </a:r>
            <a:br>
              <a:rPr lang="en-US" sz="2400" b="0" i="0" dirty="0">
                <a:effectLst/>
                <a:latin typeface="Calibri" panose="020F0502020204030204" pitchFamily="34" charset="0"/>
              </a:rPr>
            </a:br>
            <a:endParaRPr lang="en-US" sz="2400" b="0" i="0" dirty="0">
              <a:effectLst/>
              <a:latin typeface="Calibri" panose="020F0502020204030204" pitchFamily="34" charset="0"/>
            </a:endParaRPr>
          </a:p>
          <a:p>
            <a:pPr marL="0" indent="0" rtl="0">
              <a:buNone/>
            </a:pPr>
            <a:r>
              <a:rPr lang="en-US" sz="2400" b="0" i="0" dirty="0">
                <a:effectLst/>
                <a:latin typeface="Calibri" panose="020F0502020204030204" pitchFamily="34" charset="0"/>
              </a:rPr>
              <a:t>Ritual refers to the use of symbolic objects, words and actions which allows religious people to express their beliefs about their relationship with God.</a:t>
            </a:r>
            <a:r>
              <a:rPr lang="en-US" sz="2400" dirty="0">
                <a:latin typeface="Calibri" panose="020F0502020204030204" pitchFamily="34" charset="0"/>
              </a:rPr>
              <a:t> </a:t>
            </a:r>
            <a:r>
              <a:rPr lang="en-US" sz="2400" b="0" i="0" dirty="0">
                <a:effectLst/>
                <a:latin typeface="Calibri" panose="020F0502020204030204" pitchFamily="34" charset="0"/>
              </a:rPr>
              <a:t>When they gather in sacred places to praise and worship God, Christians will take part in rituals. </a:t>
            </a:r>
            <a:br>
              <a:rPr lang="en-US" sz="2400" b="0" i="0" dirty="0">
                <a:effectLst/>
                <a:latin typeface="Calibri" panose="020F0502020204030204" pitchFamily="34" charset="0"/>
              </a:rPr>
            </a:br>
            <a:endParaRPr lang="en-US" sz="2400" b="0" i="0" dirty="0">
              <a:effectLst/>
              <a:latin typeface="Calibri" panose="020F0502020204030204" pitchFamily="34" charset="0"/>
            </a:endParaRPr>
          </a:p>
          <a:p>
            <a:pPr marL="0" indent="0" rtl="0">
              <a:buNone/>
            </a:pPr>
            <a:r>
              <a:rPr lang="en-US" sz="2400" b="0" i="0" dirty="0">
                <a:effectLst/>
                <a:latin typeface="Calibri" panose="020F0502020204030204" pitchFamily="34" charset="0"/>
              </a:rPr>
              <a:t>During Mass Catholics will take part in religious rituals which means that they are fully and actively involved in acts of worship with the gathered community. </a:t>
            </a:r>
          </a:p>
          <a:p>
            <a:pPr marL="0" indent="0">
              <a:buNone/>
            </a:pPr>
            <a:endParaRPr lang="en-GB" sz="2000" dirty="0"/>
          </a:p>
        </p:txBody>
      </p:sp>
      <p:pic>
        <p:nvPicPr>
          <p:cNvPr id="5" name="Picture 4" descr="A person holding a glass of wine&#10;&#10;Description automatically generated with low confidence">
            <a:extLst>
              <a:ext uri="{FF2B5EF4-FFF2-40B4-BE49-F238E27FC236}">
                <a16:creationId xmlns:a16="http://schemas.microsoft.com/office/drawing/2014/main" id="{5BBCD9FB-7A85-49E6-B824-972A4A234F60}"/>
              </a:ext>
            </a:extLst>
          </p:cNvPr>
          <p:cNvPicPr>
            <a:picLocks noChangeAspect="1"/>
          </p:cNvPicPr>
          <p:nvPr/>
        </p:nvPicPr>
        <p:blipFill rotWithShape="1">
          <a:blip r:embed="rId2">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Tree>
    <p:extLst>
      <p:ext uri="{BB962C8B-B14F-4D97-AF65-F5344CB8AC3E}">
        <p14:creationId xmlns:p14="http://schemas.microsoft.com/office/powerpoint/2010/main" val="340719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FD7E6-171F-4D0C-A596-242A2C5B705A}"/>
              </a:ext>
            </a:extLst>
          </p:cNvPr>
          <p:cNvSpPr>
            <a:spLocks noGrp="1"/>
          </p:cNvSpPr>
          <p:nvPr>
            <p:ph type="title"/>
          </p:nvPr>
        </p:nvSpPr>
        <p:spPr>
          <a:xfrm>
            <a:off x="1144922" y="524215"/>
            <a:ext cx="5323715" cy="769732"/>
          </a:xfrm>
        </p:spPr>
        <p:txBody>
          <a:bodyPr anchor="b">
            <a:normAutofit fontScale="90000"/>
          </a:bodyPr>
          <a:lstStyle/>
          <a:p>
            <a:pPr algn="ctr"/>
            <a:r>
              <a:rPr lang="en-US" sz="4000" dirty="0">
                <a:solidFill>
                  <a:srgbClr val="002060"/>
                </a:solidFill>
              </a:rPr>
              <a:t>Activity 4 - Mass in School</a:t>
            </a:r>
            <a:endParaRPr lang="en-GB" sz="4000" dirty="0">
              <a:solidFill>
                <a:srgbClr val="002060"/>
              </a:solidFill>
            </a:endParaRPr>
          </a:p>
        </p:txBody>
      </p:sp>
      <p:sp>
        <p:nvSpPr>
          <p:cNvPr id="3" name="Content Placeholder 2">
            <a:extLst>
              <a:ext uri="{FF2B5EF4-FFF2-40B4-BE49-F238E27FC236}">
                <a16:creationId xmlns:a16="http://schemas.microsoft.com/office/drawing/2014/main" id="{1A0E4394-7BC3-434C-BB59-AFBC499D94A0}"/>
              </a:ext>
            </a:extLst>
          </p:cNvPr>
          <p:cNvSpPr>
            <a:spLocks noGrp="1"/>
          </p:cNvSpPr>
          <p:nvPr>
            <p:ph idx="1"/>
          </p:nvPr>
        </p:nvSpPr>
        <p:spPr>
          <a:xfrm>
            <a:off x="857250" y="1328637"/>
            <a:ext cx="6153149" cy="5071730"/>
          </a:xfrm>
        </p:spPr>
        <p:txBody>
          <a:bodyPr anchor="t">
            <a:noAutofit/>
          </a:bodyPr>
          <a:lstStyle/>
          <a:p>
            <a:pPr marL="0" indent="0">
              <a:buNone/>
            </a:pPr>
            <a:r>
              <a:rPr lang="en-US" sz="2000" dirty="0"/>
              <a:t>You will have regularly attended Mass in School.  On your show me board list when you have attended Mass.</a:t>
            </a:r>
          </a:p>
          <a:p>
            <a:pPr marL="0" indent="0">
              <a:buNone/>
            </a:pPr>
            <a:endParaRPr lang="en-US" sz="2000" dirty="0"/>
          </a:p>
          <a:p>
            <a:pPr marL="0" indent="0">
              <a:buNone/>
            </a:pPr>
            <a:r>
              <a:rPr lang="en-US" sz="2000" b="1" dirty="0">
                <a:solidFill>
                  <a:srgbClr val="002060"/>
                </a:solidFill>
              </a:rPr>
              <a:t>Did you mention …?</a:t>
            </a:r>
          </a:p>
          <a:p>
            <a:pPr marL="0" indent="0">
              <a:buNone/>
            </a:pPr>
            <a:endParaRPr lang="en-US" sz="2000" dirty="0"/>
          </a:p>
          <a:p>
            <a:pPr marL="0" indent="0">
              <a:buNone/>
            </a:pPr>
            <a:r>
              <a:rPr lang="en-US" sz="2000" dirty="0"/>
              <a:t>The School Patron’s Day	    Morning/Lunchtime Mass</a:t>
            </a:r>
          </a:p>
          <a:p>
            <a:pPr marL="0" indent="0">
              <a:buNone/>
            </a:pPr>
            <a:r>
              <a:rPr lang="en-US" sz="2000" dirty="0"/>
              <a:t>Feast Days		    Lent and Advent Masses</a:t>
            </a:r>
          </a:p>
          <a:p>
            <a:pPr marL="0" indent="0">
              <a:buNone/>
            </a:pPr>
            <a:r>
              <a:rPr lang="en-US" sz="2000" dirty="0"/>
              <a:t>Year group Masses	    Catholic Education Week</a:t>
            </a:r>
          </a:p>
          <a:p>
            <a:pPr marL="0" indent="0">
              <a:buNone/>
            </a:pPr>
            <a:r>
              <a:rPr lang="en-US" sz="2000" dirty="0"/>
              <a:t>School and Parish celebrations                   Class Masses</a:t>
            </a:r>
          </a:p>
          <a:p>
            <a:pPr marL="0" indent="0">
              <a:buNone/>
            </a:pPr>
            <a:endParaRPr lang="en-US" sz="2000" dirty="0"/>
          </a:p>
          <a:p>
            <a:pPr marL="0" indent="0" algn="ctr">
              <a:buNone/>
            </a:pPr>
            <a:r>
              <a:rPr lang="en-US" sz="2000" i="1" dirty="0">
                <a:solidFill>
                  <a:srgbClr val="002060"/>
                </a:solidFill>
              </a:rPr>
              <a:t>You will also have attended Mass in your associated parish as part of your school’s partnership with its local parishes.  Some of you will be representing the school at your local parish as part of Catholic Education Week.</a:t>
            </a:r>
          </a:p>
          <a:p>
            <a:pPr marL="0" indent="0">
              <a:buNone/>
            </a:pPr>
            <a:endParaRPr lang="en-US" sz="2000" dirty="0"/>
          </a:p>
          <a:p>
            <a:pPr marL="0" indent="0">
              <a:buNone/>
            </a:pPr>
            <a:endParaRPr lang="en-GB" sz="2000" dirty="0"/>
          </a:p>
          <a:p>
            <a:pPr marL="0" indent="0">
              <a:buNone/>
            </a:pPr>
            <a:endParaRPr lang="en-GB" sz="2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inking&#10;&#10;Description automatically generated">
            <a:extLst>
              <a:ext uri="{FF2B5EF4-FFF2-40B4-BE49-F238E27FC236}">
                <a16:creationId xmlns:a16="http://schemas.microsoft.com/office/drawing/2014/main" id="{6AFA7645-4AAC-4B9F-9B9D-0E8EEF580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181" y="909081"/>
            <a:ext cx="3590101" cy="5071731"/>
          </a:xfrm>
          <a:prstGeom prst="rect">
            <a:avLst/>
          </a:prstGeom>
        </p:spPr>
      </p:pic>
    </p:spTree>
    <p:extLst>
      <p:ext uri="{BB962C8B-B14F-4D97-AF65-F5344CB8AC3E}">
        <p14:creationId xmlns:p14="http://schemas.microsoft.com/office/powerpoint/2010/main" val="204774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robes&#10;&#10;Description automatically generated with low confidence">
            <a:extLst>
              <a:ext uri="{FF2B5EF4-FFF2-40B4-BE49-F238E27FC236}">
                <a16:creationId xmlns:a16="http://schemas.microsoft.com/office/drawing/2014/main" id="{482A6349-B056-45B9-BB43-6EF6B141404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5063"/>
          <a:stretch/>
        </p:blipFill>
        <p:spPr>
          <a:xfrm>
            <a:off x="20" y="10"/>
            <a:ext cx="12191980" cy="6857990"/>
          </a:xfrm>
          <a:prstGeom prst="rect">
            <a:avLst/>
          </a:prstGeom>
        </p:spPr>
      </p:pic>
      <p:sp>
        <p:nvSpPr>
          <p:cNvPr id="2" name="Title 1">
            <a:extLst>
              <a:ext uri="{FF2B5EF4-FFF2-40B4-BE49-F238E27FC236}">
                <a16:creationId xmlns:a16="http://schemas.microsoft.com/office/drawing/2014/main" id="{8D8D5A88-8997-4BE0-BEEA-66E205CB1A0D}"/>
              </a:ext>
            </a:extLst>
          </p:cNvPr>
          <p:cNvSpPr>
            <a:spLocks noGrp="1"/>
          </p:cNvSpPr>
          <p:nvPr>
            <p:ph type="title"/>
          </p:nvPr>
        </p:nvSpPr>
        <p:spPr>
          <a:xfrm>
            <a:off x="838200" y="365125"/>
            <a:ext cx="10515600" cy="1325563"/>
          </a:xfrm>
        </p:spPr>
        <p:txBody>
          <a:bodyPr>
            <a:normAutofit/>
          </a:bodyPr>
          <a:lstStyle/>
          <a:p>
            <a:r>
              <a:rPr lang="en-US" sz="3700">
                <a:solidFill>
                  <a:srgbClr val="FFFFFF"/>
                </a:solidFill>
              </a:rPr>
              <a:t>‘eucharistia’ is the Greek word meaning Thanksgiving.</a:t>
            </a:r>
            <a:br>
              <a:rPr lang="en-US" sz="3700">
                <a:solidFill>
                  <a:srgbClr val="FFFFFF"/>
                </a:solidFill>
              </a:rPr>
            </a:br>
            <a:endParaRPr lang="en-GB" sz="3700">
              <a:solidFill>
                <a:srgbClr val="FFFFFF"/>
              </a:solidFill>
            </a:endParaRPr>
          </a:p>
        </p:txBody>
      </p:sp>
      <p:sp>
        <p:nvSpPr>
          <p:cNvPr id="3" name="Content Placeholder 2">
            <a:extLst>
              <a:ext uri="{FF2B5EF4-FFF2-40B4-BE49-F238E27FC236}">
                <a16:creationId xmlns:a16="http://schemas.microsoft.com/office/drawing/2014/main" id="{F553182E-B76C-49FB-878D-FE0022173D43}"/>
              </a:ext>
            </a:extLst>
          </p:cNvPr>
          <p:cNvSpPr>
            <a:spLocks noGrp="1"/>
          </p:cNvSpPr>
          <p:nvPr>
            <p:ph idx="1"/>
          </p:nvPr>
        </p:nvSpPr>
        <p:spPr>
          <a:xfrm>
            <a:off x="838200" y="1690688"/>
            <a:ext cx="10515600" cy="4486275"/>
          </a:xfrm>
        </p:spPr>
        <p:txBody>
          <a:bodyPr>
            <a:normAutofit lnSpcReduction="10000"/>
          </a:bodyPr>
          <a:lstStyle/>
          <a:p>
            <a:pPr marL="0" indent="0">
              <a:buNone/>
            </a:pPr>
            <a:endParaRPr lang="en-US" sz="2400" dirty="0">
              <a:solidFill>
                <a:srgbClr val="FFFFFF"/>
              </a:solidFill>
            </a:endParaRPr>
          </a:p>
          <a:p>
            <a:pPr marL="0" indent="0">
              <a:buNone/>
            </a:pPr>
            <a:r>
              <a:rPr lang="en-US" sz="2400" dirty="0">
                <a:solidFill>
                  <a:srgbClr val="FFFFFF"/>
                </a:solidFill>
              </a:rPr>
              <a:t>In the early Church, Eucharist was at first the name for the prayer of thanksgiving that preceded the transformation of the bread and wine into the body and blood of Christ.  Later, the term was applied to the whole celebration of Mass.</a:t>
            </a:r>
          </a:p>
          <a:p>
            <a:pPr marL="0" indent="0">
              <a:buNone/>
            </a:pPr>
            <a:endParaRPr lang="en-US" sz="2400" dirty="0">
              <a:solidFill>
                <a:srgbClr val="FFFFFF"/>
              </a:solidFill>
            </a:endParaRPr>
          </a:p>
          <a:p>
            <a:pPr marL="0" indent="0">
              <a:spcAft>
                <a:spcPts val="600"/>
              </a:spcAft>
              <a:buNone/>
            </a:pPr>
            <a:r>
              <a:rPr lang="en-US" sz="2400" dirty="0">
                <a:solidFill>
                  <a:srgbClr val="FFFFFF"/>
                </a:solidFill>
              </a:rPr>
              <a:t>Father all-powerful and ever-living God, we do well always and everywhere to give you thanks. You have no need of our praise, yet our desire to thank you is itself your gift. Our prayer of thanksgiving adds nothing to your greatness, but makes us grow in your grace, through Jesus Christ our Lord.</a:t>
            </a:r>
            <a:endParaRPr lang="en-US" sz="2400" i="1" dirty="0">
              <a:solidFill>
                <a:srgbClr val="FFFFFF"/>
              </a:solidFill>
            </a:endParaRPr>
          </a:p>
          <a:p>
            <a:pPr marL="0" indent="0">
              <a:spcAft>
                <a:spcPts val="600"/>
              </a:spcAft>
              <a:buNone/>
            </a:pPr>
            <a:r>
              <a:rPr lang="en-US" sz="2400" i="1" dirty="0">
                <a:solidFill>
                  <a:srgbClr val="FFFFFF"/>
                </a:solidFill>
              </a:rPr>
              <a:t>						Preface of Weekdays in Ordinary Time</a:t>
            </a:r>
          </a:p>
          <a:p>
            <a:pPr marL="0" indent="0" algn="ctr">
              <a:spcAft>
                <a:spcPts val="600"/>
              </a:spcAft>
              <a:buNone/>
            </a:pPr>
            <a:r>
              <a:rPr lang="en-US" sz="2400" i="1" dirty="0">
                <a:solidFill>
                  <a:schemeClr val="accent4">
                    <a:lumMod val="75000"/>
                  </a:schemeClr>
                </a:solidFill>
              </a:rPr>
              <a:t>During Catholic Education Week when we are focusing on the Eucharist, take the time to give thanks and praise to God in your worship</a:t>
            </a:r>
          </a:p>
          <a:p>
            <a:pPr marL="0" indent="0">
              <a:buNone/>
            </a:pPr>
            <a:endParaRPr lang="en-GB" sz="2400" dirty="0">
              <a:solidFill>
                <a:srgbClr val="FFFFFF"/>
              </a:solidFill>
            </a:endParaRPr>
          </a:p>
        </p:txBody>
      </p:sp>
    </p:spTree>
    <p:extLst>
      <p:ext uri="{BB962C8B-B14F-4D97-AF65-F5344CB8AC3E}">
        <p14:creationId xmlns:p14="http://schemas.microsoft.com/office/powerpoint/2010/main" val="17868844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F106-2647-45AC-9838-5268D114DB24}"/>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pPr>
            <a:r>
              <a:rPr lang="en-US" sz="4400"/>
              <a:t>Celebrating &amp; Worshipping</a:t>
            </a:r>
          </a:p>
        </p:txBody>
      </p:sp>
      <p:pic>
        <p:nvPicPr>
          <p:cNvPr id="5" name="Content Placeholder 4" descr="Logo&#10;&#10;Description automatically generated">
            <a:extLst>
              <a:ext uri="{FF2B5EF4-FFF2-40B4-BE49-F238E27FC236}">
                <a16:creationId xmlns:a16="http://schemas.microsoft.com/office/drawing/2014/main" id="{795C082B-5C5D-4799-B6BC-D781AE3D6B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614" r="100" b="-2"/>
          <a:stretch/>
        </p:blipFill>
        <p:spPr>
          <a:xfrm>
            <a:off x="5313225" y="10"/>
            <a:ext cx="6878775" cy="656271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2144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white robe&#10;&#10;Description automatically generated with low confidence">
            <a:extLst>
              <a:ext uri="{FF2B5EF4-FFF2-40B4-BE49-F238E27FC236}">
                <a16:creationId xmlns:a16="http://schemas.microsoft.com/office/drawing/2014/main" id="{C3E86794-674F-425F-9AE9-193246AA915D}"/>
              </a:ext>
            </a:extLst>
          </p:cNvPr>
          <p:cNvPicPr>
            <a:picLocks noChangeAspect="1"/>
          </p:cNvPicPr>
          <p:nvPr/>
        </p:nvPicPr>
        <p:blipFill rotWithShape="1">
          <a:blip r:embed="rId2">
            <a:extLst>
              <a:ext uri="{28A0092B-C50C-407E-A947-70E740481C1C}">
                <a14:useLocalDpi xmlns:a14="http://schemas.microsoft.com/office/drawing/2010/main" val="0"/>
              </a:ext>
            </a:extLst>
          </a:blip>
          <a:srcRect b="23798"/>
          <a:stretch/>
        </p:blipFill>
        <p:spPr>
          <a:xfrm>
            <a:off x="20" y="431"/>
            <a:ext cx="8037179" cy="6408311"/>
          </a:xfrm>
          <a:prstGeom prst="rect">
            <a:avLst/>
          </a:prstGeom>
        </p:spPr>
      </p:pic>
      <p:sp>
        <p:nvSpPr>
          <p:cNvPr id="2" name="TextBox 1">
            <a:extLst>
              <a:ext uri="{FF2B5EF4-FFF2-40B4-BE49-F238E27FC236}">
                <a16:creationId xmlns:a16="http://schemas.microsoft.com/office/drawing/2014/main" id="{140BEC94-8BD9-40F3-A8F9-E5D1C25B96CD}"/>
              </a:ext>
            </a:extLst>
          </p:cNvPr>
          <p:cNvSpPr txBox="1"/>
          <p:nvPr/>
        </p:nvSpPr>
        <p:spPr>
          <a:xfrm>
            <a:off x="8240111" y="493986"/>
            <a:ext cx="3426372" cy="5464687"/>
          </a:xfrm>
          <a:prstGeom prst="rect">
            <a:avLst/>
          </a:prstGeom>
        </p:spPr>
        <p:txBody>
          <a:bodyPr vert="horz" lIns="91440" tIns="45720" rIns="91440" bIns="45720" rtlCol="0">
            <a:normAutofit/>
          </a:bodyPr>
          <a:lstStyle/>
          <a:p>
            <a:pPr>
              <a:lnSpc>
                <a:spcPct val="90000"/>
              </a:lnSpc>
              <a:spcAft>
                <a:spcPts val="600"/>
              </a:spcAft>
            </a:pPr>
            <a:r>
              <a:rPr lang="en-US" sz="2000" b="1" i="0" dirty="0">
                <a:effectLst/>
              </a:rPr>
              <a:t>Catholics believe Jesus is truly present at Mass:</a:t>
            </a:r>
            <a:br>
              <a:rPr lang="en-US" sz="2000" b="0" i="0" dirty="0">
                <a:effectLst/>
              </a:rPr>
            </a:br>
            <a:endParaRPr lang="en-US" sz="2000" dirty="0"/>
          </a:p>
          <a:p>
            <a:pPr>
              <a:lnSpc>
                <a:spcPct val="90000"/>
              </a:lnSpc>
              <a:spcAft>
                <a:spcPts val="600"/>
              </a:spcAft>
            </a:pPr>
            <a:r>
              <a:rPr lang="en-US" sz="2000" b="1" i="0" dirty="0">
                <a:effectLst/>
              </a:rPr>
              <a:t>In the Word of God</a:t>
            </a:r>
            <a:r>
              <a:rPr lang="en-US" sz="2000" b="0" i="0" dirty="0">
                <a:effectLst/>
              </a:rPr>
              <a:t> - the readings we hear at Mass from the Old and New Testaments are called the Liturgy of the Word. The Bible is God's revelation to us. He is present in his word.</a:t>
            </a:r>
            <a:br>
              <a:rPr lang="en-US" sz="2000" b="0" i="0" dirty="0">
                <a:effectLst/>
              </a:rPr>
            </a:br>
            <a:endParaRPr lang="en-US" sz="2000" b="0" i="0" dirty="0">
              <a:effectLst/>
            </a:endParaRPr>
          </a:p>
          <a:p>
            <a:pPr>
              <a:lnSpc>
                <a:spcPct val="90000"/>
              </a:lnSpc>
              <a:spcAft>
                <a:spcPts val="600"/>
              </a:spcAft>
            </a:pPr>
            <a:r>
              <a:rPr lang="en-US" sz="2000" b="1" i="0" dirty="0">
                <a:effectLst/>
              </a:rPr>
              <a:t>In the bread and wine of the Eucharist</a:t>
            </a:r>
            <a:r>
              <a:rPr lang="en-US" sz="2000" b="0" i="0" dirty="0">
                <a:effectLst/>
              </a:rPr>
              <a:t>. Catholics believe in transubstantiation - at the consecration, the bread and wine become the body and blood of Christ.</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34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3A6F0BD-85A4-4312-AAB0-A21EA0C4C817}"/>
              </a:ext>
            </a:extLst>
          </p:cNvPr>
          <p:cNvSpPr>
            <a:spLocks noGrp="1"/>
          </p:cNvSpPr>
          <p:nvPr>
            <p:ph type="title"/>
          </p:nvPr>
        </p:nvSpPr>
        <p:spPr>
          <a:xfrm>
            <a:off x="1146879" y="998002"/>
            <a:ext cx="3182940" cy="1471959"/>
          </a:xfrm>
        </p:spPr>
        <p:txBody>
          <a:bodyPr>
            <a:normAutofit/>
          </a:bodyPr>
          <a:lstStyle/>
          <a:p>
            <a:r>
              <a:rPr lang="en-US" sz="3600">
                <a:solidFill>
                  <a:srgbClr val="FFFFFF"/>
                </a:solidFill>
              </a:rPr>
              <a:t>The Eucharist</a:t>
            </a:r>
            <a:endParaRPr lang="en-GB" sz="3600">
              <a:solidFill>
                <a:srgbClr val="FFFFFF"/>
              </a:solidFill>
            </a:endParaRPr>
          </a:p>
        </p:txBody>
      </p:sp>
      <p:sp>
        <p:nvSpPr>
          <p:cNvPr id="3" name="Content Placeholder 2">
            <a:extLst>
              <a:ext uri="{FF2B5EF4-FFF2-40B4-BE49-F238E27FC236}">
                <a16:creationId xmlns:a16="http://schemas.microsoft.com/office/drawing/2014/main" id="{8D7C2E8B-B9CD-4692-B039-0E9CD6136C07}"/>
              </a:ext>
            </a:extLst>
          </p:cNvPr>
          <p:cNvSpPr>
            <a:spLocks noGrp="1"/>
          </p:cNvSpPr>
          <p:nvPr>
            <p:ph idx="1"/>
          </p:nvPr>
        </p:nvSpPr>
        <p:spPr>
          <a:xfrm>
            <a:off x="1139635" y="2546161"/>
            <a:ext cx="3200451" cy="2985929"/>
          </a:xfrm>
        </p:spPr>
        <p:txBody>
          <a:bodyPr anchor="t">
            <a:normAutofit/>
          </a:bodyPr>
          <a:lstStyle/>
          <a:p>
            <a:pPr marL="0" indent="0">
              <a:buNone/>
            </a:pPr>
            <a:r>
              <a:rPr lang="en-US" sz="2400">
                <a:solidFill>
                  <a:srgbClr val="FEFFFF"/>
                </a:solidFill>
              </a:rPr>
              <a:t>To Catholics the Eucharist is not just a sign or symbol of Jesus.</a:t>
            </a:r>
          </a:p>
          <a:p>
            <a:pPr marL="0" indent="0">
              <a:buNone/>
            </a:pPr>
            <a:endParaRPr lang="en-US" sz="2400">
              <a:solidFill>
                <a:srgbClr val="FEFFFF"/>
              </a:solidFill>
            </a:endParaRPr>
          </a:p>
          <a:p>
            <a:pPr marL="0" indent="0">
              <a:buNone/>
            </a:pPr>
            <a:r>
              <a:rPr lang="en-US" sz="2400">
                <a:solidFill>
                  <a:srgbClr val="FEFFFF"/>
                </a:solidFill>
              </a:rPr>
              <a:t>The Eucharist is Jesus, truly present under the eucharistic symbols of bread and wine.</a:t>
            </a:r>
          </a:p>
          <a:p>
            <a:pPr marL="0" indent="0">
              <a:buNone/>
            </a:pPr>
            <a:endParaRPr lang="en-GB" sz="2400">
              <a:solidFill>
                <a:srgbClr val="FEFFFF"/>
              </a:solidFill>
            </a:endParaRPr>
          </a:p>
        </p:txBody>
      </p:sp>
      <p:pic>
        <p:nvPicPr>
          <p:cNvPr id="5" name="Picture 4" descr="A person holding a coin&#10;&#10;Description automatically generated with low confidence">
            <a:extLst>
              <a:ext uri="{FF2B5EF4-FFF2-40B4-BE49-F238E27FC236}">
                <a16:creationId xmlns:a16="http://schemas.microsoft.com/office/drawing/2014/main" id="{E5D2B3EB-8A3F-4BAF-A76C-B67D21774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268" y="1438349"/>
            <a:ext cx="6539075" cy="3661882"/>
          </a:xfrm>
          <a:prstGeom prst="rect">
            <a:avLst/>
          </a:prstGeom>
        </p:spPr>
      </p:pic>
    </p:spTree>
    <p:extLst>
      <p:ext uri="{BB962C8B-B14F-4D97-AF65-F5344CB8AC3E}">
        <p14:creationId xmlns:p14="http://schemas.microsoft.com/office/powerpoint/2010/main" val="538221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1FC15D-234A-4E0B-889C-1E6FE6871C1D}"/>
              </a:ext>
            </a:extLst>
          </p:cNvPr>
          <p:cNvSpPr>
            <a:spLocks noGrp="1"/>
          </p:cNvSpPr>
          <p:nvPr>
            <p:ph type="title"/>
          </p:nvPr>
        </p:nvSpPr>
        <p:spPr>
          <a:xfrm>
            <a:off x="524741" y="620392"/>
            <a:ext cx="3808268" cy="2438118"/>
          </a:xfrm>
        </p:spPr>
        <p:txBody>
          <a:bodyPr>
            <a:normAutofit/>
          </a:bodyPr>
          <a:lstStyle/>
          <a:p>
            <a:r>
              <a:rPr lang="en-US" sz="6000" dirty="0">
                <a:solidFill>
                  <a:schemeClr val="bg1"/>
                </a:solidFill>
              </a:rPr>
              <a:t>The Eucharist</a:t>
            </a:r>
            <a:endParaRPr lang="en-GB" sz="6000" dirty="0">
              <a:solidFill>
                <a:schemeClr val="bg1"/>
              </a:solidFill>
            </a:endParaRPr>
          </a:p>
        </p:txBody>
      </p:sp>
      <p:graphicFrame>
        <p:nvGraphicFramePr>
          <p:cNvPr id="5" name="Content Placeholder 2">
            <a:extLst>
              <a:ext uri="{FF2B5EF4-FFF2-40B4-BE49-F238E27FC236}">
                <a16:creationId xmlns:a16="http://schemas.microsoft.com/office/drawing/2014/main" id="{AB862120-092F-41DE-A4DB-0F35FEE402EB}"/>
              </a:ext>
            </a:extLst>
          </p:cNvPr>
          <p:cNvGraphicFramePr>
            <a:graphicFrameLocks noGrp="1"/>
          </p:cNvGraphicFramePr>
          <p:nvPr>
            <p:ph idx="1"/>
            <p:extLst>
              <p:ext uri="{D42A27DB-BD31-4B8C-83A1-F6EECF244321}">
                <p14:modId xmlns:p14="http://schemas.microsoft.com/office/powerpoint/2010/main" val="34108715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person, person, indoor&#10;&#10;Description automatically generated">
            <a:extLst>
              <a:ext uri="{FF2B5EF4-FFF2-40B4-BE49-F238E27FC236}">
                <a16:creationId xmlns:a16="http://schemas.microsoft.com/office/drawing/2014/main" id="{BC86378F-A976-4024-94FE-F7320AB1D3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971" y="3400380"/>
            <a:ext cx="4154333" cy="3115750"/>
          </a:xfrm>
          <a:prstGeom prst="rect">
            <a:avLst/>
          </a:prstGeom>
        </p:spPr>
      </p:pic>
    </p:spTree>
    <p:extLst>
      <p:ext uri="{BB962C8B-B14F-4D97-AF65-F5344CB8AC3E}">
        <p14:creationId xmlns:p14="http://schemas.microsoft.com/office/powerpoint/2010/main" val="27830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16AFC2-BF3B-428F-8668-7454C47FF9E4}"/>
              </a:ext>
            </a:extLst>
          </p:cNvPr>
          <p:cNvSpPr>
            <a:spLocks noGrp="1"/>
          </p:cNvSpPr>
          <p:nvPr>
            <p:ph type="title"/>
          </p:nvPr>
        </p:nvSpPr>
        <p:spPr>
          <a:xfrm>
            <a:off x="524741" y="620392"/>
            <a:ext cx="3808268" cy="2164849"/>
          </a:xfrm>
        </p:spPr>
        <p:txBody>
          <a:bodyPr>
            <a:normAutofit/>
          </a:bodyPr>
          <a:lstStyle/>
          <a:p>
            <a:r>
              <a:rPr lang="en-US" sz="6000" dirty="0">
                <a:solidFill>
                  <a:schemeClr val="bg1"/>
                </a:solidFill>
              </a:rPr>
              <a:t>The Eucharist</a:t>
            </a:r>
            <a:endParaRPr lang="en-GB" sz="6000" dirty="0">
              <a:solidFill>
                <a:schemeClr val="bg1"/>
              </a:solidFill>
            </a:endParaRPr>
          </a:p>
        </p:txBody>
      </p:sp>
      <p:graphicFrame>
        <p:nvGraphicFramePr>
          <p:cNvPr id="5" name="Content Placeholder 2">
            <a:extLst>
              <a:ext uri="{FF2B5EF4-FFF2-40B4-BE49-F238E27FC236}">
                <a16:creationId xmlns:a16="http://schemas.microsoft.com/office/drawing/2014/main" id="{F31B8D81-EFF4-415D-9CC2-0BA2FA9A15E2}"/>
              </a:ext>
            </a:extLst>
          </p:cNvPr>
          <p:cNvGraphicFramePr>
            <a:graphicFrameLocks noGrp="1"/>
          </p:cNvGraphicFramePr>
          <p:nvPr>
            <p:ph idx="1"/>
            <p:extLst>
              <p:ext uri="{D42A27DB-BD31-4B8C-83A1-F6EECF244321}">
                <p14:modId xmlns:p14="http://schemas.microsoft.com/office/powerpoint/2010/main" val="162235415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erson holding a cup&#10;&#10;Description automatically generated with low confidence">
            <a:extLst>
              <a:ext uri="{FF2B5EF4-FFF2-40B4-BE49-F238E27FC236}">
                <a16:creationId xmlns:a16="http://schemas.microsoft.com/office/drawing/2014/main" id="{5283EF18-5916-426B-953A-5FFB158053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971" y="3303159"/>
            <a:ext cx="4049230" cy="3036923"/>
          </a:xfrm>
          <a:prstGeom prst="rect">
            <a:avLst/>
          </a:prstGeom>
        </p:spPr>
      </p:pic>
    </p:spTree>
    <p:extLst>
      <p:ext uri="{BB962C8B-B14F-4D97-AF65-F5344CB8AC3E}">
        <p14:creationId xmlns:p14="http://schemas.microsoft.com/office/powerpoint/2010/main" val="17242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C9D10-2284-4174-BE41-F41D91D62B80}"/>
              </a:ext>
            </a:extLst>
          </p:cNvPr>
          <p:cNvSpPr>
            <a:spLocks noGrp="1"/>
          </p:cNvSpPr>
          <p:nvPr>
            <p:ph type="title"/>
          </p:nvPr>
        </p:nvSpPr>
        <p:spPr>
          <a:xfrm>
            <a:off x="5596501" y="489508"/>
            <a:ext cx="5754896" cy="939899"/>
          </a:xfrm>
        </p:spPr>
        <p:txBody>
          <a:bodyPr anchor="b">
            <a:normAutofit/>
          </a:bodyPr>
          <a:lstStyle/>
          <a:p>
            <a:r>
              <a:rPr lang="en-US" sz="4000" dirty="0"/>
              <a:t>At Mass</a:t>
            </a:r>
            <a:endParaRPr lang="en-GB" sz="4000" dirty="0"/>
          </a:p>
        </p:txBody>
      </p:sp>
      <p:pic>
        <p:nvPicPr>
          <p:cNvPr id="5" name="Picture 4">
            <a:extLst>
              <a:ext uri="{FF2B5EF4-FFF2-40B4-BE49-F238E27FC236}">
                <a16:creationId xmlns:a16="http://schemas.microsoft.com/office/drawing/2014/main" id="{482FE652-F8FC-4182-AFB0-8E26F16C4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30" y="1798344"/>
            <a:ext cx="3876165" cy="1938082"/>
          </a:xfrm>
          <a:prstGeom prst="rect">
            <a:avLst/>
          </a:prstGeom>
        </p:spPr>
      </p:pic>
      <p:graphicFrame>
        <p:nvGraphicFramePr>
          <p:cNvPr id="18" name="Content Placeholder 2">
            <a:extLst>
              <a:ext uri="{FF2B5EF4-FFF2-40B4-BE49-F238E27FC236}">
                <a16:creationId xmlns:a16="http://schemas.microsoft.com/office/drawing/2014/main" id="{28FEDFCC-7FB9-4A38-B531-DA595C8B7752}"/>
              </a:ext>
            </a:extLst>
          </p:cNvPr>
          <p:cNvGraphicFramePr>
            <a:graphicFrameLocks noGrp="1"/>
          </p:cNvGraphicFramePr>
          <p:nvPr>
            <p:ph idx="1"/>
            <p:extLst>
              <p:ext uri="{D42A27DB-BD31-4B8C-83A1-F6EECF244321}">
                <p14:modId xmlns:p14="http://schemas.microsoft.com/office/powerpoint/2010/main" val="4024779827"/>
              </p:ext>
            </p:extLst>
          </p:nvPr>
        </p:nvGraphicFramePr>
        <p:xfrm>
          <a:off x="5596502" y="1523999"/>
          <a:ext cx="5754896" cy="4424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DC0F08-19C1-4E73-AA2A-B58CE2C404F3}"/>
              </a:ext>
            </a:extLst>
          </p:cNvPr>
          <p:cNvSpPr txBox="1"/>
          <p:nvPr/>
        </p:nvSpPr>
        <p:spPr>
          <a:xfrm>
            <a:off x="1068130" y="4068085"/>
            <a:ext cx="3876165" cy="1938082"/>
          </a:xfrm>
          <a:prstGeom prst="rect">
            <a:avLst/>
          </a:prstGeom>
          <a:noFill/>
          <a:ln w="19050">
            <a:solidFill>
              <a:srgbClr val="002060"/>
            </a:solidFill>
          </a:ln>
        </p:spPr>
        <p:txBody>
          <a:bodyPr wrap="square" rtlCol="0">
            <a:spAutoFit/>
          </a:bodyPr>
          <a:lstStyle/>
          <a:p>
            <a:r>
              <a:rPr lang="en-US" sz="2400" b="1" dirty="0"/>
              <a:t>Activity 5.  </a:t>
            </a:r>
            <a:r>
              <a:rPr lang="en-US" sz="2400" dirty="0"/>
              <a:t>Write a detailed response beginning with:</a:t>
            </a:r>
          </a:p>
          <a:p>
            <a:endParaRPr lang="en-US" sz="2400" dirty="0"/>
          </a:p>
          <a:p>
            <a:r>
              <a:rPr lang="en-US" sz="2400" i="1" dirty="0"/>
              <a:t>Mass is central to the life of a Catholic because </a:t>
            </a:r>
            <a:r>
              <a:rPr lang="en-US" sz="2400" dirty="0"/>
              <a:t>….</a:t>
            </a:r>
            <a:endParaRPr lang="en-GB" sz="2400" dirty="0"/>
          </a:p>
        </p:txBody>
      </p:sp>
    </p:spTree>
    <p:extLst>
      <p:ext uri="{BB962C8B-B14F-4D97-AF65-F5344CB8AC3E}">
        <p14:creationId xmlns:p14="http://schemas.microsoft.com/office/powerpoint/2010/main" val="390105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6E5741-3F30-4C29-9533-5EBA19693090}"/>
              </a:ext>
            </a:extLst>
          </p:cNvPr>
          <p:cNvSpPr txBox="1"/>
          <p:nvPr/>
        </p:nvSpPr>
        <p:spPr>
          <a:xfrm>
            <a:off x="840828" y="909081"/>
            <a:ext cx="5833241" cy="5691415"/>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sz="2600" b="1" i="0" dirty="0">
                <a:effectLst/>
              </a:rPr>
              <a:t>Receiving communion is very important to Catholics because:</a:t>
            </a:r>
            <a:endParaRPr lang="en-US" sz="2600" b="0" i="0" dirty="0">
              <a:effectLst/>
            </a:endParaRPr>
          </a:p>
          <a:p>
            <a:pPr indent="-228600">
              <a:lnSpc>
                <a:spcPct val="90000"/>
              </a:lnSpc>
              <a:spcAft>
                <a:spcPts val="600"/>
              </a:spcAft>
              <a:buFont typeface="Arial" panose="020B0604020202020204" pitchFamily="34" charset="0"/>
              <a:buChar char="•"/>
            </a:pPr>
            <a:endParaRPr lang="en-US" sz="2600" b="0" i="0" dirty="0">
              <a:effectLst/>
            </a:endParaRPr>
          </a:p>
          <a:p>
            <a:pPr indent="-228600">
              <a:lnSpc>
                <a:spcPct val="90000"/>
              </a:lnSpc>
              <a:spcAft>
                <a:spcPts val="600"/>
              </a:spcAft>
              <a:buFont typeface="Arial" panose="020B0604020202020204" pitchFamily="34" charset="0"/>
              <a:buChar char="•"/>
            </a:pPr>
            <a:r>
              <a:rPr lang="en-US" sz="2600" b="0" i="0" dirty="0">
                <a:effectLst/>
              </a:rPr>
              <a:t>Jesus is truly present in the host</a:t>
            </a:r>
          </a:p>
          <a:p>
            <a:pPr indent="-228600">
              <a:lnSpc>
                <a:spcPct val="90000"/>
              </a:lnSpc>
              <a:spcAft>
                <a:spcPts val="600"/>
              </a:spcAft>
              <a:buFont typeface="Arial" panose="020B0604020202020204" pitchFamily="34" charset="0"/>
              <a:buChar char="•"/>
            </a:pPr>
            <a:r>
              <a:rPr lang="en-US" sz="2600" b="0" i="0" dirty="0">
                <a:effectLst/>
              </a:rPr>
              <a:t>God gives himself to each of us individually and wants to transform us</a:t>
            </a:r>
          </a:p>
          <a:p>
            <a:pPr indent="-228600">
              <a:lnSpc>
                <a:spcPct val="90000"/>
              </a:lnSpc>
              <a:spcAft>
                <a:spcPts val="600"/>
              </a:spcAft>
              <a:buFont typeface="Arial" panose="020B0604020202020204" pitchFamily="34" charset="0"/>
              <a:buChar char="•"/>
            </a:pPr>
            <a:r>
              <a:rPr lang="en-US" sz="2600" b="0" i="0" dirty="0">
                <a:effectLst/>
              </a:rPr>
              <a:t>Once we are transformed, we are supposed to transform the world. </a:t>
            </a:r>
            <a:r>
              <a:rPr lang="en-US" sz="2600" b="0" i="1" dirty="0">
                <a:effectLst/>
              </a:rPr>
              <a:t>This reflects the instruction we are given at the end of every Mass:</a:t>
            </a:r>
            <a:endParaRPr lang="en-US" sz="2600" b="0" i="0" dirty="0">
              <a:effectLst/>
            </a:endParaRPr>
          </a:p>
          <a:p>
            <a:pPr>
              <a:lnSpc>
                <a:spcPct val="90000"/>
              </a:lnSpc>
              <a:spcAft>
                <a:spcPts val="600"/>
              </a:spcAft>
            </a:pPr>
            <a:r>
              <a:rPr lang="en-US" sz="2600" b="0" i="0" dirty="0">
                <a:effectLst/>
              </a:rPr>
              <a:t>Go and announce the Gospel of the Lord </a:t>
            </a:r>
            <a:r>
              <a:rPr lang="en-US" sz="2600" b="1" i="0" dirty="0">
                <a:effectLst/>
              </a:rPr>
              <a:t>OR </a:t>
            </a:r>
            <a:endParaRPr lang="en-US" sz="2600" b="0" i="0" dirty="0">
              <a:effectLst/>
            </a:endParaRPr>
          </a:p>
          <a:p>
            <a:pPr>
              <a:lnSpc>
                <a:spcPct val="90000"/>
              </a:lnSpc>
              <a:spcAft>
                <a:spcPts val="600"/>
              </a:spcAft>
            </a:pPr>
            <a:r>
              <a:rPr lang="en-US" sz="2600" b="0" i="0" dirty="0">
                <a:effectLst/>
              </a:rPr>
              <a:t>Go in peace, glorifying the Lord by your life.</a:t>
            </a:r>
          </a:p>
          <a:p>
            <a:pPr>
              <a:lnSpc>
                <a:spcPct val="90000"/>
              </a:lnSpc>
              <a:spcAft>
                <a:spcPts val="600"/>
              </a:spcAft>
            </a:pPr>
            <a:endParaRPr lang="en-US" sz="2600" b="0" i="0" dirty="0">
              <a:effectLst/>
            </a:endParaRPr>
          </a:p>
          <a:p>
            <a:pPr>
              <a:lnSpc>
                <a:spcPct val="90000"/>
              </a:lnSpc>
              <a:spcAft>
                <a:spcPts val="600"/>
              </a:spcAft>
            </a:pPr>
            <a:r>
              <a:rPr lang="en-US" sz="2600" b="0" i="0" dirty="0">
                <a:effectLst/>
              </a:rPr>
              <a:t>We have received the body of Christ, so, we should now aim to love and serve the Lord through our ongoing words and actions.</a:t>
            </a:r>
          </a:p>
          <a:p>
            <a:pPr>
              <a:lnSpc>
                <a:spcPct val="90000"/>
              </a:lnSpc>
              <a:spcAft>
                <a:spcPts val="600"/>
              </a:spcAft>
            </a:pPr>
            <a:br>
              <a:rPr lang="en-US" sz="1100" b="0" i="0" dirty="0">
                <a:effectLst/>
              </a:rPr>
            </a:br>
            <a:endParaRPr lang="en-US" sz="1100" b="0" i="0" dirty="0">
              <a:effectLst/>
            </a:endParaRP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2183F370-8EB0-446A-800D-1C4BEC643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954" y="909081"/>
            <a:ext cx="3544555" cy="5071731"/>
          </a:xfrm>
          <a:prstGeom prst="rect">
            <a:avLst/>
          </a:prstGeom>
        </p:spPr>
      </p:pic>
    </p:spTree>
    <p:extLst>
      <p:ext uri="{BB962C8B-B14F-4D97-AF65-F5344CB8AC3E}">
        <p14:creationId xmlns:p14="http://schemas.microsoft.com/office/powerpoint/2010/main" val="1406875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peaking into a microphone&#10;&#10;Description automatically generated with medium confidence">
            <a:extLst>
              <a:ext uri="{FF2B5EF4-FFF2-40B4-BE49-F238E27FC236}">
                <a16:creationId xmlns:a16="http://schemas.microsoft.com/office/drawing/2014/main" id="{9F0CB158-18DB-4DA9-A498-284D97909A55}"/>
              </a:ext>
            </a:extLst>
          </p:cNvPr>
          <p:cNvPicPr>
            <a:picLocks noChangeAspect="1"/>
          </p:cNvPicPr>
          <p:nvPr/>
        </p:nvPicPr>
        <p:blipFill rotWithShape="1">
          <a:blip r:embed="rId2">
            <a:extLst>
              <a:ext uri="{28A0092B-C50C-407E-A947-70E740481C1C}">
                <a14:useLocalDpi xmlns:a14="http://schemas.microsoft.com/office/drawing/2010/main" val="0"/>
              </a:ext>
            </a:extLst>
          </a:blip>
          <a:srcRect r="20689"/>
          <a:stretch/>
        </p:blipFill>
        <p:spPr>
          <a:xfrm>
            <a:off x="-21021" y="-683163"/>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082FA5F-9E9C-45AD-843A-86560A5DE644}"/>
              </a:ext>
            </a:extLst>
          </p:cNvPr>
          <p:cNvSpPr txBox="1"/>
          <p:nvPr/>
        </p:nvSpPr>
        <p:spPr>
          <a:xfrm>
            <a:off x="7531610" y="1271752"/>
            <a:ext cx="3822189" cy="4905211"/>
          </a:xfrm>
          <a:prstGeom prst="rect">
            <a:avLst/>
          </a:prstGeom>
        </p:spPr>
        <p:txBody>
          <a:bodyPr vert="horz" lIns="91440" tIns="45720" rIns="91440" bIns="45720" rtlCol="0">
            <a:normAutofit/>
          </a:bodyPr>
          <a:lstStyle/>
          <a:p>
            <a:pPr>
              <a:lnSpc>
                <a:spcPct val="90000"/>
              </a:lnSpc>
              <a:spcAft>
                <a:spcPts val="800"/>
              </a:spcAft>
            </a:pPr>
            <a:r>
              <a:rPr lang="en-US" sz="3600" dirty="0">
                <a:effectLst/>
              </a:rPr>
              <a:t>The Eucharist is not the reward of saints, no; it is the Bread of sinners. This is why he exhorts us: "Do not be afraid. Take and eat."  </a:t>
            </a:r>
          </a:p>
          <a:p>
            <a:pPr>
              <a:lnSpc>
                <a:spcPct val="90000"/>
              </a:lnSpc>
              <a:spcAft>
                <a:spcPts val="800"/>
              </a:spcAft>
            </a:pPr>
            <a:r>
              <a:rPr lang="en-US" sz="3600" i="1" dirty="0">
                <a:effectLst/>
              </a:rPr>
              <a:t>Pope Francis</a:t>
            </a:r>
          </a:p>
        </p:txBody>
      </p:sp>
    </p:spTree>
    <p:extLst>
      <p:ext uri="{BB962C8B-B14F-4D97-AF65-F5344CB8AC3E}">
        <p14:creationId xmlns:p14="http://schemas.microsoft.com/office/powerpoint/2010/main" val="290642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Introduction to the Liturgy of the Eucharist">
            <a:hlinkClick r:id="" action="ppaction://media"/>
            <a:extLst>
              <a:ext uri="{FF2B5EF4-FFF2-40B4-BE49-F238E27FC236}">
                <a16:creationId xmlns:a16="http://schemas.microsoft.com/office/drawing/2014/main" id="{DE863598-A134-4EBF-BFE5-F590D4023127}"/>
              </a:ext>
            </a:extLst>
          </p:cNvPr>
          <p:cNvPicPr>
            <a:picLocks noRot="1" noChangeAspect="1"/>
          </p:cNvPicPr>
          <p:nvPr>
            <a:videoFile r:link="rId1"/>
          </p:nvPr>
        </p:nvPicPr>
        <p:blipFill>
          <a:blip r:embed="rId3"/>
          <a:stretch>
            <a:fillRect/>
          </a:stretch>
        </p:blipFill>
        <p:spPr>
          <a:xfrm>
            <a:off x="2965637" y="2080268"/>
            <a:ext cx="5936875" cy="4119280"/>
          </a:xfrm>
          <a:prstGeom prst="rect">
            <a:avLst/>
          </a:prstGeom>
        </p:spPr>
      </p:pic>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C67DF2-2769-4932-8994-88D5F11B9338}"/>
              </a:ext>
            </a:extLst>
          </p:cNvPr>
          <p:cNvSpPr txBox="1"/>
          <p:nvPr/>
        </p:nvSpPr>
        <p:spPr>
          <a:xfrm>
            <a:off x="971550" y="924910"/>
            <a:ext cx="9925050" cy="954107"/>
          </a:xfrm>
          <a:prstGeom prst="rect">
            <a:avLst/>
          </a:prstGeom>
          <a:noFill/>
        </p:spPr>
        <p:txBody>
          <a:bodyPr wrap="square" rtlCol="0">
            <a:spAutoFit/>
          </a:bodyPr>
          <a:lstStyle/>
          <a:p>
            <a:pPr algn="ctr"/>
            <a:r>
              <a:rPr lang="en-US" sz="2800" i="1" dirty="0">
                <a:solidFill>
                  <a:srgbClr val="002060"/>
                </a:solidFill>
              </a:rPr>
              <a:t>Activity 6</a:t>
            </a:r>
          </a:p>
          <a:p>
            <a:r>
              <a:rPr lang="en-US" sz="2800" i="1" dirty="0">
                <a:solidFill>
                  <a:srgbClr val="002060"/>
                </a:solidFill>
              </a:rPr>
              <a:t>What is the connection between the Last Supper and the Eucharist?</a:t>
            </a:r>
            <a:endParaRPr lang="en-GB" dirty="0"/>
          </a:p>
        </p:txBody>
      </p:sp>
    </p:spTree>
    <p:extLst>
      <p:ext uri="{BB962C8B-B14F-4D97-AF65-F5344CB8AC3E}">
        <p14:creationId xmlns:p14="http://schemas.microsoft.com/office/powerpoint/2010/main" val="8287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D853F02-E0F9-44BD-8367-7DC3DA8B729C}"/>
              </a:ext>
            </a:extLst>
          </p:cNvPr>
          <p:cNvPicPr>
            <a:picLocks noChangeAspect="1"/>
          </p:cNvPicPr>
          <p:nvPr/>
        </p:nvPicPr>
        <p:blipFill rotWithShape="1">
          <a:blip r:embed="rId2">
            <a:extLst>
              <a:ext uri="{28A0092B-C50C-407E-A947-70E740481C1C}">
                <a14:useLocalDpi xmlns:a14="http://schemas.microsoft.com/office/drawing/2010/main" val="0"/>
              </a:ext>
            </a:extLst>
          </a:blip>
          <a:srcRect t="24749"/>
          <a:stretch/>
        </p:blipFill>
        <p:spPr>
          <a:xfrm>
            <a:off x="-1" y="-651632"/>
            <a:ext cx="12192000" cy="6857990"/>
          </a:xfrm>
          <a:prstGeom prst="rect">
            <a:avLst/>
          </a:prstGeom>
        </p:spPr>
      </p:pic>
      <p:sp>
        <p:nvSpPr>
          <p:cNvPr id="17" name="Freeform: Shape 1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813ADC-D69E-4EA6-B316-99A697091B8E}"/>
              </a:ext>
            </a:extLst>
          </p:cNvPr>
          <p:cNvSpPr>
            <a:spLocks noGrp="1"/>
          </p:cNvSpPr>
          <p:nvPr>
            <p:ph idx="1"/>
          </p:nvPr>
        </p:nvSpPr>
        <p:spPr>
          <a:xfrm>
            <a:off x="7399283" y="294291"/>
            <a:ext cx="4340772" cy="4645572"/>
          </a:xfrm>
        </p:spPr>
        <p:txBody>
          <a:bodyPr anchor="t">
            <a:normAutofit lnSpcReduction="10000"/>
          </a:bodyPr>
          <a:lstStyle/>
          <a:p>
            <a:pPr marL="0" indent="0" rtl="0">
              <a:buNone/>
            </a:pPr>
            <a:r>
              <a:rPr lang="en-US" sz="2400" b="0" i="0" dirty="0">
                <a:effectLst/>
                <a:latin typeface="Calibri" panose="020F0502020204030204" pitchFamily="34" charset="0"/>
              </a:rPr>
              <a:t>This transformation and command to mission should be taken seriously. We love and serve God when we reach out and help others in need. So, we believe in the risen Christ and are asked to follow his commands to love and serve our neighbour. This should be a normal part of our daily lives and should be second nature to believers in Christ. </a:t>
            </a:r>
            <a:r>
              <a:rPr lang="en-US" sz="2400" b="1" i="0" dirty="0">
                <a:effectLst/>
                <a:latin typeface="Calibri" panose="020F0502020204030204" pitchFamily="34" charset="0"/>
              </a:rPr>
              <a:t>We are strengthened in this mission by receiving the Eucharist at Mass</a:t>
            </a:r>
            <a:r>
              <a:rPr lang="en-US" sz="2400" dirty="0">
                <a:latin typeface="Calibri" panose="020F0502020204030204" pitchFamily="34" charset="0"/>
              </a:rPr>
              <a:t>.</a:t>
            </a:r>
            <a:r>
              <a:rPr lang="en-US" sz="2400" b="0" i="0" dirty="0">
                <a:effectLst/>
                <a:latin typeface="Calibri" panose="020F0502020204030204" pitchFamily="34" charset="0"/>
              </a:rPr>
              <a:t> </a:t>
            </a:r>
          </a:p>
          <a:p>
            <a:pPr marL="0" indent="0">
              <a:buNone/>
            </a:pPr>
            <a:endParaRPr lang="en-GB" sz="1700" dirty="0"/>
          </a:p>
        </p:txBody>
      </p:sp>
      <p:sp>
        <p:nvSpPr>
          <p:cNvPr id="2" name="TextBox 1">
            <a:extLst>
              <a:ext uri="{FF2B5EF4-FFF2-40B4-BE49-F238E27FC236}">
                <a16:creationId xmlns:a16="http://schemas.microsoft.com/office/drawing/2014/main" id="{3F2F9FD6-9A4C-44C4-9306-DF02CDEA67F7}"/>
              </a:ext>
            </a:extLst>
          </p:cNvPr>
          <p:cNvSpPr txBox="1"/>
          <p:nvPr/>
        </p:nvSpPr>
        <p:spPr>
          <a:xfrm>
            <a:off x="485775" y="409575"/>
            <a:ext cx="3067050" cy="1569660"/>
          </a:xfrm>
          <a:prstGeom prst="rect">
            <a:avLst/>
          </a:prstGeom>
          <a:noFill/>
        </p:spPr>
        <p:txBody>
          <a:bodyPr wrap="square" rtlCol="0">
            <a:spAutoFit/>
          </a:bodyPr>
          <a:lstStyle/>
          <a:p>
            <a:r>
              <a:rPr lang="en-US" sz="3200" dirty="0">
                <a:solidFill>
                  <a:schemeClr val="bg2"/>
                </a:solidFill>
              </a:rPr>
              <a:t>The end of Mass is called the Dismissal.</a:t>
            </a:r>
            <a:endParaRPr lang="en-GB" sz="3200" dirty="0">
              <a:solidFill>
                <a:schemeClr val="bg2"/>
              </a:solidFill>
            </a:endParaRPr>
          </a:p>
        </p:txBody>
      </p:sp>
    </p:spTree>
    <p:extLst>
      <p:ext uri="{BB962C8B-B14F-4D97-AF65-F5344CB8AC3E}">
        <p14:creationId xmlns:p14="http://schemas.microsoft.com/office/powerpoint/2010/main" val="2251269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tableware, cup, porcelain&#10;&#10;Description automatically generated">
            <a:extLst>
              <a:ext uri="{FF2B5EF4-FFF2-40B4-BE49-F238E27FC236}">
                <a16:creationId xmlns:a16="http://schemas.microsoft.com/office/drawing/2014/main" id="{D9E8A65A-CD72-49C6-844C-6DEEA9CBB170}"/>
              </a:ext>
            </a:extLst>
          </p:cNvPr>
          <p:cNvPicPr>
            <a:picLocks noChangeAspect="1"/>
          </p:cNvPicPr>
          <p:nvPr/>
        </p:nvPicPr>
        <p:blipFill rotWithShape="1">
          <a:blip r:embed="rId2">
            <a:extLst>
              <a:ext uri="{28A0092B-C50C-407E-A947-70E740481C1C}">
                <a14:useLocalDpi xmlns:a14="http://schemas.microsoft.com/office/drawing/2010/main" val="0"/>
              </a:ext>
            </a:extLst>
          </a:blip>
          <a:srcRect t="11900" r="-1" b="9134"/>
          <a:stretch/>
        </p:blipFill>
        <p:spPr>
          <a:xfrm>
            <a:off x="-7" y="430"/>
            <a:ext cx="7823310" cy="6408311"/>
          </a:xfrm>
          <a:prstGeom prst="rect">
            <a:avLst/>
          </a:prstGeom>
        </p:spPr>
      </p:pic>
      <p:sp>
        <p:nvSpPr>
          <p:cNvPr id="2" name="TextBox 1">
            <a:extLst>
              <a:ext uri="{FF2B5EF4-FFF2-40B4-BE49-F238E27FC236}">
                <a16:creationId xmlns:a16="http://schemas.microsoft.com/office/drawing/2014/main" id="{5819EC03-A80C-4468-A4FA-3D4D3FD722F0}"/>
              </a:ext>
            </a:extLst>
          </p:cNvPr>
          <p:cNvSpPr txBox="1"/>
          <p:nvPr/>
        </p:nvSpPr>
        <p:spPr>
          <a:xfrm>
            <a:off x="8115297" y="609600"/>
            <a:ext cx="3470710" cy="5349074"/>
          </a:xfrm>
          <a:prstGeom prst="rect">
            <a:avLst/>
          </a:prstGeom>
        </p:spPr>
        <p:txBody>
          <a:bodyPr vert="horz" lIns="91440" tIns="45720" rIns="91440" bIns="45720" rtlCol="0">
            <a:noAutofit/>
          </a:bodyPr>
          <a:lstStyle/>
          <a:p>
            <a:pPr>
              <a:lnSpc>
                <a:spcPct val="90000"/>
              </a:lnSpc>
              <a:spcAft>
                <a:spcPts val="600"/>
              </a:spcAft>
            </a:pPr>
            <a:r>
              <a:rPr lang="en-US" sz="2400" b="0" i="0" dirty="0">
                <a:effectLst/>
              </a:rPr>
              <a:t>We cannot leave church with our own agenda, expecting to do things our own way. We serve our God and not ourselves. It must be God’s path we take, God’s words we speak, and God’s actions we perform. It must be God’s will that is done. </a:t>
            </a:r>
          </a:p>
          <a:p>
            <a:pPr>
              <a:lnSpc>
                <a:spcPct val="90000"/>
              </a:lnSpc>
              <a:spcAft>
                <a:spcPts val="600"/>
              </a:spcAft>
            </a:pPr>
            <a:endParaRPr lang="en-US" sz="2400" b="0" i="0" dirty="0">
              <a:effectLst/>
            </a:endParaRPr>
          </a:p>
          <a:p>
            <a:pPr>
              <a:lnSpc>
                <a:spcPct val="90000"/>
              </a:lnSpc>
              <a:spcAft>
                <a:spcPts val="600"/>
              </a:spcAft>
            </a:pPr>
            <a:r>
              <a:rPr lang="en-US" sz="2400" b="0" i="1" dirty="0">
                <a:effectLst/>
              </a:rPr>
              <a:t>This is an extract from the book 'Living the Mass: How One Hour A Week Can Change Your Life' by Fr. Grassi and J Paprocki.</a:t>
            </a:r>
            <a:endParaRPr lang="en-US" sz="2400" b="0" i="0" dirty="0">
              <a:effectLst/>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0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827C-2A24-4105-ACB8-27757DD92CD3}"/>
              </a:ext>
            </a:extLst>
          </p:cNvPr>
          <p:cNvSpPr>
            <a:spLocks noGrp="1"/>
          </p:cNvSpPr>
          <p:nvPr>
            <p:ph type="title"/>
          </p:nvPr>
        </p:nvSpPr>
        <p:spPr>
          <a:xfrm>
            <a:off x="630936" y="4544570"/>
            <a:ext cx="3344528" cy="1600200"/>
          </a:xfrm>
        </p:spPr>
        <p:txBody>
          <a:bodyPr anchor="ctr">
            <a:normAutofit/>
          </a:bodyPr>
          <a:lstStyle/>
          <a:p>
            <a:pPr>
              <a:lnSpc>
                <a:spcPct val="90000"/>
              </a:lnSpc>
            </a:pPr>
            <a:r>
              <a:rPr lang="en-US" sz="3700"/>
              <a:t>Celebrating &amp; Worshipping</a:t>
            </a:r>
            <a:endParaRPr lang="en-GB" sz="3700"/>
          </a:p>
        </p:txBody>
      </p:sp>
      <p:sp>
        <p:nvSpPr>
          <p:cNvPr id="3" name="Content Placeholder 2">
            <a:extLst>
              <a:ext uri="{FF2B5EF4-FFF2-40B4-BE49-F238E27FC236}">
                <a16:creationId xmlns:a16="http://schemas.microsoft.com/office/drawing/2014/main" id="{EFBC2ECD-8964-4FE7-A26C-C3AFAE8D062D}"/>
              </a:ext>
            </a:extLst>
          </p:cNvPr>
          <p:cNvSpPr>
            <a:spLocks noGrp="1"/>
          </p:cNvSpPr>
          <p:nvPr>
            <p:ph idx="1"/>
          </p:nvPr>
        </p:nvSpPr>
        <p:spPr>
          <a:xfrm>
            <a:off x="4413582" y="4544568"/>
            <a:ext cx="7147481" cy="1600200"/>
          </a:xfrm>
        </p:spPr>
        <p:txBody>
          <a:bodyPr anchor="ctr">
            <a:normAutofit/>
          </a:bodyPr>
          <a:lstStyle/>
          <a:p>
            <a:pPr marL="0" indent="0">
              <a:buNone/>
            </a:pPr>
            <a:r>
              <a:rPr lang="en-US" sz="2400" b="1" i="0" dirty="0">
                <a:effectLst/>
                <a:latin typeface="Calibri" panose="020F0502020204030204" pitchFamily="34" charset="0"/>
              </a:rPr>
              <a:t>What images come to mind when you hear the word 'celebrating'?</a:t>
            </a:r>
            <a:endParaRPr lang="en-GB" sz="2400" dirty="0"/>
          </a:p>
        </p:txBody>
      </p:sp>
      <p:pic>
        <p:nvPicPr>
          <p:cNvPr id="11" name="Picture 10" descr="A picture containing outdoor object, fireworks&#10;&#10;Description automatically generated">
            <a:extLst>
              <a:ext uri="{FF2B5EF4-FFF2-40B4-BE49-F238E27FC236}">
                <a16:creationId xmlns:a16="http://schemas.microsoft.com/office/drawing/2014/main" id="{3750DAC7-32F6-4AF6-9345-390893F92E1F}"/>
              </a:ext>
            </a:extLst>
          </p:cNvPr>
          <p:cNvPicPr>
            <a:picLocks noChangeAspect="1"/>
          </p:cNvPicPr>
          <p:nvPr/>
        </p:nvPicPr>
        <p:blipFill rotWithShape="1">
          <a:blip r:embed="rId2">
            <a:extLst>
              <a:ext uri="{28A0092B-C50C-407E-A947-70E740481C1C}">
                <a14:useLocalDpi xmlns:a14="http://schemas.microsoft.com/office/drawing/2010/main" val="0"/>
              </a:ext>
            </a:extLst>
          </a:blip>
          <a:srcRect l="6459" r="32153" b="-1"/>
          <a:stretch/>
        </p:blipFill>
        <p:spPr>
          <a:xfrm>
            <a:off x="20" y="-1"/>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pic>
        <p:nvPicPr>
          <p:cNvPr id="7" name="Picture 6" descr="A person blowing out candles on a cake&#10;&#10;Description automatically generated with medium confidence">
            <a:extLst>
              <a:ext uri="{FF2B5EF4-FFF2-40B4-BE49-F238E27FC236}">
                <a16:creationId xmlns:a16="http://schemas.microsoft.com/office/drawing/2014/main" id="{BE1B0AB1-479A-4C95-AAA4-441080656B69}"/>
              </a:ext>
            </a:extLst>
          </p:cNvPr>
          <p:cNvPicPr>
            <a:picLocks noChangeAspect="1"/>
          </p:cNvPicPr>
          <p:nvPr/>
        </p:nvPicPr>
        <p:blipFill rotWithShape="1">
          <a:blip r:embed="rId3">
            <a:extLst>
              <a:ext uri="{28A0092B-C50C-407E-A947-70E740481C1C}">
                <a14:useLocalDpi xmlns:a14="http://schemas.microsoft.com/office/drawing/2010/main" val="0"/>
              </a:ext>
            </a:extLst>
          </a:blip>
          <a:srcRect l="22604" r="15350" b="3"/>
          <a:stretch/>
        </p:blipFill>
        <p:spPr>
          <a:xfrm>
            <a:off x="4148881" y="-1"/>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pic>
        <p:nvPicPr>
          <p:cNvPr id="5" name="Picture 4" descr="A group of people posing for a photo&#10;&#10;Description automatically generated">
            <a:extLst>
              <a:ext uri="{FF2B5EF4-FFF2-40B4-BE49-F238E27FC236}">
                <a16:creationId xmlns:a16="http://schemas.microsoft.com/office/drawing/2014/main" id="{77CF7582-DEE1-4DDF-9DA7-EBEBC73BBA53}"/>
              </a:ext>
            </a:extLst>
          </p:cNvPr>
          <p:cNvPicPr>
            <a:picLocks noChangeAspect="1"/>
          </p:cNvPicPr>
          <p:nvPr/>
        </p:nvPicPr>
        <p:blipFill rotWithShape="1">
          <a:blip r:embed="rId4">
            <a:extLst>
              <a:ext uri="{28A0092B-C50C-407E-A947-70E740481C1C}">
                <a14:useLocalDpi xmlns:a14="http://schemas.microsoft.com/office/drawing/2010/main" val="0"/>
              </a:ext>
            </a:extLst>
          </a:blip>
          <a:srcRect l="23207" r="14843" b="3"/>
          <a:stretch/>
        </p:blipFill>
        <p:spPr>
          <a:xfrm>
            <a:off x="8194953" y="-1"/>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spTree>
    <p:extLst>
      <p:ext uri="{BB962C8B-B14F-4D97-AF65-F5344CB8AC3E}">
        <p14:creationId xmlns:p14="http://schemas.microsoft.com/office/powerpoint/2010/main" val="1592670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C07B0-489E-4AD3-9246-07A153FB5C96}"/>
              </a:ext>
            </a:extLst>
          </p:cNvPr>
          <p:cNvSpPr>
            <a:spLocks noGrp="1"/>
          </p:cNvSpPr>
          <p:nvPr>
            <p:ph type="title"/>
          </p:nvPr>
        </p:nvSpPr>
        <p:spPr>
          <a:xfrm>
            <a:off x="586478" y="628650"/>
            <a:ext cx="3115265" cy="1699129"/>
          </a:xfrm>
        </p:spPr>
        <p:txBody>
          <a:bodyPr anchor="b">
            <a:normAutofit/>
          </a:bodyPr>
          <a:lstStyle/>
          <a:p>
            <a:pPr algn="ctr"/>
            <a:r>
              <a:rPr lang="en-US" sz="4800" dirty="0">
                <a:solidFill>
                  <a:srgbClr val="FFFFFF"/>
                </a:solidFill>
              </a:rPr>
              <a:t>Activity 7</a:t>
            </a:r>
            <a:endParaRPr lang="en-GB" sz="4800" dirty="0">
              <a:solidFill>
                <a:srgbClr val="FFFFFF"/>
              </a:solidFill>
            </a:endParaRPr>
          </a:p>
        </p:txBody>
      </p:sp>
      <p:graphicFrame>
        <p:nvGraphicFramePr>
          <p:cNvPr id="5" name="Content Placeholder 2">
            <a:extLst>
              <a:ext uri="{FF2B5EF4-FFF2-40B4-BE49-F238E27FC236}">
                <a16:creationId xmlns:a16="http://schemas.microsoft.com/office/drawing/2014/main" id="{5F28A95B-0573-48E8-B3AD-199017E5D6A3}"/>
              </a:ext>
            </a:extLst>
          </p:cNvPr>
          <p:cNvGraphicFramePr>
            <a:graphicFrameLocks noGrp="1"/>
          </p:cNvGraphicFramePr>
          <p:nvPr>
            <p:ph idx="1"/>
            <p:extLst>
              <p:ext uri="{D42A27DB-BD31-4B8C-83A1-F6EECF244321}">
                <p14:modId xmlns:p14="http://schemas.microsoft.com/office/powerpoint/2010/main" val="3371856415"/>
              </p:ext>
            </p:extLst>
          </p:nvPr>
        </p:nvGraphicFramePr>
        <p:xfrm>
          <a:off x="4905052" y="511388"/>
          <a:ext cx="6666833" cy="569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Text&#10;&#10;Description automatically generated">
            <a:extLst>
              <a:ext uri="{FF2B5EF4-FFF2-40B4-BE49-F238E27FC236}">
                <a16:creationId xmlns:a16="http://schemas.microsoft.com/office/drawing/2014/main" id="{937B22EA-8A52-4218-854C-71AABACDAD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399" y="3067384"/>
            <a:ext cx="2459421" cy="3279228"/>
          </a:xfrm>
          <a:prstGeom prst="rect">
            <a:avLst/>
          </a:prstGeom>
        </p:spPr>
      </p:pic>
    </p:spTree>
    <p:extLst>
      <p:ext uri="{BB962C8B-B14F-4D97-AF65-F5344CB8AC3E}">
        <p14:creationId xmlns:p14="http://schemas.microsoft.com/office/powerpoint/2010/main" val="168730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045BE5D-A976-45DD-B764-EAC43FB15B9D}"/>
              </a:ext>
            </a:extLst>
          </p:cNvPr>
          <p:cNvSpPr>
            <a:spLocks noGrp="1"/>
          </p:cNvSpPr>
          <p:nvPr>
            <p:ph type="title"/>
          </p:nvPr>
        </p:nvSpPr>
        <p:spPr>
          <a:xfrm>
            <a:off x="7835104" y="1213968"/>
            <a:ext cx="3220127" cy="804018"/>
          </a:xfrm>
        </p:spPr>
        <p:txBody>
          <a:bodyPr anchor="b">
            <a:normAutofit fontScale="90000"/>
          </a:bodyPr>
          <a:lstStyle/>
          <a:p>
            <a:r>
              <a:rPr lang="en-US" sz="3600" dirty="0">
                <a:solidFill>
                  <a:srgbClr val="FFFFFF"/>
                </a:solidFill>
              </a:rPr>
              <a:t>Celebrate a Class Mass</a:t>
            </a:r>
            <a:endParaRPr lang="en-GB" sz="3600" dirty="0">
              <a:solidFill>
                <a:srgbClr val="FFFFFF"/>
              </a:solidFill>
            </a:endParaRPr>
          </a:p>
        </p:txBody>
      </p:sp>
      <p:pic>
        <p:nvPicPr>
          <p:cNvPr id="5" name="Picture 4" descr="A picture containing timeline&#10;&#10;Description automatically generated">
            <a:extLst>
              <a:ext uri="{FF2B5EF4-FFF2-40B4-BE49-F238E27FC236}">
                <a16:creationId xmlns:a16="http://schemas.microsoft.com/office/drawing/2014/main" id="{12BC4144-3B16-4FE0-8A8D-7893688AEFA4}"/>
              </a:ext>
            </a:extLst>
          </p:cNvPr>
          <p:cNvPicPr>
            <a:picLocks noChangeAspect="1"/>
          </p:cNvPicPr>
          <p:nvPr/>
        </p:nvPicPr>
        <p:blipFill rotWithShape="1">
          <a:blip r:embed="rId2">
            <a:extLst>
              <a:ext uri="{28A0092B-C50C-407E-A947-70E740481C1C}">
                <a14:useLocalDpi xmlns:a14="http://schemas.microsoft.com/office/drawing/2010/main" val="0"/>
              </a:ext>
            </a:extLst>
          </a:blip>
          <a:srcRect r="-2" b="2498"/>
          <a:stretch/>
        </p:blipFill>
        <p:spPr>
          <a:xfrm>
            <a:off x="804101" y="804101"/>
            <a:ext cx="6730556" cy="5249798"/>
          </a:xfrm>
          <a:prstGeom prst="rect">
            <a:avLst/>
          </a:prstGeom>
        </p:spPr>
      </p:pic>
      <p:sp>
        <p:nvSpPr>
          <p:cNvPr id="3" name="Content Placeholder 2">
            <a:extLst>
              <a:ext uri="{FF2B5EF4-FFF2-40B4-BE49-F238E27FC236}">
                <a16:creationId xmlns:a16="http://schemas.microsoft.com/office/drawing/2014/main" id="{C4E48939-B64B-4DB7-BC28-6844A893E35F}"/>
              </a:ext>
            </a:extLst>
          </p:cNvPr>
          <p:cNvSpPr>
            <a:spLocks noGrp="1"/>
          </p:cNvSpPr>
          <p:nvPr>
            <p:ph idx="1"/>
          </p:nvPr>
        </p:nvSpPr>
        <p:spPr>
          <a:xfrm>
            <a:off x="7835105" y="2017986"/>
            <a:ext cx="3493064" cy="3716064"/>
          </a:xfrm>
        </p:spPr>
        <p:txBody>
          <a:bodyPr anchor="t">
            <a:noAutofit/>
          </a:bodyPr>
          <a:lstStyle/>
          <a:p>
            <a:pPr marL="0" indent="0">
              <a:buNone/>
            </a:pPr>
            <a:r>
              <a:rPr lang="en-US" sz="1800" dirty="0">
                <a:solidFill>
                  <a:srgbClr val="FFFFFF"/>
                </a:solidFill>
              </a:rPr>
              <a:t>Each group should take responsibility for preparing for your class Mass.  You need to:</a:t>
            </a:r>
          </a:p>
          <a:p>
            <a:pPr marL="0" indent="0">
              <a:buNone/>
            </a:pPr>
            <a:r>
              <a:rPr lang="en-US" sz="1800" dirty="0">
                <a:solidFill>
                  <a:srgbClr val="FFFFFF"/>
                </a:solidFill>
              </a:rPr>
              <a:t>Liaise with the School Chaplain</a:t>
            </a:r>
          </a:p>
          <a:p>
            <a:pPr marL="0" indent="0">
              <a:buNone/>
            </a:pPr>
            <a:r>
              <a:rPr lang="en-US" sz="1800" dirty="0">
                <a:solidFill>
                  <a:srgbClr val="FFFFFF"/>
                </a:solidFill>
              </a:rPr>
              <a:t>Choose the theme of the Mass</a:t>
            </a:r>
          </a:p>
          <a:p>
            <a:pPr marL="0" indent="0">
              <a:buNone/>
            </a:pPr>
            <a:r>
              <a:rPr lang="en-US" sz="1800" dirty="0">
                <a:solidFill>
                  <a:srgbClr val="FFFFFF"/>
                </a:solidFill>
              </a:rPr>
              <a:t>Choose the readings for Mass</a:t>
            </a:r>
          </a:p>
          <a:p>
            <a:pPr marL="0" indent="0">
              <a:buNone/>
            </a:pPr>
            <a:r>
              <a:rPr lang="en-US" sz="1800" dirty="0">
                <a:solidFill>
                  <a:srgbClr val="FFFFFF"/>
                </a:solidFill>
              </a:rPr>
              <a:t>Choose the hymns or music</a:t>
            </a:r>
          </a:p>
          <a:p>
            <a:pPr marL="0" indent="0">
              <a:buNone/>
            </a:pPr>
            <a:r>
              <a:rPr lang="en-US" sz="1800" dirty="0">
                <a:solidFill>
                  <a:srgbClr val="FFFFFF"/>
                </a:solidFill>
              </a:rPr>
              <a:t>Write the intercessions</a:t>
            </a:r>
          </a:p>
          <a:p>
            <a:pPr marL="0" indent="0">
              <a:buNone/>
            </a:pPr>
            <a:r>
              <a:rPr lang="en-US" sz="1800" dirty="0">
                <a:solidFill>
                  <a:srgbClr val="FFFFFF"/>
                </a:solidFill>
              </a:rPr>
              <a:t>Plan the Offertory Procession</a:t>
            </a:r>
          </a:p>
          <a:p>
            <a:pPr marL="0" indent="0">
              <a:buNone/>
            </a:pPr>
            <a:r>
              <a:rPr lang="en-US" sz="1800" dirty="0">
                <a:solidFill>
                  <a:srgbClr val="FFFFFF"/>
                </a:solidFill>
              </a:rPr>
              <a:t>Prepare the Oratory</a:t>
            </a:r>
          </a:p>
          <a:p>
            <a:pPr marL="0" indent="0">
              <a:buNone/>
            </a:pPr>
            <a:r>
              <a:rPr lang="en-US" sz="1800" dirty="0">
                <a:solidFill>
                  <a:srgbClr val="FFFFFF"/>
                </a:solidFill>
              </a:rPr>
              <a:t>Plan who will read, serve, etc.</a:t>
            </a:r>
            <a:endParaRPr lang="en-GB" sz="1800" dirty="0">
              <a:solidFill>
                <a:srgbClr val="FFFFFF"/>
              </a:solidFill>
            </a:endParaRPr>
          </a:p>
        </p:txBody>
      </p:sp>
      <p:sp>
        <p:nvSpPr>
          <p:cNvPr id="27"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61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07B3-8382-47D7-A0C8-F65933398D1F}"/>
              </a:ext>
            </a:extLst>
          </p:cNvPr>
          <p:cNvSpPr>
            <a:spLocks noGrp="1"/>
          </p:cNvSpPr>
          <p:nvPr>
            <p:ph type="title"/>
          </p:nvPr>
        </p:nvSpPr>
        <p:spPr>
          <a:xfrm>
            <a:off x="4965430" y="629268"/>
            <a:ext cx="6586491" cy="1286160"/>
          </a:xfrm>
        </p:spPr>
        <p:txBody>
          <a:bodyPr anchor="b">
            <a:normAutofit/>
          </a:bodyPr>
          <a:lstStyle/>
          <a:p>
            <a:r>
              <a:rPr lang="en-US" dirty="0"/>
              <a:t>Eucharistic Adoration</a:t>
            </a:r>
            <a:endParaRPr lang="en-GB" dirty="0"/>
          </a:p>
        </p:txBody>
      </p:sp>
      <p:sp>
        <p:nvSpPr>
          <p:cNvPr id="3" name="Content Placeholder 2">
            <a:extLst>
              <a:ext uri="{FF2B5EF4-FFF2-40B4-BE49-F238E27FC236}">
                <a16:creationId xmlns:a16="http://schemas.microsoft.com/office/drawing/2014/main" id="{D56BF0B0-2D0B-461C-9C46-BBD578ACC948}"/>
              </a:ext>
            </a:extLst>
          </p:cNvPr>
          <p:cNvSpPr>
            <a:spLocks noGrp="1"/>
          </p:cNvSpPr>
          <p:nvPr>
            <p:ph idx="1"/>
          </p:nvPr>
        </p:nvSpPr>
        <p:spPr>
          <a:xfrm>
            <a:off x="4965431" y="2314808"/>
            <a:ext cx="6586489" cy="3909012"/>
          </a:xfrm>
        </p:spPr>
        <p:txBody>
          <a:bodyPr>
            <a:noAutofit/>
          </a:bodyPr>
          <a:lstStyle/>
          <a:p>
            <a:pPr marL="0" indent="0">
              <a:buNone/>
            </a:pPr>
            <a:r>
              <a:rPr lang="en-US" dirty="0"/>
              <a:t>Adoration of the Blessed Sacrament is a form of prayer that began centuries ago. The word adoration means “to pay honour or homage to someone or something.” </a:t>
            </a:r>
          </a:p>
          <a:p>
            <a:pPr marL="0" indent="0">
              <a:buNone/>
            </a:pPr>
            <a:endParaRPr lang="en-US" dirty="0"/>
          </a:p>
          <a:p>
            <a:pPr marL="0" indent="0">
              <a:buNone/>
            </a:pPr>
            <a:r>
              <a:rPr lang="en-US" dirty="0"/>
              <a:t>The same Jesus, whom we receive in the Eucharist at Mass is who we worship in Adoration. Adoration is a time to sit face to face with Jesus and deepen and strengthen your relationship with Him. </a:t>
            </a:r>
            <a:r>
              <a:rPr lang="en-US" sz="1800" i="1" dirty="0"/>
              <a:t>Young Church Ministries</a:t>
            </a:r>
          </a:p>
        </p:txBody>
      </p:sp>
      <p:pic>
        <p:nvPicPr>
          <p:cNvPr id="7" name="Picture 6" descr="A stained glass window&#10;&#10;Description automatically generated with medium confidence">
            <a:extLst>
              <a:ext uri="{FF2B5EF4-FFF2-40B4-BE49-F238E27FC236}">
                <a16:creationId xmlns:a16="http://schemas.microsoft.com/office/drawing/2014/main" id="{737C98ED-E3D7-45B4-9EBD-919C36A1973B}"/>
              </a:ext>
            </a:extLst>
          </p:cNvPr>
          <p:cNvPicPr>
            <a:picLocks noChangeAspect="1"/>
          </p:cNvPicPr>
          <p:nvPr/>
        </p:nvPicPr>
        <p:blipFill rotWithShape="1">
          <a:blip r:embed="rId2">
            <a:extLst>
              <a:ext uri="{28A0092B-C50C-407E-A947-70E740481C1C}">
                <a14:useLocalDpi xmlns:a14="http://schemas.microsoft.com/office/drawing/2010/main" val="0"/>
              </a:ext>
            </a:extLst>
          </a:blip>
          <a:srcRect l="23887" r="22038"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FC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590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13EE-B815-4832-9E89-01A76A2DC8EB}"/>
              </a:ext>
            </a:extLst>
          </p:cNvPr>
          <p:cNvSpPr>
            <a:spLocks noGrp="1"/>
          </p:cNvSpPr>
          <p:nvPr>
            <p:ph type="title"/>
          </p:nvPr>
        </p:nvSpPr>
        <p:spPr>
          <a:xfrm>
            <a:off x="655320" y="365125"/>
            <a:ext cx="5120114" cy="1549397"/>
          </a:xfrm>
        </p:spPr>
        <p:txBody>
          <a:bodyPr>
            <a:normAutofit fontScale="90000"/>
          </a:bodyPr>
          <a:lstStyle/>
          <a:p>
            <a:r>
              <a:rPr lang="en-US" sz="2700" i="1" dirty="0">
                <a:solidFill>
                  <a:srgbClr val="002060"/>
                </a:solidFill>
              </a:rPr>
              <a:t>Adoration does not take the place of Mass. It should increase our desire to receive the Eucharist at Mass.</a:t>
            </a:r>
            <a:endParaRPr lang="en-GB" sz="2700" i="1" dirty="0">
              <a:solidFill>
                <a:srgbClr val="002060"/>
              </a:solidFill>
            </a:endParaRP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8D96C3-06E3-41F0-998C-8EE0334EB314}"/>
              </a:ext>
            </a:extLst>
          </p:cNvPr>
          <p:cNvSpPr>
            <a:spLocks noGrp="1"/>
          </p:cNvSpPr>
          <p:nvPr>
            <p:ph idx="1"/>
          </p:nvPr>
        </p:nvSpPr>
        <p:spPr>
          <a:xfrm>
            <a:off x="655321" y="2575033"/>
            <a:ext cx="5223528" cy="3710149"/>
          </a:xfrm>
        </p:spPr>
        <p:txBody>
          <a:bodyPr>
            <a:normAutofit/>
          </a:bodyPr>
          <a:lstStyle/>
          <a:p>
            <a:pPr marL="0" indent="0">
              <a:buNone/>
            </a:pPr>
            <a:r>
              <a:rPr lang="en-US" sz="2400" dirty="0"/>
              <a:t>Adoration means entering the depths of our hearts in communion with the Lord, who makes himself bodily present in the Eucharist. </a:t>
            </a:r>
          </a:p>
          <a:p>
            <a:pPr marL="0" indent="0">
              <a:buNone/>
            </a:pPr>
            <a:endParaRPr lang="en-US" sz="2400" dirty="0"/>
          </a:p>
          <a:p>
            <a:pPr marL="0" indent="0">
              <a:buNone/>
            </a:pPr>
            <a:r>
              <a:rPr lang="en-US" sz="2400" dirty="0"/>
              <a:t>In the monstrance, he always entrusts himself to us and asks us to be united with His presence with His risen body.</a:t>
            </a:r>
          </a:p>
          <a:p>
            <a:pPr marL="0" indent="0" algn="ctr">
              <a:buNone/>
            </a:pPr>
            <a:r>
              <a:rPr lang="en-US" sz="2400" i="1" dirty="0"/>
              <a:t> Emeritus Pope Benedict XVI</a:t>
            </a:r>
            <a:endParaRPr lang="en-GB" sz="2400" i="1" dirty="0"/>
          </a:p>
          <a:p>
            <a:pPr marL="0" indent="0">
              <a:buNone/>
            </a:pPr>
            <a:endParaRPr lang="en-GB" sz="1800" dirty="0"/>
          </a:p>
        </p:txBody>
      </p:sp>
      <p:pic>
        <p:nvPicPr>
          <p:cNvPr id="5" name="Picture 4" descr="A person wearing a crown&#10;&#10;Description automatically generated with low confidence">
            <a:extLst>
              <a:ext uri="{FF2B5EF4-FFF2-40B4-BE49-F238E27FC236}">
                <a16:creationId xmlns:a16="http://schemas.microsoft.com/office/drawing/2014/main" id="{B7B6C60F-5A81-4F43-9095-C363F847035C}"/>
              </a:ext>
            </a:extLst>
          </p:cNvPr>
          <p:cNvPicPr>
            <a:picLocks noChangeAspect="1"/>
          </p:cNvPicPr>
          <p:nvPr/>
        </p:nvPicPr>
        <p:blipFill rotWithShape="1">
          <a:blip r:embed="rId2">
            <a:extLst>
              <a:ext uri="{28A0092B-C50C-407E-A947-70E740481C1C}">
                <a14:useLocalDpi xmlns:a14="http://schemas.microsoft.com/office/drawing/2010/main" val="0"/>
              </a:ext>
            </a:extLst>
          </a:blip>
          <a:srcRect t="10389" r="1" b="8139"/>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073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831A2732-7FA8-4164-9439-D699616F62FE}"/>
              </a:ext>
            </a:extLst>
          </p:cNvPr>
          <p:cNvPicPr>
            <a:picLocks noChangeAspect="1"/>
          </p:cNvPicPr>
          <p:nvPr/>
        </p:nvPicPr>
        <p:blipFill rotWithShape="1">
          <a:blip r:embed="rId2">
            <a:extLst>
              <a:ext uri="{28A0092B-C50C-407E-A947-70E740481C1C}">
                <a14:useLocalDpi xmlns:a14="http://schemas.microsoft.com/office/drawing/2010/main" val="0"/>
              </a:ext>
            </a:extLst>
          </a:blip>
          <a:srcRect t="13045" r="-3" b="7986"/>
          <a:stretch/>
        </p:blipFill>
        <p:spPr>
          <a:xfrm>
            <a:off x="20" y="431"/>
            <a:ext cx="8115280" cy="6408311"/>
          </a:xfrm>
          <a:prstGeom prst="rect">
            <a:avLst/>
          </a:prstGeom>
        </p:spPr>
      </p:pic>
      <p:sp>
        <p:nvSpPr>
          <p:cNvPr id="2" name="TextBox 1">
            <a:extLst>
              <a:ext uri="{FF2B5EF4-FFF2-40B4-BE49-F238E27FC236}">
                <a16:creationId xmlns:a16="http://schemas.microsoft.com/office/drawing/2014/main" id="{7932B0E9-E1D6-4A35-8965-68BB1AB9F122}"/>
              </a:ext>
            </a:extLst>
          </p:cNvPr>
          <p:cNvSpPr txBox="1"/>
          <p:nvPr/>
        </p:nvSpPr>
        <p:spPr>
          <a:xfrm>
            <a:off x="8376745" y="672662"/>
            <a:ext cx="3415862" cy="5286011"/>
          </a:xfrm>
          <a:prstGeom prst="rect">
            <a:avLst/>
          </a:prstGeom>
        </p:spPr>
        <p:txBody>
          <a:bodyPr vert="horz" lIns="91440" tIns="45720" rIns="91440" bIns="45720" rtlCol="0">
            <a:normAutofit/>
          </a:bodyPr>
          <a:lstStyle/>
          <a:p>
            <a:pPr>
              <a:lnSpc>
                <a:spcPct val="90000"/>
              </a:lnSpc>
              <a:spcAft>
                <a:spcPts val="600"/>
              </a:spcAft>
            </a:pPr>
            <a:r>
              <a:rPr lang="en-US" sz="2400" dirty="0"/>
              <a:t>During Catholic Education Week go to the Oratory for Eucharistic Adoration.</a:t>
            </a:r>
          </a:p>
          <a:p>
            <a:pPr>
              <a:lnSpc>
                <a:spcPct val="90000"/>
              </a:lnSpc>
              <a:spcAft>
                <a:spcPts val="600"/>
              </a:spcAft>
            </a:pPr>
            <a:endParaRPr lang="en-US" sz="2400" dirty="0"/>
          </a:p>
          <a:p>
            <a:pPr>
              <a:lnSpc>
                <a:spcPct val="90000"/>
              </a:lnSpc>
              <a:spcAft>
                <a:spcPts val="600"/>
              </a:spcAft>
            </a:pPr>
            <a:r>
              <a:rPr lang="en-US" sz="2400" dirty="0"/>
              <a:t>Take the time to sit face to face with Jesus and deepen and strengthen your relationship with Him.</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Take the time to pray and worship and ‘… be united with His presence with His risen body.’</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70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3650FF-DD58-4DB8-A09F-26F67DEF359E}"/>
              </a:ext>
            </a:extLst>
          </p:cNvPr>
          <p:cNvSpPr txBox="1"/>
          <p:nvPr/>
        </p:nvSpPr>
        <p:spPr>
          <a:xfrm>
            <a:off x="876300" y="713523"/>
            <a:ext cx="7153602" cy="5447645"/>
          </a:xfrm>
          <a:prstGeom prst="rect">
            <a:avLst/>
          </a:prstGeom>
          <a:noFill/>
        </p:spPr>
        <p:txBody>
          <a:bodyPr wrap="square" rtlCol="0">
            <a:spAutoFit/>
          </a:bodyPr>
          <a:lstStyle/>
          <a:p>
            <a:pPr algn="ctr"/>
            <a:r>
              <a:rPr lang="en-US" sz="3600" dirty="0"/>
              <a:t>During Eucharistic Adoration you can:</a:t>
            </a:r>
          </a:p>
          <a:p>
            <a:pPr algn="ctr"/>
            <a:endParaRPr lang="en-US" sz="3600" dirty="0"/>
          </a:p>
          <a:p>
            <a:pPr algn="ctr"/>
            <a:r>
              <a:rPr lang="en-US" sz="3600" dirty="0"/>
              <a:t>Pray</a:t>
            </a:r>
          </a:p>
          <a:p>
            <a:pPr algn="ctr"/>
            <a:r>
              <a:rPr lang="en-US" sz="3600" dirty="0"/>
              <a:t>Read the Bible</a:t>
            </a:r>
          </a:p>
          <a:p>
            <a:pPr algn="ctr"/>
            <a:r>
              <a:rPr lang="en-US" sz="3600" dirty="0"/>
              <a:t>Ask for an intercession</a:t>
            </a:r>
          </a:p>
          <a:p>
            <a:pPr algn="ctr"/>
            <a:r>
              <a:rPr lang="en-US" sz="3600" dirty="0"/>
              <a:t>Read a spiritual book</a:t>
            </a:r>
          </a:p>
          <a:p>
            <a:pPr algn="ctr"/>
            <a:r>
              <a:rPr lang="en-US" sz="3600" dirty="0"/>
              <a:t>Meditate</a:t>
            </a:r>
          </a:p>
          <a:p>
            <a:pPr algn="ctr"/>
            <a:r>
              <a:rPr lang="en-US" sz="3600" dirty="0"/>
              <a:t>Listen to music</a:t>
            </a:r>
          </a:p>
          <a:p>
            <a:pPr algn="ctr"/>
            <a:r>
              <a:rPr lang="en-US" sz="3600" dirty="0"/>
              <a:t>Write in a prayer journal</a:t>
            </a:r>
          </a:p>
          <a:p>
            <a:endParaRPr lang="en-US" sz="2400" dirty="0"/>
          </a:p>
        </p:txBody>
      </p:sp>
      <p:pic>
        <p:nvPicPr>
          <p:cNvPr id="8" name="Picture 7">
            <a:extLst>
              <a:ext uri="{FF2B5EF4-FFF2-40B4-BE49-F238E27FC236}">
                <a16:creationId xmlns:a16="http://schemas.microsoft.com/office/drawing/2014/main" id="{9FCBAC06-5F27-4CE4-87E4-530AF3F04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050" y="713523"/>
            <a:ext cx="2752137" cy="5136776"/>
          </a:xfrm>
          <a:prstGeom prst="rect">
            <a:avLst/>
          </a:prstGeom>
        </p:spPr>
      </p:pic>
    </p:spTree>
    <p:extLst>
      <p:ext uri="{BB962C8B-B14F-4D97-AF65-F5344CB8AC3E}">
        <p14:creationId xmlns:p14="http://schemas.microsoft.com/office/powerpoint/2010/main" val="22297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082906-4266-48C9-8F49-DE167A0F9FC9}"/>
              </a:ext>
            </a:extLst>
          </p:cNvPr>
          <p:cNvSpPr txBox="1"/>
          <p:nvPr/>
        </p:nvSpPr>
        <p:spPr>
          <a:xfrm>
            <a:off x="1144923" y="1359682"/>
            <a:ext cx="5315189" cy="4581296"/>
          </a:xfrm>
          <a:prstGeom prst="rect">
            <a:avLst/>
          </a:prstGeom>
        </p:spPr>
        <p:txBody>
          <a:bodyPr vert="horz" lIns="91440" tIns="45720" rIns="91440" bIns="45720" rtlCol="0" anchor="t">
            <a:normAutofit/>
          </a:bodyPr>
          <a:lstStyle/>
          <a:p>
            <a:pPr algn="ctr">
              <a:lnSpc>
                <a:spcPct val="90000"/>
              </a:lnSpc>
              <a:spcAft>
                <a:spcPts val="600"/>
              </a:spcAft>
            </a:pPr>
            <a:r>
              <a:rPr lang="en-US" sz="3200" b="1" i="1" dirty="0">
                <a:solidFill>
                  <a:srgbClr val="002060"/>
                </a:solidFill>
              </a:rPr>
              <a:t>Take the opportunity to encounter Christ.</a:t>
            </a:r>
          </a:p>
          <a:p>
            <a:pPr indent="-228600" algn="ctr">
              <a:lnSpc>
                <a:spcPct val="90000"/>
              </a:lnSpc>
              <a:spcAft>
                <a:spcPts val="600"/>
              </a:spcAft>
              <a:buFont typeface="Arial" panose="020B0604020202020204" pitchFamily="34" charset="0"/>
              <a:buChar char="•"/>
            </a:pPr>
            <a:endParaRPr lang="en-US" sz="3200" dirty="0">
              <a:solidFill>
                <a:srgbClr val="002060"/>
              </a:solidFill>
            </a:endParaRPr>
          </a:p>
          <a:p>
            <a:pPr algn="ctr">
              <a:lnSpc>
                <a:spcPct val="90000"/>
              </a:lnSpc>
              <a:spcAft>
                <a:spcPts val="600"/>
              </a:spcAft>
            </a:pPr>
            <a:r>
              <a:rPr lang="en-US" sz="3200" dirty="0">
                <a:solidFill>
                  <a:srgbClr val="002060"/>
                </a:solidFill>
              </a:rPr>
              <a:t>Be still</a:t>
            </a:r>
          </a:p>
          <a:p>
            <a:pPr algn="ctr">
              <a:lnSpc>
                <a:spcPct val="90000"/>
              </a:lnSpc>
              <a:spcAft>
                <a:spcPts val="600"/>
              </a:spcAft>
            </a:pPr>
            <a:r>
              <a:rPr lang="en-US" sz="3200" dirty="0">
                <a:solidFill>
                  <a:srgbClr val="002060"/>
                </a:solidFill>
              </a:rPr>
              <a:t>Be silent</a:t>
            </a:r>
          </a:p>
          <a:p>
            <a:pPr algn="ctr">
              <a:lnSpc>
                <a:spcPct val="90000"/>
              </a:lnSpc>
              <a:spcAft>
                <a:spcPts val="600"/>
              </a:spcAft>
            </a:pPr>
            <a:r>
              <a:rPr lang="en-US" sz="3200" dirty="0">
                <a:solidFill>
                  <a:srgbClr val="002060"/>
                </a:solidFill>
              </a:rPr>
              <a:t>Contemplate</a:t>
            </a:r>
          </a:p>
          <a:p>
            <a:pPr algn="ctr">
              <a:lnSpc>
                <a:spcPct val="90000"/>
              </a:lnSpc>
              <a:spcAft>
                <a:spcPts val="600"/>
              </a:spcAft>
            </a:pPr>
            <a:endParaRPr lang="en-US" sz="3200" dirty="0">
              <a:solidFill>
                <a:srgbClr val="002060"/>
              </a:solidFill>
            </a:endParaRPr>
          </a:p>
          <a:p>
            <a:pPr algn="ctr">
              <a:lnSpc>
                <a:spcPct val="90000"/>
              </a:lnSpc>
              <a:spcAft>
                <a:spcPts val="600"/>
              </a:spcAft>
            </a:pPr>
            <a:r>
              <a:rPr lang="en-US" sz="3200" b="1" dirty="0">
                <a:solidFill>
                  <a:srgbClr val="002060"/>
                </a:solidFill>
              </a:rPr>
              <a:t>Let Christ speak to your heart</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person, vestment&#10;&#10;Description automatically generated">
            <a:extLst>
              <a:ext uri="{FF2B5EF4-FFF2-40B4-BE49-F238E27FC236}">
                <a16:creationId xmlns:a16="http://schemas.microsoft.com/office/drawing/2014/main" id="{77B042C0-75AF-45CD-ADAA-0F29C1084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324087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03D744-48EB-4BDD-9439-E08DECB37789}"/>
              </a:ext>
            </a:extLst>
          </p:cNvPr>
          <p:cNvSpPr>
            <a:spLocks noGrp="1"/>
          </p:cNvSpPr>
          <p:nvPr>
            <p:ph type="title"/>
          </p:nvPr>
        </p:nvSpPr>
        <p:spPr>
          <a:xfrm>
            <a:off x="1127208" y="857251"/>
            <a:ext cx="4747280" cy="3381373"/>
          </a:xfrm>
        </p:spPr>
        <p:txBody>
          <a:bodyPr vert="horz" lIns="91440" tIns="45720" rIns="91440" bIns="45720" rtlCol="0" anchor="b">
            <a:normAutofit/>
          </a:bodyPr>
          <a:lstStyle/>
          <a:p>
            <a:pPr algn="ct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World Youth Day Adoration Vigil  Rio 2013</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Matt Maher - Lord I Need You - World Youth Day (WYD) Rio 2013 Adoration Vigil">
            <a:hlinkClick r:id="" action="ppaction://media"/>
            <a:extLst>
              <a:ext uri="{FF2B5EF4-FFF2-40B4-BE49-F238E27FC236}">
                <a16:creationId xmlns:a16="http://schemas.microsoft.com/office/drawing/2014/main" id="{2514B336-21E8-4D2C-B326-286DA2393E81}"/>
              </a:ext>
            </a:extLst>
          </p:cNvPr>
          <p:cNvPicPr>
            <a:picLocks noGrp="1" noRot="1" noChangeAspect="1"/>
          </p:cNvPicPr>
          <p:nvPr>
            <p:ph idx="1"/>
            <a:videoFile r:link="rId1"/>
          </p:nvPr>
        </p:nvPicPr>
        <p:blipFill>
          <a:blip r:embed="rId3"/>
          <a:stretch>
            <a:fillRect/>
          </a:stretch>
        </p:blipFill>
        <p:spPr>
          <a:xfrm>
            <a:off x="6920559" y="2380395"/>
            <a:ext cx="3737164" cy="2111497"/>
          </a:xfrm>
          <a:prstGeom prst="rect">
            <a:avLst/>
          </a:prstGeom>
        </p:spPr>
      </p:pic>
    </p:spTree>
    <p:extLst>
      <p:ext uri="{BB962C8B-B14F-4D97-AF65-F5344CB8AC3E}">
        <p14:creationId xmlns:p14="http://schemas.microsoft.com/office/powerpoint/2010/main" val="268057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BF44-EE9C-48A0-9FF6-707F652761DE}"/>
              </a:ext>
            </a:extLst>
          </p:cNvPr>
          <p:cNvSpPr>
            <a:spLocks noGrp="1"/>
          </p:cNvSpPr>
          <p:nvPr>
            <p:ph type="title"/>
          </p:nvPr>
        </p:nvSpPr>
        <p:spPr>
          <a:xfrm>
            <a:off x="5297762" y="329184"/>
            <a:ext cx="6251110" cy="994791"/>
          </a:xfrm>
        </p:spPr>
        <p:txBody>
          <a:bodyPr anchor="b">
            <a:normAutofit/>
          </a:bodyPr>
          <a:lstStyle/>
          <a:p>
            <a:r>
              <a:rPr lang="en-US" sz="5400" dirty="0"/>
              <a:t>Prayer</a:t>
            </a:r>
            <a:endParaRPr lang="en-GB" sz="5400" dirty="0"/>
          </a:p>
        </p:txBody>
      </p:sp>
      <p:sp>
        <p:nvSpPr>
          <p:cNvPr id="3" name="Content Placeholder 2">
            <a:extLst>
              <a:ext uri="{FF2B5EF4-FFF2-40B4-BE49-F238E27FC236}">
                <a16:creationId xmlns:a16="http://schemas.microsoft.com/office/drawing/2014/main" id="{455B8C54-5378-4247-860A-F7D0C3A622CF}"/>
              </a:ext>
            </a:extLst>
          </p:cNvPr>
          <p:cNvSpPr>
            <a:spLocks noGrp="1"/>
          </p:cNvSpPr>
          <p:nvPr>
            <p:ph idx="1"/>
          </p:nvPr>
        </p:nvSpPr>
        <p:spPr>
          <a:xfrm>
            <a:off x="5297762" y="1534160"/>
            <a:ext cx="6558958" cy="4656328"/>
          </a:xfrm>
        </p:spPr>
        <p:txBody>
          <a:bodyPr>
            <a:normAutofit fontScale="92500" lnSpcReduction="10000"/>
          </a:bodyPr>
          <a:lstStyle/>
          <a:p>
            <a:pPr marL="0" indent="0" rtl="0">
              <a:lnSpc>
                <a:spcPct val="100000"/>
              </a:lnSpc>
              <a:buNone/>
            </a:pPr>
            <a:r>
              <a:rPr lang="en-US" sz="2400" b="0" i="0" dirty="0">
                <a:solidFill>
                  <a:srgbClr val="002060"/>
                </a:solidFill>
                <a:effectLst/>
                <a:latin typeface="Calibri" panose="020F0502020204030204" pitchFamily="34" charset="0"/>
              </a:rPr>
              <a:t>The Catechism of the Catholic Church tells us that 'prayer is turning the heart towards God. When a person prays, he enters into a living relationship with God.’ </a:t>
            </a:r>
            <a:r>
              <a:rPr lang="en-US" sz="2400" dirty="0">
                <a:solidFill>
                  <a:srgbClr val="002060"/>
                </a:solidFill>
                <a:latin typeface="Calibri" panose="020F0502020204030204" pitchFamily="34" charset="0"/>
              </a:rPr>
              <a:t>    				</a:t>
            </a:r>
            <a:r>
              <a:rPr lang="en-US" sz="2400" b="0" i="0" dirty="0">
                <a:solidFill>
                  <a:srgbClr val="002060"/>
                </a:solidFill>
                <a:effectLst/>
                <a:latin typeface="Calibri" panose="020F0502020204030204" pitchFamily="34" charset="0"/>
              </a:rPr>
              <a:t>(CCC 2558 - 2565)</a:t>
            </a:r>
          </a:p>
          <a:p>
            <a:pPr marL="0" indent="0" rtl="0">
              <a:lnSpc>
                <a:spcPct val="100000"/>
              </a:lnSpc>
              <a:buNone/>
            </a:pPr>
            <a:endParaRPr lang="en-US" sz="1500" dirty="0">
              <a:latin typeface="Calibri" panose="020F0502020204030204" pitchFamily="34" charset="0"/>
            </a:endParaRPr>
          </a:p>
          <a:p>
            <a:pPr marL="0" indent="0" rtl="0">
              <a:lnSpc>
                <a:spcPct val="100000"/>
              </a:lnSpc>
              <a:buNone/>
            </a:pPr>
            <a:r>
              <a:rPr lang="en-US" sz="2400" b="0" i="0" dirty="0">
                <a:effectLst/>
                <a:latin typeface="Calibri" panose="020F0502020204030204" pitchFamily="34" charset="0"/>
              </a:rPr>
              <a:t>My secret is quite simple; I pray.</a:t>
            </a:r>
          </a:p>
          <a:p>
            <a:pPr marL="0" indent="0" rtl="0">
              <a:lnSpc>
                <a:spcPct val="100000"/>
              </a:lnSpc>
              <a:buNone/>
            </a:pPr>
            <a:r>
              <a:rPr lang="en-US" sz="2400" b="0" i="0" dirty="0">
                <a:effectLst/>
                <a:latin typeface="Calibri" panose="020F0502020204030204" pitchFamily="34" charset="0"/>
              </a:rPr>
              <a:t>And through my prayer I become one with the love of Christ and see that praying is loving him, that praying is living with him, and that means making his words come true...</a:t>
            </a:r>
          </a:p>
          <a:p>
            <a:pPr marL="0" indent="0" rtl="0">
              <a:lnSpc>
                <a:spcPct val="100000"/>
              </a:lnSpc>
              <a:buNone/>
            </a:pPr>
            <a:r>
              <a:rPr lang="en-US" sz="2400" b="0" i="0" dirty="0">
                <a:effectLst/>
                <a:latin typeface="Calibri" panose="020F0502020204030204" pitchFamily="34" charset="0"/>
              </a:rPr>
              <a:t>For me, praying means being one with the will of Jesus twenty-four hours a day, living for him, through him, and with him.                              </a:t>
            </a:r>
            <a:r>
              <a:rPr lang="en-US" sz="2400" b="0" i="1" dirty="0">
                <a:effectLst/>
                <a:latin typeface="Calibri" panose="020F0502020204030204" pitchFamily="34" charset="0"/>
              </a:rPr>
              <a:t>Saint Teresa of Calcutta</a:t>
            </a:r>
            <a:endParaRPr lang="en-US" sz="2400" b="0" i="0" dirty="0">
              <a:effectLst/>
              <a:latin typeface="Calibri" panose="020F0502020204030204" pitchFamily="34" charset="0"/>
            </a:endParaRPr>
          </a:p>
          <a:p>
            <a:pPr rtl="0">
              <a:lnSpc>
                <a:spcPct val="100000"/>
              </a:lnSpc>
            </a:pPr>
            <a:endParaRPr lang="en-US" sz="1500" b="0" i="0" dirty="0">
              <a:effectLst/>
              <a:latin typeface="Calibri" panose="020F0502020204030204" pitchFamily="34" charset="0"/>
            </a:endParaRPr>
          </a:p>
          <a:p>
            <a:pPr marL="0" indent="0">
              <a:lnSpc>
                <a:spcPct val="100000"/>
              </a:lnSpc>
              <a:buNone/>
            </a:pPr>
            <a:endParaRPr lang="en-GB" sz="1500" dirty="0"/>
          </a:p>
        </p:txBody>
      </p:sp>
      <p:pic>
        <p:nvPicPr>
          <p:cNvPr id="5" name="Picture 4" descr="A picture containing person, person, indoor, curtain&#10;&#10;Description automatically generated">
            <a:extLst>
              <a:ext uri="{FF2B5EF4-FFF2-40B4-BE49-F238E27FC236}">
                <a16:creationId xmlns:a16="http://schemas.microsoft.com/office/drawing/2014/main" id="{841CB065-9808-43DD-B02A-791DDDE376B1}"/>
              </a:ext>
            </a:extLst>
          </p:cNvPr>
          <p:cNvPicPr>
            <a:picLocks noChangeAspect="1"/>
          </p:cNvPicPr>
          <p:nvPr/>
        </p:nvPicPr>
        <p:blipFill rotWithShape="1">
          <a:blip r:embed="rId2">
            <a:extLst>
              <a:ext uri="{28A0092B-C50C-407E-A947-70E740481C1C}">
                <a14:useLocalDpi xmlns:a14="http://schemas.microsoft.com/office/drawing/2010/main" val="0"/>
              </a:ext>
            </a:extLst>
          </a:blip>
          <a:srcRect l="4086" r="126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49489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10;&#10;Description automatically generated">
            <a:extLst>
              <a:ext uri="{FF2B5EF4-FFF2-40B4-BE49-F238E27FC236}">
                <a16:creationId xmlns:a16="http://schemas.microsoft.com/office/drawing/2014/main" id="{C84AA95A-F515-4956-AC44-BB3A93D7D41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800A91B-77CB-4238-8ECE-86BABE77DA59}"/>
              </a:ext>
            </a:extLst>
          </p:cNvPr>
          <p:cNvSpPr>
            <a:spLocks noGrp="1"/>
          </p:cNvSpPr>
          <p:nvPr>
            <p:ph type="title"/>
          </p:nvPr>
        </p:nvSpPr>
        <p:spPr>
          <a:xfrm>
            <a:off x="838200" y="365125"/>
            <a:ext cx="10515600" cy="1325563"/>
          </a:xfrm>
        </p:spPr>
        <p:txBody>
          <a:bodyPr>
            <a:normAutofit/>
          </a:bodyPr>
          <a:lstStyle/>
          <a:p>
            <a:br>
              <a:rPr lang="en-US" sz="1400">
                <a:solidFill>
                  <a:srgbClr val="FFFFFF"/>
                </a:solidFill>
              </a:rPr>
            </a:br>
            <a:br>
              <a:rPr lang="en-US" sz="1400">
                <a:solidFill>
                  <a:srgbClr val="FFFFFF"/>
                </a:solidFill>
              </a:rPr>
            </a:br>
            <a:br>
              <a:rPr lang="en-US" sz="1400">
                <a:solidFill>
                  <a:srgbClr val="FFFFFF"/>
                </a:solidFill>
              </a:rPr>
            </a:br>
            <a:br>
              <a:rPr lang="en-US" sz="1400">
                <a:solidFill>
                  <a:srgbClr val="FFFFFF"/>
                </a:solidFill>
              </a:rPr>
            </a:br>
            <a:endParaRPr lang="en-GB" sz="1400">
              <a:solidFill>
                <a:srgbClr val="FFFFFF"/>
              </a:solidFill>
            </a:endParaRPr>
          </a:p>
        </p:txBody>
      </p:sp>
      <p:sp>
        <p:nvSpPr>
          <p:cNvPr id="3" name="Content Placeholder 2">
            <a:extLst>
              <a:ext uri="{FF2B5EF4-FFF2-40B4-BE49-F238E27FC236}">
                <a16:creationId xmlns:a16="http://schemas.microsoft.com/office/drawing/2014/main" id="{8518B06F-C925-43C5-9F3B-1AFFB9AC4E14}"/>
              </a:ext>
            </a:extLst>
          </p:cNvPr>
          <p:cNvSpPr>
            <a:spLocks noGrp="1"/>
          </p:cNvSpPr>
          <p:nvPr>
            <p:ph idx="1"/>
          </p:nvPr>
        </p:nvSpPr>
        <p:spPr>
          <a:xfrm>
            <a:off x="838200" y="893379"/>
            <a:ext cx="10515600" cy="5283584"/>
          </a:xfrm>
        </p:spPr>
        <p:txBody>
          <a:bodyPr>
            <a:normAutofit/>
          </a:bodyPr>
          <a:lstStyle/>
          <a:p>
            <a:pPr marL="0" indent="0" algn="ctr" fontAlgn="base">
              <a:buNone/>
            </a:pPr>
            <a:r>
              <a:rPr lang="en-US" sz="2600" b="1" i="0" dirty="0">
                <a:solidFill>
                  <a:srgbClr val="FFFFFF"/>
                </a:solidFill>
                <a:effectLst/>
                <a:latin typeface="inherit"/>
              </a:rPr>
              <a:t>A new survey has found that young people in the UK are twice as likely as older people to pray regularly.</a:t>
            </a:r>
          </a:p>
          <a:p>
            <a:pPr marL="0" indent="0" algn="ctr" fontAlgn="base">
              <a:buNone/>
            </a:pPr>
            <a:endParaRPr lang="en-US" sz="2600" b="0" i="0" dirty="0">
              <a:solidFill>
                <a:srgbClr val="FFFFFF"/>
              </a:solidFill>
              <a:effectLst/>
              <a:latin typeface="ReithSans"/>
            </a:endParaRPr>
          </a:p>
          <a:p>
            <a:pPr fontAlgn="base"/>
            <a:r>
              <a:rPr lang="en-US" sz="2600" b="0" i="0" dirty="0">
                <a:solidFill>
                  <a:srgbClr val="FFFFFF"/>
                </a:solidFill>
                <a:effectLst/>
                <a:latin typeface="ReithSans"/>
              </a:rPr>
              <a:t>51% of 18 to 34-year-olds said they pray at least once a month, compared with 24% of those aged 55 and over.</a:t>
            </a:r>
          </a:p>
          <a:p>
            <a:pPr fontAlgn="base"/>
            <a:r>
              <a:rPr lang="en-US" sz="2600" b="0" i="0" dirty="0">
                <a:solidFill>
                  <a:srgbClr val="FFFFFF"/>
                </a:solidFill>
                <a:effectLst/>
                <a:latin typeface="ReithSans"/>
              </a:rPr>
              <a:t>It also found 49% of the younger age group attend a place of worship every month, compared with 16% of over-55s.</a:t>
            </a:r>
          </a:p>
          <a:p>
            <a:pPr marL="0" indent="0" fontAlgn="base">
              <a:buNone/>
            </a:pPr>
            <a:r>
              <a:rPr lang="en-US" sz="2600" dirty="0">
                <a:solidFill>
                  <a:srgbClr val="FFFFFF"/>
                </a:solidFill>
                <a:latin typeface="ReithSans"/>
              </a:rPr>
              <a:t>						</a:t>
            </a:r>
            <a:r>
              <a:rPr lang="en-US" sz="2600" b="0" i="0" dirty="0">
                <a:solidFill>
                  <a:srgbClr val="FFFFFF"/>
                </a:solidFill>
                <a:effectLst/>
                <a:latin typeface="ReithSans"/>
              </a:rPr>
              <a:t> </a:t>
            </a:r>
            <a:r>
              <a:rPr lang="en-US" sz="2600" b="0" i="1" dirty="0">
                <a:solidFill>
                  <a:srgbClr val="FFFFFF"/>
                </a:solidFill>
                <a:effectLst/>
                <a:latin typeface="ReithSans"/>
              </a:rPr>
              <a:t>Polled by </a:t>
            </a:r>
            <a:r>
              <a:rPr lang="en-US" sz="2600" b="0" i="1" dirty="0" err="1">
                <a:solidFill>
                  <a:srgbClr val="FFFFFF"/>
                </a:solidFill>
                <a:effectLst/>
                <a:latin typeface="ReithSans"/>
              </a:rPr>
              <a:t>Savanta</a:t>
            </a:r>
            <a:r>
              <a:rPr lang="en-US" sz="2600" b="0" i="1" dirty="0">
                <a:solidFill>
                  <a:srgbClr val="FFFFFF"/>
                </a:solidFill>
                <a:effectLst/>
                <a:latin typeface="ReithSans"/>
              </a:rPr>
              <a:t> </a:t>
            </a:r>
            <a:r>
              <a:rPr lang="en-US" sz="2600" b="0" i="1" dirty="0" err="1">
                <a:solidFill>
                  <a:srgbClr val="FFFFFF"/>
                </a:solidFill>
                <a:effectLst/>
                <a:latin typeface="ReithSans"/>
              </a:rPr>
              <a:t>ComRes</a:t>
            </a:r>
            <a:r>
              <a:rPr lang="en-US" sz="2600" b="0" i="1" dirty="0">
                <a:solidFill>
                  <a:srgbClr val="FFFFFF"/>
                </a:solidFill>
                <a:effectLst/>
                <a:latin typeface="ReithSans"/>
              </a:rPr>
              <a:t> 2021 </a:t>
            </a:r>
          </a:p>
          <a:p>
            <a:pPr marL="0" indent="0">
              <a:buNone/>
            </a:pPr>
            <a:endParaRPr lang="en-GB" sz="2600" u="sng" dirty="0">
              <a:solidFill>
                <a:srgbClr val="FFFFFF"/>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r>
              <a:rPr lang="en-GB" sz="26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3"/>
              </a:rPr>
              <a:t>You can read about this poll here </a:t>
            </a:r>
            <a:r>
              <a:rPr lang="en-GB" sz="2600" u="sng" dirty="0">
                <a:solidFill>
                  <a:srgbClr val="FFFFFF"/>
                </a:solidFill>
                <a:latin typeface="Calibri" panose="020F0502020204030204" pitchFamily="34" charset="0"/>
                <a:ea typeface="Calibri" panose="020F0502020204030204" pitchFamily="34" charset="0"/>
                <a:cs typeface="Times New Roman" panose="02020603050405020304" pitchFamily="18" charset="0"/>
                <a:hlinkClick r:id="rId3"/>
              </a:rPr>
              <a:t>- Yo</a:t>
            </a:r>
            <a:r>
              <a:rPr lang="en-GB" sz="26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3"/>
              </a:rPr>
              <a:t>ung more likely to pray than over-55s - survey - BBC News</a:t>
            </a:r>
            <a:r>
              <a:rPr lang="en-GB"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600" dirty="0">
              <a:solidFill>
                <a:srgbClr val="FFFFFF"/>
              </a:solidFill>
            </a:endParaRPr>
          </a:p>
        </p:txBody>
      </p:sp>
    </p:spTree>
    <p:extLst>
      <p:ext uri="{BB962C8B-B14F-4D97-AF65-F5344CB8AC3E}">
        <p14:creationId xmlns:p14="http://schemas.microsoft.com/office/powerpoint/2010/main" val="41204313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3">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836A9AC-5C7A-4D17-A4D7-5F595D203026}"/>
              </a:ext>
            </a:extLst>
          </p:cNvPr>
          <p:cNvSpPr>
            <a:spLocks noGrp="1"/>
          </p:cNvSpPr>
          <p:nvPr>
            <p:ph type="title"/>
          </p:nvPr>
        </p:nvSpPr>
        <p:spPr>
          <a:xfrm>
            <a:off x="7559812" y="2723322"/>
            <a:ext cx="3510355" cy="986830"/>
          </a:xfrm>
        </p:spPr>
        <p:txBody>
          <a:bodyPr vert="horz" lIns="91440" tIns="45720" rIns="91440" bIns="45720" rtlCol="0" anchor="b">
            <a:normAutofit fontScale="90000"/>
          </a:bodyPr>
          <a:lstStyle/>
          <a:p>
            <a:pPr algn="ctr"/>
            <a:br>
              <a:rPr lang="en-US" sz="4400" dirty="0">
                <a:solidFill>
                  <a:srgbClr val="FFFFFF"/>
                </a:solidFill>
              </a:rPr>
            </a:br>
            <a:r>
              <a:rPr lang="en-US" sz="4900" b="1" i="1" dirty="0">
                <a:solidFill>
                  <a:srgbClr val="FFFFFF"/>
                </a:solidFill>
              </a:rPr>
              <a:t>Mass</a:t>
            </a:r>
          </a:p>
        </p:txBody>
      </p:sp>
      <p:sp>
        <p:nvSpPr>
          <p:cNvPr id="3" name="Text Placeholder 2">
            <a:extLst>
              <a:ext uri="{FF2B5EF4-FFF2-40B4-BE49-F238E27FC236}">
                <a16:creationId xmlns:a16="http://schemas.microsoft.com/office/drawing/2014/main" id="{9F06FC28-677A-4116-B473-21653B5EBE5A}"/>
              </a:ext>
            </a:extLst>
          </p:cNvPr>
          <p:cNvSpPr>
            <a:spLocks noGrp="1"/>
          </p:cNvSpPr>
          <p:nvPr>
            <p:ph type="body" idx="1"/>
          </p:nvPr>
        </p:nvSpPr>
        <p:spPr>
          <a:xfrm>
            <a:off x="7559812" y="4277711"/>
            <a:ext cx="3510355" cy="1444558"/>
          </a:xfrm>
        </p:spPr>
        <p:txBody>
          <a:bodyPr vert="horz" lIns="91440" tIns="45720" rIns="91440" bIns="45720" rtlCol="0" anchor="t">
            <a:normAutofit/>
          </a:bodyPr>
          <a:lstStyle/>
          <a:p>
            <a:r>
              <a:rPr lang="en-US" sz="3200" b="1" dirty="0">
                <a:solidFill>
                  <a:srgbClr val="FEFFFF"/>
                </a:solidFill>
              </a:rPr>
              <a:t>Did you remember to include celebrating Mass?</a:t>
            </a:r>
          </a:p>
        </p:txBody>
      </p:sp>
      <p:sp>
        <p:nvSpPr>
          <p:cNvPr id="46"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A picture containing vestment, altar, dining table&#10;&#10;Description automatically generated">
            <a:extLst>
              <a:ext uri="{FF2B5EF4-FFF2-40B4-BE49-F238E27FC236}">
                <a16:creationId xmlns:a16="http://schemas.microsoft.com/office/drawing/2014/main" id="{7DCB6A9A-11DD-41D3-A9A6-FD850585A0DB}"/>
              </a:ext>
            </a:extLst>
          </p:cNvPr>
          <p:cNvPicPr>
            <a:picLocks noChangeAspect="1"/>
          </p:cNvPicPr>
          <p:nvPr/>
        </p:nvPicPr>
        <p:blipFill rotWithShape="1">
          <a:blip r:embed="rId2">
            <a:extLst>
              <a:ext uri="{28A0092B-C50C-407E-A947-70E740481C1C}">
                <a14:useLocalDpi xmlns:a14="http://schemas.microsoft.com/office/drawing/2010/main" val="0"/>
              </a:ext>
            </a:extLst>
          </a:blip>
          <a:srcRect r="9232" b="-1"/>
          <a:stretch/>
        </p:blipFill>
        <p:spPr>
          <a:xfrm>
            <a:off x="1258859" y="1120046"/>
            <a:ext cx="5635819" cy="3509504"/>
          </a:xfrm>
          <a:prstGeom prst="rect">
            <a:avLst/>
          </a:prstGeom>
        </p:spPr>
      </p:pic>
    </p:spTree>
    <p:extLst>
      <p:ext uri="{BB962C8B-B14F-4D97-AF65-F5344CB8AC3E}">
        <p14:creationId xmlns:p14="http://schemas.microsoft.com/office/powerpoint/2010/main" val="12019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wall, person, bed&#10;&#10;Description automatically generated">
            <a:extLst>
              <a:ext uri="{FF2B5EF4-FFF2-40B4-BE49-F238E27FC236}">
                <a16:creationId xmlns:a16="http://schemas.microsoft.com/office/drawing/2014/main" id="{E29BC80D-8121-4F05-BA19-31F59CDC9FFD}"/>
              </a:ext>
            </a:extLst>
          </p:cNvPr>
          <p:cNvPicPr>
            <a:picLocks noChangeAspect="1"/>
          </p:cNvPicPr>
          <p:nvPr/>
        </p:nvPicPr>
        <p:blipFill rotWithShape="1">
          <a:blip r:embed="rId2">
            <a:extLst>
              <a:ext uri="{28A0092B-C50C-407E-A947-70E740481C1C}">
                <a14:useLocalDpi xmlns:a14="http://schemas.microsoft.com/office/drawing/2010/main" val="0"/>
              </a:ext>
            </a:extLst>
          </a:blip>
          <a:srcRect l="15787" r="-2" b="-2"/>
          <a:stretch/>
        </p:blipFill>
        <p:spPr>
          <a:xfrm>
            <a:off x="20" y="-9094"/>
            <a:ext cx="4714855" cy="6408311"/>
          </a:xfrm>
          <a:prstGeom prst="rect">
            <a:avLst/>
          </a:prstGeom>
        </p:spPr>
      </p:pic>
      <p:sp>
        <p:nvSpPr>
          <p:cNvPr id="2" name="TextBox 1">
            <a:extLst>
              <a:ext uri="{FF2B5EF4-FFF2-40B4-BE49-F238E27FC236}">
                <a16:creationId xmlns:a16="http://schemas.microsoft.com/office/drawing/2014/main" id="{527947BA-F8EC-430D-8B2D-DFE0CAB10563}"/>
              </a:ext>
            </a:extLst>
          </p:cNvPr>
          <p:cNvSpPr txBox="1"/>
          <p:nvPr/>
        </p:nvSpPr>
        <p:spPr>
          <a:xfrm>
            <a:off x="5038725" y="483476"/>
            <a:ext cx="6547281" cy="5475197"/>
          </a:xfrm>
          <a:prstGeom prst="rect">
            <a:avLst/>
          </a:prstGeom>
        </p:spPr>
        <p:txBody>
          <a:bodyPr vert="horz" lIns="91440" tIns="45720" rIns="91440" bIns="45720" rtlCol="0">
            <a:noAutofit/>
          </a:bodyPr>
          <a:lstStyle/>
          <a:p>
            <a:pPr>
              <a:lnSpc>
                <a:spcPct val="90000"/>
              </a:lnSpc>
              <a:spcAft>
                <a:spcPts val="600"/>
              </a:spcAft>
            </a:pPr>
            <a:r>
              <a:rPr lang="en-US" sz="2400" b="1" i="0" dirty="0">
                <a:effectLst/>
              </a:rPr>
              <a:t>Through prayer, Catholics express and deepen their love of God, their hope in eternal life and their </a:t>
            </a:r>
            <a:r>
              <a:rPr lang="en-US" sz="2400" b="1" dirty="0"/>
              <a:t>p</a:t>
            </a:r>
            <a:r>
              <a:rPr lang="en-US" sz="2400" b="1" i="0" dirty="0">
                <a:effectLst/>
              </a:rPr>
              <a:t>ersonal and communal faith</a:t>
            </a:r>
            <a:r>
              <a:rPr lang="en-US" sz="2400" b="1" dirty="0"/>
              <a:t>.</a:t>
            </a:r>
            <a:br>
              <a:rPr lang="en-US" sz="2400" b="0" i="0" dirty="0">
                <a:effectLst/>
              </a:rPr>
            </a:br>
            <a:endParaRPr lang="en-US" sz="2400" b="0" i="0" dirty="0">
              <a:effectLst/>
            </a:endParaRPr>
          </a:p>
          <a:p>
            <a:pPr>
              <a:lnSpc>
                <a:spcPct val="90000"/>
              </a:lnSpc>
              <a:spcAft>
                <a:spcPts val="600"/>
              </a:spcAft>
            </a:pPr>
            <a:r>
              <a:rPr lang="en-US" sz="2400" b="0" i="1" dirty="0">
                <a:effectLst/>
              </a:rPr>
              <a:t>It is through prayerful participation in the liturgy that the Church gives worship to God.</a:t>
            </a:r>
            <a:br>
              <a:rPr lang="en-US" sz="2400" b="0" i="0" dirty="0">
                <a:effectLst/>
              </a:rPr>
            </a:br>
            <a:endParaRPr lang="en-US" sz="2400" b="0" i="0" dirty="0">
              <a:effectLst/>
            </a:endParaRPr>
          </a:p>
          <a:p>
            <a:pPr>
              <a:lnSpc>
                <a:spcPct val="90000"/>
              </a:lnSpc>
              <a:spcAft>
                <a:spcPts val="600"/>
              </a:spcAft>
            </a:pPr>
            <a:r>
              <a:rPr lang="en-US" sz="2400" b="1" i="1" dirty="0">
                <a:effectLst/>
              </a:rPr>
              <a:t>Prayer is about spending time with God and communicating as you would in any important relationship. </a:t>
            </a:r>
            <a:r>
              <a:rPr lang="en-US" sz="2400" dirty="0"/>
              <a:t> </a:t>
            </a:r>
            <a:r>
              <a:rPr lang="en-US" sz="2400" b="1" i="1" dirty="0">
                <a:effectLst/>
              </a:rPr>
              <a:t>Faithful people want to pray to help them keep in touch with God.</a:t>
            </a:r>
            <a:br>
              <a:rPr lang="en-US" sz="2400" b="0" i="0" dirty="0">
                <a:effectLst/>
              </a:rPr>
            </a:br>
            <a:endParaRPr lang="en-US" sz="2400" b="0" i="0" dirty="0">
              <a:effectLst/>
            </a:endParaRPr>
          </a:p>
          <a:p>
            <a:pPr>
              <a:lnSpc>
                <a:spcPct val="90000"/>
              </a:lnSpc>
              <a:spcAft>
                <a:spcPts val="600"/>
              </a:spcAft>
            </a:pPr>
            <a:r>
              <a:rPr lang="en-US" sz="2400" b="0" i="1" dirty="0">
                <a:effectLst/>
              </a:rPr>
              <a:t>You might want to be alone to pray privately to God. You might want to gather with others in a church or other sacred space to pray as a group. This is most evident at Mass when you gather as a community of faith to praise and worship God.</a:t>
            </a:r>
            <a:endParaRPr lang="en-US" sz="2400" b="0" i="0" dirty="0">
              <a:effectLst/>
            </a:endParaRP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103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extBox 1">
            <a:extLst>
              <a:ext uri="{FF2B5EF4-FFF2-40B4-BE49-F238E27FC236}">
                <a16:creationId xmlns:a16="http://schemas.microsoft.com/office/drawing/2014/main" id="{FBC3F1B9-C461-4E2F-93F3-48142BAD6C0E}"/>
              </a:ext>
            </a:extLst>
          </p:cNvPr>
          <p:cNvSpPr txBox="1"/>
          <p:nvPr/>
        </p:nvSpPr>
        <p:spPr>
          <a:xfrm>
            <a:off x="765566" y="613446"/>
            <a:ext cx="5624724" cy="5517354"/>
          </a:xfrm>
          <a:prstGeom prst="rect">
            <a:avLst/>
          </a:prstGeom>
        </p:spPr>
        <p:txBody>
          <a:bodyPr vert="horz" lIns="91440" tIns="45720" rIns="91440" bIns="45720" rtlCol="0">
            <a:normAutofit/>
          </a:bodyPr>
          <a:lstStyle/>
          <a:p>
            <a:pPr algn="ctr">
              <a:lnSpc>
                <a:spcPct val="90000"/>
              </a:lnSpc>
              <a:spcAft>
                <a:spcPts val="600"/>
              </a:spcAft>
            </a:pPr>
            <a:r>
              <a:rPr lang="en-US" sz="2000" b="1" i="0" dirty="0">
                <a:solidFill>
                  <a:schemeClr val="tx1">
                    <a:alpha val="60000"/>
                  </a:schemeClr>
                </a:solidFill>
                <a:effectLst/>
              </a:rPr>
              <a:t>We pray to:</a:t>
            </a:r>
            <a:endParaRPr lang="en-US" sz="2000" b="0" i="0" dirty="0">
              <a:solidFill>
                <a:schemeClr val="tx1">
                  <a:alpha val="60000"/>
                </a:schemeClr>
              </a:solidFill>
              <a:effectLst/>
            </a:endParaRPr>
          </a:p>
          <a:p>
            <a:pPr indent="-228600">
              <a:lnSpc>
                <a:spcPct val="90000"/>
              </a:lnSpc>
              <a:spcAft>
                <a:spcPts val="600"/>
              </a:spcAft>
              <a:buFont typeface="Arial" panose="020B0604020202020204" pitchFamily="34" charset="0"/>
              <a:buChar char="•"/>
            </a:pPr>
            <a:r>
              <a:rPr lang="en-US" sz="2000" b="0" i="0" dirty="0">
                <a:solidFill>
                  <a:schemeClr val="tx1">
                    <a:alpha val="60000"/>
                  </a:schemeClr>
                </a:solidFill>
                <a:effectLst/>
              </a:rPr>
              <a:t>Praise God for the beauty and wonders of all creation</a:t>
            </a:r>
          </a:p>
          <a:p>
            <a:pPr indent="-228600">
              <a:lnSpc>
                <a:spcPct val="90000"/>
              </a:lnSpc>
              <a:spcAft>
                <a:spcPts val="600"/>
              </a:spcAft>
              <a:buFont typeface="Arial" panose="020B0604020202020204" pitchFamily="34" charset="0"/>
              <a:buChar char="•"/>
            </a:pPr>
            <a:r>
              <a:rPr lang="en-US" sz="2000" b="0" i="0" dirty="0">
                <a:solidFill>
                  <a:schemeClr val="tx1">
                    <a:alpha val="60000"/>
                  </a:schemeClr>
                </a:solidFill>
                <a:effectLst/>
              </a:rPr>
              <a:t>Thank God for the blessings in our lives, our gifts and talents and when good things happen</a:t>
            </a:r>
          </a:p>
          <a:p>
            <a:pPr indent="-228600">
              <a:lnSpc>
                <a:spcPct val="90000"/>
              </a:lnSpc>
              <a:spcAft>
                <a:spcPts val="600"/>
              </a:spcAft>
              <a:buFont typeface="Arial" panose="020B0604020202020204" pitchFamily="34" charset="0"/>
              <a:buChar char="•"/>
            </a:pPr>
            <a:r>
              <a:rPr lang="en-US" sz="2000" b="0" i="0" dirty="0">
                <a:solidFill>
                  <a:schemeClr val="tx1">
                    <a:alpha val="60000"/>
                  </a:schemeClr>
                </a:solidFill>
                <a:effectLst/>
              </a:rPr>
              <a:t>Make a petition of God - ask God for guidance and to meet our personal needs or the needs of others</a:t>
            </a:r>
          </a:p>
          <a:p>
            <a:pPr indent="-228600">
              <a:lnSpc>
                <a:spcPct val="90000"/>
              </a:lnSpc>
              <a:spcAft>
                <a:spcPts val="600"/>
              </a:spcAft>
              <a:buFont typeface="Arial" panose="020B0604020202020204" pitchFamily="34" charset="0"/>
              <a:buChar char="•"/>
            </a:pPr>
            <a:r>
              <a:rPr lang="en-US" sz="2000" b="0" i="0" dirty="0">
                <a:solidFill>
                  <a:schemeClr val="tx1">
                    <a:alpha val="60000"/>
                  </a:schemeClr>
                </a:solidFill>
                <a:effectLst/>
              </a:rPr>
              <a:t>Say sorry - to be penitent and ask for God to forgive us</a:t>
            </a: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endParaRPr lang="en-US" sz="2000" b="0" i="0" dirty="0">
              <a:solidFill>
                <a:schemeClr val="tx1">
                  <a:alpha val="60000"/>
                </a:schemeClr>
              </a:solidFill>
              <a:effectLst/>
            </a:endParaRPr>
          </a:p>
          <a:p>
            <a:pPr>
              <a:lnSpc>
                <a:spcPct val="90000"/>
              </a:lnSpc>
              <a:spcAft>
                <a:spcPts val="600"/>
              </a:spcAft>
            </a:pPr>
            <a:r>
              <a:rPr lang="en-US" sz="2000" b="0" i="0" dirty="0">
                <a:solidFill>
                  <a:schemeClr val="tx1">
                    <a:alpha val="60000"/>
                  </a:schemeClr>
                </a:solidFill>
                <a:effectLst/>
              </a:rPr>
              <a:t>We can pray and praise God using the psalms in the Old Testament. The Catechism tells us that the Psalms are part of the Church's great treasury of prayers, and through them the praise of God is sung in an ageless way. We hear a psalm every time we go to Mass.</a:t>
            </a:r>
          </a:p>
          <a:p>
            <a:pPr>
              <a:lnSpc>
                <a:spcPct val="90000"/>
              </a:lnSpc>
              <a:spcAft>
                <a:spcPts val="600"/>
              </a:spcAft>
            </a:pPr>
            <a:br>
              <a:rPr lang="en-US" sz="1300" b="0" i="0" dirty="0">
                <a:solidFill>
                  <a:schemeClr val="tx1">
                    <a:alpha val="60000"/>
                  </a:schemeClr>
                </a:solidFill>
                <a:effectLst/>
              </a:rPr>
            </a:br>
            <a:endParaRPr lang="en-US" sz="1300" b="0" i="0" dirty="0">
              <a:solidFill>
                <a:schemeClr val="tx1">
                  <a:alpha val="60000"/>
                </a:schemeClr>
              </a:solidFill>
              <a:effectLst/>
            </a:endParaRPr>
          </a:p>
          <a:p>
            <a:pPr indent="-228600">
              <a:lnSpc>
                <a:spcPct val="90000"/>
              </a:lnSpc>
              <a:spcAft>
                <a:spcPts val="600"/>
              </a:spcAft>
              <a:buFont typeface="Arial" panose="020B0604020202020204" pitchFamily="34" charset="0"/>
              <a:buChar char="•"/>
            </a:pPr>
            <a:endParaRPr lang="en-US" sz="1300" b="0" i="0" dirty="0">
              <a:solidFill>
                <a:schemeClr val="tx1">
                  <a:alpha val="60000"/>
                </a:schemeClr>
              </a:solidFill>
              <a:effectLst/>
            </a:endParaRPr>
          </a:p>
        </p:txBody>
      </p:sp>
      <p:sp>
        <p:nvSpPr>
          <p:cNvPr id="11"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4" name="Picture 3" descr="A close-up of a logo&#10;&#10;Description automatically generated with medium confidence">
            <a:extLst>
              <a:ext uri="{FF2B5EF4-FFF2-40B4-BE49-F238E27FC236}">
                <a16:creationId xmlns:a16="http://schemas.microsoft.com/office/drawing/2014/main" id="{356DB892-52B7-40C0-A3FD-ACE28FBFD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994" y="2569933"/>
            <a:ext cx="3240000" cy="1316250"/>
          </a:xfrm>
          <a:prstGeom prst="rect">
            <a:avLst/>
          </a:prstGeom>
        </p:spPr>
      </p:pic>
    </p:spTree>
    <p:extLst>
      <p:ext uri="{BB962C8B-B14F-4D97-AF65-F5344CB8AC3E}">
        <p14:creationId xmlns:p14="http://schemas.microsoft.com/office/powerpoint/2010/main" val="1048955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29751-876A-4448-98C1-6DD7D2AB3634}"/>
              </a:ext>
            </a:extLst>
          </p:cNvPr>
          <p:cNvSpPr>
            <a:spLocks noGrp="1"/>
          </p:cNvSpPr>
          <p:nvPr>
            <p:ph type="title"/>
          </p:nvPr>
        </p:nvSpPr>
        <p:spPr>
          <a:xfrm>
            <a:off x="7315201" y="489508"/>
            <a:ext cx="4419600" cy="548718"/>
          </a:xfrm>
        </p:spPr>
        <p:txBody>
          <a:bodyPr anchor="b">
            <a:normAutofit fontScale="90000"/>
          </a:bodyPr>
          <a:lstStyle/>
          <a:p>
            <a:pPr algn="ctr"/>
            <a:r>
              <a:rPr lang="en-US" sz="4000" b="1" dirty="0">
                <a:solidFill>
                  <a:srgbClr val="002060"/>
                </a:solidFill>
              </a:rPr>
              <a:t>Psalm 95</a:t>
            </a:r>
            <a:endParaRPr lang="en-GB" sz="4000" b="1" dirty="0">
              <a:solidFill>
                <a:srgbClr val="002060"/>
              </a:solidFill>
            </a:endParaRPr>
          </a:p>
        </p:txBody>
      </p:sp>
      <p:pic>
        <p:nvPicPr>
          <p:cNvPr id="5" name="Picture 4" descr="A person reading a book&#10;&#10;Description automatically generated">
            <a:extLst>
              <a:ext uri="{FF2B5EF4-FFF2-40B4-BE49-F238E27FC236}">
                <a16:creationId xmlns:a16="http://schemas.microsoft.com/office/drawing/2014/main" id="{25DD0A66-BC49-452D-B0F4-8D377B583C03}"/>
              </a:ext>
            </a:extLst>
          </p:cNvPr>
          <p:cNvPicPr>
            <a:picLocks noChangeAspect="1"/>
          </p:cNvPicPr>
          <p:nvPr/>
        </p:nvPicPr>
        <p:blipFill rotWithShape="1">
          <a:blip r:embed="rId2">
            <a:extLst>
              <a:ext uri="{28A0092B-C50C-407E-A947-70E740481C1C}">
                <a14:useLocalDpi xmlns:a14="http://schemas.microsoft.com/office/drawing/2010/main" val="0"/>
              </a:ext>
            </a:extLst>
          </a:blip>
          <a:srcRect l="19154" r="13412"/>
          <a:stretch/>
        </p:blipFill>
        <p:spPr>
          <a:xfrm>
            <a:off x="-1292753" y="55179"/>
            <a:ext cx="8115280" cy="6408311"/>
          </a:xfrm>
          <a:prstGeom prst="rect">
            <a:avLst/>
          </a:prstGeom>
        </p:spPr>
      </p:pic>
      <p:sp>
        <p:nvSpPr>
          <p:cNvPr id="3" name="Content Placeholder 2">
            <a:extLst>
              <a:ext uri="{FF2B5EF4-FFF2-40B4-BE49-F238E27FC236}">
                <a16:creationId xmlns:a16="http://schemas.microsoft.com/office/drawing/2014/main" id="{E881E150-4473-46CA-9F1C-1775A4004C76}"/>
              </a:ext>
            </a:extLst>
          </p:cNvPr>
          <p:cNvSpPr>
            <a:spLocks noGrp="1"/>
          </p:cNvSpPr>
          <p:nvPr>
            <p:ph idx="1"/>
          </p:nvPr>
        </p:nvSpPr>
        <p:spPr>
          <a:xfrm>
            <a:off x="7166407" y="1345324"/>
            <a:ext cx="4419600" cy="4613349"/>
          </a:xfrm>
        </p:spPr>
        <p:txBody>
          <a:bodyPr>
            <a:normAutofit lnSpcReduction="10000"/>
          </a:bodyPr>
          <a:lstStyle/>
          <a:p>
            <a:pPr marL="0" indent="0" rtl="0">
              <a:buNone/>
            </a:pPr>
            <a:r>
              <a:rPr lang="en-US" sz="2000" b="0" i="1" dirty="0">
                <a:effectLst/>
                <a:latin typeface="Calibri" panose="020F0502020204030204" pitchFamily="34" charset="0"/>
              </a:rPr>
              <a:t>Come, let us praise the Lord!</a:t>
            </a:r>
            <a:endParaRPr lang="en-US" sz="2000" b="0" i="0" dirty="0">
              <a:effectLst/>
              <a:latin typeface="Calibri" panose="020F0502020204030204" pitchFamily="34" charset="0"/>
            </a:endParaRPr>
          </a:p>
          <a:p>
            <a:pPr marL="0" indent="0" rtl="0">
              <a:buNone/>
            </a:pPr>
            <a:r>
              <a:rPr lang="en-US" sz="2000" b="0" i="1" dirty="0">
                <a:effectLst/>
                <a:latin typeface="Calibri" panose="020F0502020204030204" pitchFamily="34" charset="0"/>
              </a:rPr>
              <a:t>Let us sing for joy to God, who protects us!</a:t>
            </a:r>
            <a:endParaRPr lang="en-US" sz="2000" b="0" i="0" dirty="0">
              <a:effectLst/>
              <a:latin typeface="Calibri" panose="020F0502020204030204" pitchFamily="34" charset="0"/>
            </a:endParaRPr>
          </a:p>
          <a:p>
            <a:pPr marL="0" indent="0" rtl="0">
              <a:buNone/>
            </a:pPr>
            <a:r>
              <a:rPr lang="en-US" sz="2000" b="0" i="1" dirty="0">
                <a:effectLst/>
                <a:latin typeface="Calibri" panose="020F0502020204030204" pitchFamily="34" charset="0"/>
              </a:rPr>
              <a:t>Let us come before him with thanksgiving and sing joyful songs of praise.</a:t>
            </a:r>
            <a:endParaRPr lang="en-US" sz="2000" b="0" i="0" dirty="0">
              <a:effectLst/>
              <a:latin typeface="Calibri" panose="020F0502020204030204" pitchFamily="34" charset="0"/>
            </a:endParaRPr>
          </a:p>
          <a:p>
            <a:pPr marL="0" indent="0" rtl="0">
              <a:buNone/>
            </a:pPr>
            <a:r>
              <a:rPr lang="en-US" sz="2000" b="0" i="1" dirty="0">
                <a:effectLst/>
                <a:latin typeface="Calibri" panose="020F0502020204030204" pitchFamily="34" charset="0"/>
              </a:rPr>
              <a:t>For the Lord is a mighty God, </a:t>
            </a:r>
            <a:endParaRPr lang="en-US" sz="2000" b="0" i="0" dirty="0">
              <a:effectLst/>
              <a:latin typeface="Calibri" panose="020F0502020204030204" pitchFamily="34" charset="0"/>
            </a:endParaRPr>
          </a:p>
          <a:p>
            <a:pPr marL="0" indent="0" rtl="0">
              <a:buNone/>
            </a:pPr>
            <a:r>
              <a:rPr lang="en-US" sz="2000" b="0" i="1" dirty="0">
                <a:effectLst/>
                <a:latin typeface="Calibri" panose="020F0502020204030204" pitchFamily="34" charset="0"/>
              </a:rPr>
              <a:t>He rules over the whole earth, from the deepest caves to the highest hills.</a:t>
            </a:r>
            <a:endParaRPr lang="en-US" sz="2000" b="0" i="0" dirty="0">
              <a:effectLst/>
              <a:latin typeface="Calibri" panose="020F0502020204030204" pitchFamily="34" charset="0"/>
            </a:endParaRPr>
          </a:p>
          <a:p>
            <a:pPr marL="0" indent="0" rtl="0">
              <a:buNone/>
            </a:pPr>
            <a:r>
              <a:rPr lang="en-US" sz="2000" b="0" i="1" dirty="0">
                <a:effectLst/>
                <a:latin typeface="Calibri" panose="020F0502020204030204" pitchFamily="34" charset="0"/>
              </a:rPr>
              <a:t>He rules over the sea, which he made; the land also, which he himself formed.</a:t>
            </a:r>
            <a:endParaRPr lang="en-US" sz="2000" b="0" i="0" dirty="0">
              <a:effectLst/>
              <a:latin typeface="Calibri" panose="020F0502020204030204" pitchFamily="34" charset="0"/>
            </a:endParaRPr>
          </a:p>
          <a:p>
            <a:pPr marL="0" indent="0" rtl="0">
              <a:buNone/>
            </a:pPr>
            <a:r>
              <a:rPr lang="en-US" sz="2000" b="0" i="1" dirty="0">
                <a:effectLst/>
                <a:latin typeface="Calibri" panose="020F0502020204030204" pitchFamily="34" charset="0"/>
              </a:rPr>
              <a:t>Come let us bow down and worship him;</a:t>
            </a:r>
            <a:endParaRPr lang="en-US" sz="2000" b="0" i="0" dirty="0">
              <a:effectLst/>
              <a:latin typeface="Calibri" panose="020F0502020204030204" pitchFamily="34" charset="0"/>
            </a:endParaRPr>
          </a:p>
          <a:p>
            <a:pPr marL="0" indent="0" rtl="0">
              <a:buNone/>
            </a:pPr>
            <a:r>
              <a:rPr lang="en-US" sz="2000" b="0" i="1" dirty="0">
                <a:effectLst/>
                <a:latin typeface="Calibri" panose="020F0502020204030204" pitchFamily="34" charset="0"/>
              </a:rPr>
              <a:t>let us kneel before the Lord, our Maker!           </a:t>
            </a:r>
          </a:p>
          <a:p>
            <a:pPr marL="0" indent="0" algn="ctr" rtl="0">
              <a:buNone/>
            </a:pPr>
            <a:r>
              <a:rPr lang="en-US" sz="2000" b="0" i="1" dirty="0">
                <a:effectLst/>
                <a:latin typeface="Calibri" panose="020F0502020204030204" pitchFamily="34" charset="0"/>
              </a:rPr>
              <a:t> </a:t>
            </a:r>
            <a:r>
              <a:rPr lang="en-US" sz="2000" b="1" i="1" dirty="0">
                <a:effectLst/>
                <a:latin typeface="Calibri" panose="020F0502020204030204" pitchFamily="34" charset="0"/>
              </a:rPr>
              <a:t>Psalm 95:1 - 6</a:t>
            </a:r>
            <a:endParaRPr lang="en-US" sz="2000" b="0" i="0" dirty="0">
              <a:effectLst/>
              <a:latin typeface="Calibri" panose="020F0502020204030204" pitchFamily="34" charset="0"/>
            </a:endParaRPr>
          </a:p>
          <a:p>
            <a:pPr marL="0" indent="0">
              <a:buNone/>
            </a:pPr>
            <a:endParaRPr lang="en-GB" sz="1300" dirty="0"/>
          </a:p>
        </p:txBody>
      </p:sp>
      <p:sp>
        <p:nvSpPr>
          <p:cNvPr id="16"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074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9865-B54A-41F0-B79E-8B07CB46F991}"/>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4200" b="1" i="0" kern="1200" dirty="0">
                <a:solidFill>
                  <a:srgbClr val="002060"/>
                </a:solidFill>
                <a:effectLst/>
                <a:latin typeface="+mj-lt"/>
                <a:ea typeface="+mj-ea"/>
                <a:cs typeface="+mj-cs"/>
              </a:rPr>
              <a:t>We can pray by reflecting on images and icons</a:t>
            </a:r>
            <a:endParaRPr lang="en-US" sz="4200" b="1" kern="1200" dirty="0">
              <a:solidFill>
                <a:srgbClr val="002060"/>
              </a:solidFill>
              <a:latin typeface="+mj-lt"/>
              <a:ea typeface="+mj-ea"/>
              <a:cs typeface="+mj-cs"/>
            </a:endParaRPr>
          </a:p>
        </p:txBody>
      </p:sp>
      <p:sp>
        <p:nvSpPr>
          <p:cNvPr id="13" name="Content Placeholder 12">
            <a:extLst>
              <a:ext uri="{FF2B5EF4-FFF2-40B4-BE49-F238E27FC236}">
                <a16:creationId xmlns:a16="http://schemas.microsoft.com/office/drawing/2014/main" id="{68697C14-5945-4193-AE13-40D52D69B752}"/>
              </a:ext>
            </a:extLst>
          </p:cNvPr>
          <p:cNvSpPr>
            <a:spLocks noGrp="1"/>
          </p:cNvSpPr>
          <p:nvPr>
            <p:ph idx="1"/>
          </p:nvPr>
        </p:nvSpPr>
        <p:spPr>
          <a:xfrm>
            <a:off x="642996" y="5859140"/>
            <a:ext cx="10906008" cy="497210"/>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Praying through art</a:t>
            </a:r>
          </a:p>
        </p:txBody>
      </p:sp>
      <p:pic>
        <p:nvPicPr>
          <p:cNvPr id="7" name="Picture 6" descr="A stained glass window&#10;&#10;Description automatically generated">
            <a:extLst>
              <a:ext uri="{FF2B5EF4-FFF2-40B4-BE49-F238E27FC236}">
                <a16:creationId xmlns:a16="http://schemas.microsoft.com/office/drawing/2014/main" id="{4B5C0EC3-23F9-4743-9D2A-1334C499ECC6}"/>
              </a:ext>
            </a:extLst>
          </p:cNvPr>
          <p:cNvPicPr>
            <a:picLocks noChangeAspect="1"/>
          </p:cNvPicPr>
          <p:nvPr/>
        </p:nvPicPr>
        <p:blipFill rotWithShape="1">
          <a:blip r:embed="rId2">
            <a:extLst>
              <a:ext uri="{28A0092B-C50C-407E-A947-70E740481C1C}">
                <a14:useLocalDpi xmlns:a14="http://schemas.microsoft.com/office/drawing/2010/main" val="0"/>
              </a:ext>
            </a:extLst>
          </a:blip>
          <a:srcRect l="16449" r="19115" b="2"/>
          <a:stretch/>
        </p:blipFill>
        <p:spPr>
          <a:xfrm>
            <a:off x="321628" y="320511"/>
            <a:ext cx="3794760" cy="3930978"/>
          </a:xfrm>
          <a:prstGeom prst="rect">
            <a:avLst/>
          </a:prstGeom>
        </p:spPr>
      </p:pic>
      <p:pic>
        <p:nvPicPr>
          <p:cNvPr id="5" name="Content Placeholder 4" descr="A picture containing text, picture frame&#10;&#10;Description automatically generated">
            <a:extLst>
              <a:ext uri="{FF2B5EF4-FFF2-40B4-BE49-F238E27FC236}">
                <a16:creationId xmlns:a16="http://schemas.microsoft.com/office/drawing/2014/main" id="{780492A8-3AFA-4752-B947-84E7D2FE6179}"/>
              </a:ext>
            </a:extLst>
          </p:cNvPr>
          <p:cNvPicPr>
            <a:picLocks noChangeAspect="1"/>
          </p:cNvPicPr>
          <p:nvPr/>
        </p:nvPicPr>
        <p:blipFill rotWithShape="1">
          <a:blip r:embed="rId3">
            <a:extLst>
              <a:ext uri="{28A0092B-C50C-407E-A947-70E740481C1C}">
                <a14:useLocalDpi xmlns:a14="http://schemas.microsoft.com/office/drawing/2010/main" val="0"/>
              </a:ext>
            </a:extLst>
          </a:blip>
          <a:srcRect r="-2" b="22007"/>
          <a:stretch/>
        </p:blipFill>
        <p:spPr>
          <a:xfrm>
            <a:off x="4198385" y="320511"/>
            <a:ext cx="3794760" cy="3930978"/>
          </a:xfrm>
          <a:prstGeom prst="rect">
            <a:avLst/>
          </a:prstGeom>
        </p:spPr>
      </p:pic>
      <p:pic>
        <p:nvPicPr>
          <p:cNvPr id="14" name="Picture 13">
            <a:extLst>
              <a:ext uri="{FF2B5EF4-FFF2-40B4-BE49-F238E27FC236}">
                <a16:creationId xmlns:a16="http://schemas.microsoft.com/office/drawing/2014/main" id="{2C2B3023-FEB3-4E20-AE6D-AD4C34D682A7}"/>
              </a:ext>
            </a:extLst>
          </p:cNvPr>
          <p:cNvPicPr>
            <a:picLocks noChangeAspect="1"/>
          </p:cNvPicPr>
          <p:nvPr/>
        </p:nvPicPr>
        <p:blipFill rotWithShape="1">
          <a:blip r:embed="rId4">
            <a:extLst>
              <a:ext uri="{28A0092B-C50C-407E-A947-70E740481C1C}">
                <a14:useLocalDpi xmlns:a14="http://schemas.microsoft.com/office/drawing/2010/main" val="0"/>
              </a:ext>
            </a:extLst>
          </a:blip>
          <a:srcRect l="14604" r="14603"/>
          <a:stretch/>
        </p:blipFill>
        <p:spPr>
          <a:xfrm>
            <a:off x="8075142" y="320511"/>
            <a:ext cx="3794760" cy="3930978"/>
          </a:xfrm>
          <a:prstGeom prst="rect">
            <a:avLst/>
          </a:prstGeom>
        </p:spPr>
      </p:pic>
      <p:cxnSp>
        <p:nvCxnSpPr>
          <p:cNvPr id="27" name="Straight Connector 26">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A282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26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9452E-D599-4EA9-8F4B-01F4B61E2EAD}"/>
              </a:ext>
            </a:extLst>
          </p:cNvPr>
          <p:cNvSpPr>
            <a:spLocks noGrp="1"/>
          </p:cNvSpPr>
          <p:nvPr>
            <p:ph type="title"/>
          </p:nvPr>
        </p:nvSpPr>
        <p:spPr>
          <a:xfrm>
            <a:off x="457200" y="502020"/>
            <a:ext cx="6724649" cy="2841255"/>
          </a:xfrm>
        </p:spPr>
        <p:txBody>
          <a:bodyPr anchor="b">
            <a:normAutofit fontScale="90000"/>
          </a:bodyPr>
          <a:lstStyle/>
          <a:p>
            <a:pPr algn="ctr"/>
            <a:r>
              <a:rPr lang="en-US" sz="3700" b="0" i="0" dirty="0">
                <a:effectLst/>
                <a:latin typeface="Calibri" panose="020F0502020204030204" pitchFamily="34" charset="0"/>
              </a:rPr>
              <a:t>We can pray and praise God through hymns and song.  There are many hymns about the eucharist.</a:t>
            </a:r>
            <a:br>
              <a:rPr lang="en-US" sz="3700" b="0" i="0" dirty="0">
                <a:effectLst/>
                <a:latin typeface="Calibri" panose="020F0502020204030204" pitchFamily="34" charset="0"/>
              </a:rPr>
            </a:br>
            <a:br>
              <a:rPr lang="en-US" sz="3700" b="0" i="0" dirty="0">
                <a:effectLst/>
                <a:latin typeface="Calibri" panose="020F0502020204030204" pitchFamily="34" charset="0"/>
              </a:rPr>
            </a:br>
            <a:br>
              <a:rPr lang="en-US" sz="3700" b="0" i="0" dirty="0">
                <a:effectLst/>
                <a:latin typeface="Calibri" panose="020F0502020204030204" pitchFamily="34" charset="0"/>
              </a:rPr>
            </a:br>
            <a:endParaRPr lang="en-GB" sz="3700" dirty="0"/>
          </a:p>
        </p:txBody>
      </p:sp>
      <p:sp>
        <p:nvSpPr>
          <p:cNvPr id="3" name="Content Placeholder 2">
            <a:extLst>
              <a:ext uri="{FF2B5EF4-FFF2-40B4-BE49-F238E27FC236}">
                <a16:creationId xmlns:a16="http://schemas.microsoft.com/office/drawing/2014/main" id="{30427EA4-9103-4829-9B8E-46307784665A}"/>
              </a:ext>
            </a:extLst>
          </p:cNvPr>
          <p:cNvSpPr>
            <a:spLocks noGrp="1"/>
          </p:cNvSpPr>
          <p:nvPr>
            <p:ph idx="1"/>
          </p:nvPr>
        </p:nvSpPr>
        <p:spPr>
          <a:xfrm>
            <a:off x="1144923" y="2405894"/>
            <a:ext cx="5315189" cy="3950086"/>
          </a:xfrm>
        </p:spPr>
        <p:txBody>
          <a:bodyPr anchor="t">
            <a:normAutofit/>
          </a:bodyPr>
          <a:lstStyle/>
          <a:p>
            <a:pPr marL="0" indent="0">
              <a:buNone/>
            </a:pPr>
            <a:endParaRPr lang="en-US" sz="2000" b="0" i="0" dirty="0">
              <a:effectLst/>
              <a:latin typeface="Calibri" panose="020F0502020204030204" pitchFamily="34" charset="0"/>
            </a:endParaRPr>
          </a:p>
          <a:p>
            <a:pPr marL="0" indent="0">
              <a:buNone/>
            </a:pPr>
            <a:endParaRPr lang="en-US" sz="2000" dirty="0">
              <a:latin typeface="Calibri" panose="020F0502020204030204" pitchFamily="34" charset="0"/>
            </a:endParaRPr>
          </a:p>
          <a:p>
            <a:pPr marL="0" indent="0">
              <a:buNone/>
            </a:pPr>
            <a:endParaRPr lang="en-US" sz="2000" b="0" i="0" dirty="0">
              <a:effectLst/>
              <a:latin typeface="Calibri" panose="020F0502020204030204" pitchFamily="34" charset="0"/>
            </a:endParaRPr>
          </a:p>
          <a:p>
            <a:pPr marL="0" indent="0">
              <a:buNone/>
            </a:pPr>
            <a:endParaRPr lang="en-US" sz="2000" dirty="0">
              <a:latin typeface="Calibri" panose="020F0502020204030204" pitchFamily="34" charset="0"/>
            </a:endParaRPr>
          </a:p>
          <a:p>
            <a:pPr marL="0" indent="0">
              <a:buNone/>
            </a:pPr>
            <a:endParaRPr lang="en-US" sz="2000" b="0" i="0" dirty="0">
              <a:effectLst/>
              <a:latin typeface="Calibri" panose="020F0502020204030204" pitchFamily="34" charset="0"/>
            </a:endParaRPr>
          </a:p>
          <a:p>
            <a:pPr marL="0" indent="0" algn="ctr">
              <a:buNone/>
            </a:pPr>
            <a:endParaRPr lang="en-US" sz="3600" dirty="0">
              <a:latin typeface="Calibri" panose="020F0502020204030204" pitchFamily="34" charset="0"/>
            </a:endParaRPr>
          </a:p>
          <a:p>
            <a:pPr marL="0" indent="0" algn="ctr">
              <a:buNone/>
            </a:pPr>
            <a:r>
              <a:rPr lang="en-US" sz="3200" b="0" i="0" dirty="0">
                <a:effectLst/>
                <a:latin typeface="Calibri" panose="020F0502020204030204" pitchFamily="34" charset="0"/>
              </a:rPr>
              <a:t>'To sing is to pray twice’. </a:t>
            </a:r>
          </a:p>
          <a:p>
            <a:pPr marL="0" indent="0" algn="ctr">
              <a:buNone/>
            </a:pPr>
            <a:r>
              <a:rPr lang="en-US" sz="3200" b="0" i="1" dirty="0">
                <a:effectLst/>
                <a:latin typeface="Calibri" panose="020F0502020204030204" pitchFamily="34" charset="0"/>
              </a:rPr>
              <a:t>St. Augustine</a:t>
            </a:r>
            <a:endParaRPr lang="en-GB" sz="3200" dirty="0"/>
          </a:p>
        </p:txBody>
      </p:sp>
      <p:sp>
        <p:nvSpPr>
          <p:cNvPr id="8"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ld, arch&#10;&#10;Description automatically generated">
            <a:extLst>
              <a:ext uri="{FF2B5EF4-FFF2-40B4-BE49-F238E27FC236}">
                <a16:creationId xmlns:a16="http://schemas.microsoft.com/office/drawing/2014/main" id="{D693BE99-F778-4BE8-B0B4-74BB93A05E9B}"/>
              </a:ext>
            </a:extLst>
          </p:cNvPr>
          <p:cNvPicPr>
            <a:picLocks noChangeAspect="1"/>
          </p:cNvPicPr>
          <p:nvPr/>
        </p:nvPicPr>
        <p:blipFill rotWithShape="1">
          <a:blip r:embed="rId3">
            <a:extLst>
              <a:ext uri="{28A0092B-C50C-407E-A947-70E740481C1C}">
                <a14:useLocalDpi xmlns:a14="http://schemas.microsoft.com/office/drawing/2010/main" val="0"/>
              </a:ext>
            </a:extLst>
          </a:blip>
          <a:srcRect t="1" r="-1" b="34000"/>
          <a:stretch/>
        </p:blipFill>
        <p:spPr>
          <a:xfrm>
            <a:off x="7605035" y="2782203"/>
            <a:ext cx="4170530" cy="3406535"/>
          </a:xfrm>
          <a:prstGeom prst="rect">
            <a:avLst/>
          </a:prstGeom>
        </p:spPr>
      </p:pic>
      <p:pic>
        <p:nvPicPr>
          <p:cNvPr id="9" name="Online Media 8" title="Bread of Life">
            <a:hlinkClick r:id="" action="ppaction://media"/>
            <a:extLst>
              <a:ext uri="{FF2B5EF4-FFF2-40B4-BE49-F238E27FC236}">
                <a16:creationId xmlns:a16="http://schemas.microsoft.com/office/drawing/2014/main" id="{28BBB4A4-6FFC-4E60-A70D-10F3694E678C}"/>
              </a:ext>
            </a:extLst>
          </p:cNvPr>
          <p:cNvPicPr>
            <a:picLocks noRot="1" noChangeAspect="1"/>
          </p:cNvPicPr>
          <p:nvPr>
            <a:videoFile r:link="rId1"/>
          </p:nvPr>
        </p:nvPicPr>
        <p:blipFill>
          <a:blip r:embed="rId4"/>
          <a:stretch>
            <a:fillRect/>
          </a:stretch>
        </p:blipFill>
        <p:spPr>
          <a:xfrm>
            <a:off x="1453658" y="2161544"/>
            <a:ext cx="4680825" cy="2644666"/>
          </a:xfrm>
          <a:prstGeom prst="rect">
            <a:avLst/>
          </a:prstGeom>
        </p:spPr>
      </p:pic>
    </p:spTree>
    <p:extLst>
      <p:ext uri="{BB962C8B-B14F-4D97-AF65-F5344CB8AC3E}">
        <p14:creationId xmlns:p14="http://schemas.microsoft.com/office/powerpoint/2010/main" val="298708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84F3AFC-03D9-4F7B-B776-589BF367ACFC}"/>
              </a:ext>
            </a:extLst>
          </p:cNvPr>
          <p:cNvGraphicFramePr>
            <a:graphicFrameLocks noGrp="1"/>
          </p:cNvGraphicFramePr>
          <p:nvPr>
            <p:extLst>
              <p:ext uri="{D42A27DB-BD31-4B8C-83A1-F6EECF244321}">
                <p14:modId xmlns:p14="http://schemas.microsoft.com/office/powerpoint/2010/main" val="152262695"/>
              </p:ext>
            </p:extLst>
          </p:nvPr>
        </p:nvGraphicFramePr>
        <p:xfrm>
          <a:off x="838200" y="657226"/>
          <a:ext cx="6181725" cy="5608320"/>
        </p:xfrm>
        <a:graphic>
          <a:graphicData uri="http://schemas.openxmlformats.org/drawingml/2006/table">
            <a:tbl>
              <a:tblPr>
                <a:tableStyleId>{5C22544A-7EE6-4342-B048-85BDC9FD1C3A}</a:tableStyleId>
              </a:tblPr>
              <a:tblGrid>
                <a:gridCol w="6181725">
                  <a:extLst>
                    <a:ext uri="{9D8B030D-6E8A-4147-A177-3AD203B41FA5}">
                      <a16:colId xmlns:a16="http://schemas.microsoft.com/office/drawing/2014/main" val="1447126177"/>
                    </a:ext>
                  </a:extLst>
                </a:gridCol>
              </a:tblGrid>
              <a:tr h="5543549">
                <a:tc>
                  <a:txBody>
                    <a:bodyPr/>
                    <a:lstStyle/>
                    <a:p>
                      <a:pPr algn="l"/>
                      <a:endParaRPr lang="en-GB" sz="4400" dirty="0">
                        <a:effectLst/>
                      </a:endParaRPr>
                    </a:p>
                    <a:p>
                      <a:pPr algn="l"/>
                      <a:r>
                        <a:rPr lang="en-GB" sz="4400" dirty="0">
                          <a:effectLst/>
                        </a:rPr>
                        <a:t>You can complete a guided meditation </a:t>
                      </a:r>
                    </a:p>
                    <a:p>
                      <a:pPr algn="l"/>
                      <a:r>
                        <a:rPr lang="en-GB" sz="4400" dirty="0">
                          <a:effectLst/>
                        </a:rPr>
                        <a:t>in the Oratory:</a:t>
                      </a:r>
                      <a:r>
                        <a:rPr lang="en-GB" sz="4400" u="sng" dirty="0">
                          <a:effectLst/>
                        </a:rPr>
                        <a:t> </a:t>
                      </a:r>
                    </a:p>
                    <a:p>
                      <a:pPr algn="l"/>
                      <a:endParaRPr lang="en-GB" sz="3200" u="sng" dirty="0">
                        <a:effectLst/>
                      </a:endParaRPr>
                    </a:p>
                    <a:p>
                      <a:pPr algn="l"/>
                      <a:r>
                        <a:rPr lang="en-US" sz="3200" dirty="0">
                          <a:hlinkClick r:id="rId2"/>
                        </a:rPr>
                        <a:t>Celebrating Eucharist Retreat (loyolapress.com)</a:t>
                      </a:r>
                      <a:endParaRPr lang="en-US" sz="3200" dirty="0"/>
                    </a:p>
                    <a:p>
                      <a:pPr algn="l"/>
                      <a:endParaRPr lang="en-US"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u="sng" dirty="0">
                          <a:effectLst/>
                          <a:hlinkClick r:id="rId3"/>
                        </a:rPr>
                        <a:t>Gratitude Meditation | Busted Halo</a:t>
                      </a:r>
                      <a:endParaRPr lang="en-GB" sz="3200" u="sng" dirty="0">
                        <a:effectLst/>
                      </a:endParaRPr>
                    </a:p>
                    <a:p>
                      <a:pPr algn="l"/>
                      <a:endParaRPr lang="en-GB" sz="320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358908815"/>
                  </a:ext>
                </a:extLst>
              </a:tr>
            </a:tbl>
          </a:graphicData>
        </a:graphic>
      </p:graphicFrame>
      <p:pic>
        <p:nvPicPr>
          <p:cNvPr id="5" name="Picture 4" descr="A picture containing person, standing&#10;&#10;Description automatically generated">
            <a:extLst>
              <a:ext uri="{FF2B5EF4-FFF2-40B4-BE49-F238E27FC236}">
                <a16:creationId xmlns:a16="http://schemas.microsoft.com/office/drawing/2014/main" id="{283CCB40-9FEA-4313-AF46-85F7CBBEA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707027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E3203F-4D92-4B86-BE88-A93AC4DA7CAA}"/>
              </a:ext>
            </a:extLst>
          </p:cNvPr>
          <p:cNvSpPr txBox="1"/>
          <p:nvPr/>
        </p:nvSpPr>
        <p:spPr>
          <a:xfrm>
            <a:off x="640080" y="477520"/>
            <a:ext cx="4351020" cy="6047105"/>
          </a:xfrm>
          <a:prstGeom prst="rect">
            <a:avLst/>
          </a:prstGeom>
        </p:spPr>
        <p:txBody>
          <a:bodyPr vert="horz" lIns="91440" tIns="45720" rIns="91440" bIns="45720" rtlCol="0">
            <a:normAutofit fontScale="70000" lnSpcReduction="20000"/>
          </a:bodyPr>
          <a:lstStyle/>
          <a:p>
            <a:pPr>
              <a:spcAft>
                <a:spcPts val="600"/>
              </a:spcAft>
            </a:pPr>
            <a:r>
              <a:rPr lang="en-US" sz="3100" b="0" i="0" dirty="0">
                <a:effectLst/>
              </a:rPr>
              <a:t>Throughout your time in school, you have been encouraged to pray</a:t>
            </a:r>
            <a:r>
              <a:rPr lang="en-US" sz="3100" dirty="0"/>
              <a:t> </a:t>
            </a:r>
            <a:r>
              <a:rPr lang="en-US" sz="3100" b="0" i="0" dirty="0">
                <a:effectLst/>
              </a:rPr>
              <a:t>as an individual and communally, as part of a group.  </a:t>
            </a:r>
            <a:r>
              <a:rPr lang="en-US" sz="3100" dirty="0"/>
              <a:t>Some examples are formal</a:t>
            </a:r>
            <a:r>
              <a:rPr lang="en-US" sz="3100" b="0" i="0" dirty="0">
                <a:effectLst/>
              </a:rPr>
              <a:t> prayers, hymns, meditation and praying using scripture. </a:t>
            </a:r>
          </a:p>
          <a:p>
            <a:pPr>
              <a:spcAft>
                <a:spcPts val="600"/>
              </a:spcAft>
            </a:pPr>
            <a:endParaRPr lang="en-US" sz="3100" b="0" i="0" dirty="0">
              <a:effectLst/>
            </a:endParaRPr>
          </a:p>
          <a:p>
            <a:pPr>
              <a:spcAft>
                <a:spcPts val="600"/>
              </a:spcAft>
            </a:pPr>
            <a:r>
              <a:rPr lang="en-US" sz="3100" b="0" i="0" dirty="0">
                <a:effectLst/>
              </a:rPr>
              <a:t>During the different liturgical seasons, you will have prayed using appropriate prayers, for example, the Stations of the Cross during Lent. You will have prayed on  retreat days and in Assemblies. These are all ways of worshipping God. </a:t>
            </a:r>
          </a:p>
          <a:p>
            <a:pPr indent="-228600">
              <a:spcAft>
                <a:spcPts val="600"/>
              </a:spcAft>
              <a:buFont typeface="Arial" panose="020B0604020202020204" pitchFamily="34" charset="0"/>
              <a:buChar char="•"/>
            </a:pPr>
            <a:endParaRPr lang="en-US" sz="3100" b="0" i="0" dirty="0">
              <a:effectLst/>
            </a:endParaRPr>
          </a:p>
          <a:p>
            <a:pPr>
              <a:spcAft>
                <a:spcPts val="600"/>
              </a:spcAft>
            </a:pPr>
            <a:r>
              <a:rPr lang="en-US" sz="3100" b="1" i="0" dirty="0">
                <a:solidFill>
                  <a:srgbClr val="002060"/>
                </a:solidFill>
                <a:effectLst/>
              </a:rPr>
              <a:t>Prayer helps you strengthen your relationship with God</a:t>
            </a:r>
            <a:r>
              <a:rPr lang="en-US" sz="3100" b="1" i="0" dirty="0">
                <a:effectLst/>
              </a:rPr>
              <a:t>. </a:t>
            </a:r>
            <a:r>
              <a:rPr lang="en-US" sz="3100" b="1" i="0" dirty="0">
                <a:solidFill>
                  <a:srgbClr val="002060"/>
                </a:solidFill>
                <a:effectLst/>
                <a:latin typeface="Calibri" panose="020F0502020204030204" pitchFamily="34" charset="0"/>
              </a:rPr>
              <a:t>Through prayer we are aware of the loving presence of God in our lives.</a:t>
            </a:r>
            <a:endParaRPr lang="en-GB" sz="3100" b="1" dirty="0">
              <a:solidFill>
                <a:srgbClr val="002060"/>
              </a:solidFill>
            </a:endParaRPr>
          </a:p>
          <a:p>
            <a:pPr>
              <a:spcAft>
                <a:spcPts val="600"/>
              </a:spcAft>
            </a:pPr>
            <a:endParaRPr lang="en-US" sz="2600" b="1" i="0" dirty="0">
              <a:effectLst/>
            </a:endParaRPr>
          </a:p>
          <a:p>
            <a:pPr indent="-228600">
              <a:spcAft>
                <a:spcPts val="600"/>
              </a:spcAft>
              <a:buFont typeface="Arial" panose="020B0604020202020204" pitchFamily="34" charset="0"/>
              <a:buChar char="•"/>
            </a:pPr>
            <a:endParaRPr lang="en-US" sz="1500" b="1" dirty="0"/>
          </a:p>
          <a:p>
            <a:pPr>
              <a:spcAft>
                <a:spcPts val="600"/>
              </a:spcAft>
            </a:pPr>
            <a:endParaRPr lang="en-US" sz="1500" b="0" i="0" dirty="0">
              <a:effectLst/>
            </a:endParaRPr>
          </a:p>
        </p:txBody>
      </p:sp>
      <p:pic>
        <p:nvPicPr>
          <p:cNvPr id="4" name="Picture 3" descr="Text&#10;&#10;Description automatically generated">
            <a:extLst>
              <a:ext uri="{FF2B5EF4-FFF2-40B4-BE49-F238E27FC236}">
                <a16:creationId xmlns:a16="http://schemas.microsoft.com/office/drawing/2014/main" id="{AC804F57-F540-46D3-822E-4BAB2175CC3F}"/>
              </a:ext>
            </a:extLst>
          </p:cNvPr>
          <p:cNvPicPr>
            <a:picLocks noChangeAspect="1"/>
          </p:cNvPicPr>
          <p:nvPr/>
        </p:nvPicPr>
        <p:blipFill rotWithShape="1">
          <a:blip r:embed="rId2">
            <a:extLst>
              <a:ext uri="{28A0092B-C50C-407E-A947-70E740481C1C}">
                <a14:useLocalDpi xmlns:a14="http://schemas.microsoft.com/office/drawing/2010/main" val="0"/>
              </a:ext>
            </a:extLst>
          </a:blip>
          <a:srcRect t="8335" r="-2" b="5673"/>
          <a:stretch/>
        </p:blipFill>
        <p:spPr>
          <a:xfrm>
            <a:off x="5311702" y="-15239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92745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BA9A8-6233-41F1-92CF-2AB15A3CA4F7}"/>
              </a:ext>
            </a:extLst>
          </p:cNvPr>
          <p:cNvSpPr>
            <a:spLocks noGrp="1"/>
          </p:cNvSpPr>
          <p:nvPr>
            <p:ph type="title"/>
          </p:nvPr>
        </p:nvSpPr>
        <p:spPr>
          <a:xfrm>
            <a:off x="1136397" y="502020"/>
            <a:ext cx="5323715" cy="1642970"/>
          </a:xfrm>
        </p:spPr>
        <p:txBody>
          <a:bodyPr anchor="b">
            <a:normAutofit/>
          </a:bodyPr>
          <a:lstStyle/>
          <a:p>
            <a:pPr algn="ctr"/>
            <a:r>
              <a:rPr lang="en-US" sz="4000" b="1" dirty="0">
                <a:solidFill>
                  <a:srgbClr val="002060"/>
                </a:solidFill>
              </a:rPr>
              <a:t>St. Teresa of Avila</a:t>
            </a:r>
            <a:endParaRPr lang="en-GB" sz="4000" b="1" dirty="0">
              <a:solidFill>
                <a:srgbClr val="002060"/>
              </a:solidFill>
            </a:endParaRPr>
          </a:p>
        </p:txBody>
      </p:sp>
      <p:sp>
        <p:nvSpPr>
          <p:cNvPr id="3" name="Content Placeholder 2">
            <a:extLst>
              <a:ext uri="{FF2B5EF4-FFF2-40B4-BE49-F238E27FC236}">
                <a16:creationId xmlns:a16="http://schemas.microsoft.com/office/drawing/2014/main" id="{D97C0795-8FAB-40A3-B7D4-B4CC62E87CDD}"/>
              </a:ext>
            </a:extLst>
          </p:cNvPr>
          <p:cNvSpPr>
            <a:spLocks noGrp="1"/>
          </p:cNvSpPr>
          <p:nvPr>
            <p:ph idx="1"/>
          </p:nvPr>
        </p:nvSpPr>
        <p:spPr>
          <a:xfrm>
            <a:off x="1144923" y="2405894"/>
            <a:ext cx="5315189" cy="3535083"/>
          </a:xfrm>
        </p:spPr>
        <p:txBody>
          <a:bodyPr anchor="t">
            <a:normAutofit lnSpcReduction="10000"/>
          </a:bodyPr>
          <a:lstStyle/>
          <a:p>
            <a:pPr marL="0" indent="0" rtl="0">
              <a:buNone/>
            </a:pPr>
            <a:endParaRPr lang="en-US" sz="2000" b="1" dirty="0">
              <a:latin typeface="universb"/>
            </a:endParaRPr>
          </a:p>
          <a:p>
            <a:pPr marL="0" indent="0" algn="ctr" rtl="0">
              <a:buNone/>
            </a:pPr>
            <a:r>
              <a:rPr lang="en-US" sz="3200" b="0" i="0" dirty="0">
                <a:effectLst/>
                <a:latin typeface="univers" panose="020B0503020202020204" pitchFamily="34" charset="0"/>
              </a:rPr>
              <a:t>Prayer in my opinion is nothing else than a close sharing between friends;  it means taking time frequently to be alone with him who we know loves us.</a:t>
            </a:r>
          </a:p>
          <a:p>
            <a:pPr marL="0" indent="0" rtl="0">
              <a:buNone/>
            </a:pPr>
            <a:endParaRPr lang="en-US" sz="2000" b="0" i="0" dirty="0">
              <a:effectLst/>
              <a:latin typeface="univers" panose="020B0503020202020204" pitchFamily="34" charset="0"/>
            </a:endParaRPr>
          </a:p>
          <a:p>
            <a:pPr marL="0" indent="0">
              <a:buNone/>
            </a:pPr>
            <a:endParaRPr lang="en-GB" sz="2000" dirty="0"/>
          </a:p>
        </p:txBody>
      </p:sp>
      <p:sp>
        <p:nvSpPr>
          <p:cNvPr id="10"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book&#10;&#10;Description automatically generated">
            <a:extLst>
              <a:ext uri="{FF2B5EF4-FFF2-40B4-BE49-F238E27FC236}">
                <a16:creationId xmlns:a16="http://schemas.microsoft.com/office/drawing/2014/main" id="{DAA046EF-9C52-4DD3-9896-72E26A6843A8}"/>
              </a:ext>
            </a:extLst>
          </p:cNvPr>
          <p:cNvPicPr>
            <a:picLocks noChangeAspect="1"/>
          </p:cNvPicPr>
          <p:nvPr/>
        </p:nvPicPr>
        <p:blipFill rotWithShape="1">
          <a:blip r:embed="rId2">
            <a:extLst>
              <a:ext uri="{28A0092B-C50C-407E-A947-70E740481C1C}">
                <a14:useLocalDpi xmlns:a14="http://schemas.microsoft.com/office/drawing/2010/main" val="0"/>
              </a:ext>
            </a:extLst>
          </a:blip>
          <a:srcRect r="3" b="16904"/>
          <a:stretch/>
        </p:blipFill>
        <p:spPr>
          <a:xfrm>
            <a:off x="7075967" y="1277448"/>
            <a:ext cx="4170530" cy="4334996"/>
          </a:xfrm>
          <a:prstGeom prst="rect">
            <a:avLst/>
          </a:prstGeom>
        </p:spPr>
      </p:pic>
    </p:spTree>
    <p:extLst>
      <p:ext uri="{BB962C8B-B14F-4D97-AF65-F5344CB8AC3E}">
        <p14:creationId xmlns:p14="http://schemas.microsoft.com/office/powerpoint/2010/main" val="1932155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C212C-4489-4477-9BAE-0EEA6AFE098A}"/>
              </a:ext>
            </a:extLst>
          </p:cNvPr>
          <p:cNvSpPr>
            <a:spLocks noGrp="1"/>
          </p:cNvSpPr>
          <p:nvPr>
            <p:ph type="title"/>
          </p:nvPr>
        </p:nvSpPr>
        <p:spPr>
          <a:xfrm>
            <a:off x="1142639" y="561203"/>
            <a:ext cx="9932691" cy="1015256"/>
          </a:xfrm>
        </p:spPr>
        <p:txBody>
          <a:bodyPr vert="horz" lIns="91440" tIns="45720" rIns="91440" bIns="45720" rtlCol="0" anchor="b">
            <a:normAutofit fontScale="90000"/>
          </a:bodyPr>
          <a:lstStyle/>
          <a:p>
            <a:pPr algn="ctr"/>
            <a:r>
              <a:rPr lang="en-US" sz="4800" b="1" dirty="0">
                <a:solidFill>
                  <a:srgbClr val="FFFFFF"/>
                </a:solidFill>
              </a:rPr>
              <a:t>Activity 8</a:t>
            </a:r>
            <a:br>
              <a:rPr lang="en-US" sz="3700" b="1" dirty="0">
                <a:solidFill>
                  <a:srgbClr val="FFFFFF"/>
                </a:solidFill>
              </a:rPr>
            </a:br>
            <a:r>
              <a:rPr lang="en-US" sz="3700" b="1" dirty="0">
                <a:solidFill>
                  <a:srgbClr val="FFFFFF"/>
                </a:solidFill>
              </a:rPr>
              <a:t>  </a:t>
            </a:r>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28B199-0D51-4A42-869F-CCB55F9015AB}"/>
              </a:ext>
            </a:extLst>
          </p:cNvPr>
          <p:cNvSpPr>
            <a:spLocks noGrp="1"/>
          </p:cNvSpPr>
          <p:nvPr>
            <p:ph idx="1"/>
          </p:nvPr>
        </p:nvSpPr>
        <p:spPr>
          <a:xfrm>
            <a:off x="1127570" y="4895850"/>
            <a:ext cx="9932690" cy="1403351"/>
          </a:xfrm>
        </p:spPr>
        <p:txBody>
          <a:bodyPr vert="horz" lIns="91440" tIns="45720" rIns="91440" bIns="45720" rtlCol="0" anchor="t">
            <a:noAutofit/>
          </a:bodyPr>
          <a:lstStyle/>
          <a:p>
            <a:pPr marL="0" indent="0" algn="ctr">
              <a:buNone/>
            </a:pPr>
            <a:r>
              <a:rPr lang="en-US" sz="3600" b="1" i="0" dirty="0">
                <a:solidFill>
                  <a:srgbClr val="FFFFFF"/>
                </a:solidFill>
                <a:effectLst/>
              </a:rPr>
              <a:t>Create a </a:t>
            </a:r>
            <a:r>
              <a:rPr lang="en-US" sz="3600" b="1" dirty="0">
                <a:solidFill>
                  <a:srgbClr val="FFFFFF"/>
                </a:solidFill>
              </a:rPr>
              <a:t>mind map</a:t>
            </a:r>
            <a:r>
              <a:rPr lang="en-US" sz="3600" b="1" i="0" dirty="0">
                <a:solidFill>
                  <a:srgbClr val="FFFFFF"/>
                </a:solidFill>
                <a:effectLst/>
              </a:rPr>
              <a:t> displaying your learning. Outline ways you </a:t>
            </a:r>
            <a:r>
              <a:rPr lang="en-US" sz="3600" b="1" dirty="0">
                <a:solidFill>
                  <a:srgbClr val="FFFFFF"/>
                </a:solidFill>
              </a:rPr>
              <a:t>celebrate and worship</a:t>
            </a:r>
            <a:r>
              <a:rPr lang="en-US" sz="3600" b="1" i="0" dirty="0">
                <a:solidFill>
                  <a:srgbClr val="FFFFFF"/>
                </a:solidFill>
                <a:effectLst/>
              </a:rPr>
              <a:t> in your school and your parish.</a:t>
            </a:r>
            <a:endParaRPr lang="en-US" sz="3600" b="0" i="1" dirty="0">
              <a:solidFill>
                <a:srgbClr val="FFFFFF"/>
              </a:solidFill>
              <a:effectLst/>
            </a:endParaRPr>
          </a:p>
        </p:txBody>
      </p:sp>
      <p:pic>
        <p:nvPicPr>
          <p:cNvPr id="6" name="Picture 5" descr="Diagram&#10;&#10;Description automatically generated">
            <a:extLst>
              <a:ext uri="{FF2B5EF4-FFF2-40B4-BE49-F238E27FC236}">
                <a16:creationId xmlns:a16="http://schemas.microsoft.com/office/drawing/2014/main" id="{C1527224-CC5D-4DF5-B9AC-69BE52F3E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339" y="1923483"/>
            <a:ext cx="3919814" cy="2742859"/>
          </a:xfrm>
          <a:prstGeom prst="rect">
            <a:avLst/>
          </a:prstGeom>
        </p:spPr>
      </p:pic>
      <p:pic>
        <p:nvPicPr>
          <p:cNvPr id="5" name="Picture 4" descr="A picture containing person, indoor&#10;&#10;Description automatically generated">
            <a:extLst>
              <a:ext uri="{FF2B5EF4-FFF2-40B4-BE49-F238E27FC236}">
                <a16:creationId xmlns:a16="http://schemas.microsoft.com/office/drawing/2014/main" id="{E6AA5805-7FC9-41A6-8708-B03CAE4D9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446" y="1923482"/>
            <a:ext cx="4486215" cy="2742859"/>
          </a:xfrm>
          <a:prstGeom prst="rect">
            <a:avLst/>
          </a:prstGeom>
        </p:spPr>
      </p:pic>
    </p:spTree>
    <p:extLst>
      <p:ext uri="{BB962C8B-B14F-4D97-AF65-F5344CB8AC3E}">
        <p14:creationId xmlns:p14="http://schemas.microsoft.com/office/powerpoint/2010/main" val="632934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EA92C-D6F8-4C31-99BA-60B8F00EE439}"/>
              </a:ext>
            </a:extLst>
          </p:cNvPr>
          <p:cNvSpPr>
            <a:spLocks noGrp="1"/>
          </p:cNvSpPr>
          <p:nvPr>
            <p:ph type="title"/>
          </p:nvPr>
        </p:nvSpPr>
        <p:spPr>
          <a:xfrm>
            <a:off x="5596501" y="489508"/>
            <a:ext cx="5754896" cy="1090395"/>
          </a:xfrm>
        </p:spPr>
        <p:txBody>
          <a:bodyPr anchor="b">
            <a:normAutofit/>
          </a:bodyPr>
          <a:lstStyle/>
          <a:p>
            <a:pPr algn="ctr"/>
            <a:r>
              <a:rPr lang="en-US" sz="3600" dirty="0">
                <a:solidFill>
                  <a:srgbClr val="002060"/>
                </a:solidFill>
              </a:rPr>
              <a:t>Prayer and Reflection:</a:t>
            </a:r>
            <a:br>
              <a:rPr lang="en-US" sz="3600" dirty="0">
                <a:solidFill>
                  <a:srgbClr val="002060"/>
                </a:solidFill>
              </a:rPr>
            </a:br>
            <a:r>
              <a:rPr lang="en-US" sz="3600" dirty="0">
                <a:solidFill>
                  <a:srgbClr val="002060"/>
                </a:solidFill>
              </a:rPr>
              <a:t>Bless the Lord Oh my Soul</a:t>
            </a:r>
            <a:endParaRPr lang="en-GB" sz="3600" dirty="0">
              <a:solidFill>
                <a:srgbClr val="002060"/>
              </a:solidFill>
            </a:endParaRPr>
          </a:p>
        </p:txBody>
      </p:sp>
      <p:pic>
        <p:nvPicPr>
          <p:cNvPr id="4" name="Online Media 3" title="10,000 Reasons (Bless the Lord o my soul ) - Matt Redman (with Lyrics)">
            <a:hlinkClick r:id="" action="ppaction://media"/>
            <a:extLst>
              <a:ext uri="{FF2B5EF4-FFF2-40B4-BE49-F238E27FC236}">
                <a16:creationId xmlns:a16="http://schemas.microsoft.com/office/drawing/2014/main" id="{26A90A3E-9BF0-4CE0-BC37-DE352310D6DD}"/>
              </a:ext>
            </a:extLst>
          </p:cNvPr>
          <p:cNvPicPr>
            <a:picLocks noRot="1" noChangeAspect="1"/>
          </p:cNvPicPr>
          <p:nvPr>
            <a:videoFile r:link="rId1"/>
          </p:nvPr>
        </p:nvPicPr>
        <p:blipFill>
          <a:blip r:embed="rId3"/>
          <a:stretch>
            <a:fillRect/>
          </a:stretch>
        </p:blipFill>
        <p:spPr>
          <a:xfrm>
            <a:off x="840602" y="1579903"/>
            <a:ext cx="4521988" cy="3391490"/>
          </a:xfrm>
          <a:prstGeom prst="rect">
            <a:avLst/>
          </a:prstGeom>
        </p:spPr>
      </p:pic>
      <p:sp>
        <p:nvSpPr>
          <p:cNvPr id="3" name="Content Placeholder 2">
            <a:extLst>
              <a:ext uri="{FF2B5EF4-FFF2-40B4-BE49-F238E27FC236}">
                <a16:creationId xmlns:a16="http://schemas.microsoft.com/office/drawing/2014/main" id="{63E843D3-D414-47F4-B9E3-EDC7151F0679}"/>
              </a:ext>
            </a:extLst>
          </p:cNvPr>
          <p:cNvSpPr>
            <a:spLocks noGrp="1"/>
          </p:cNvSpPr>
          <p:nvPr>
            <p:ph idx="1"/>
          </p:nvPr>
        </p:nvSpPr>
        <p:spPr>
          <a:xfrm>
            <a:off x="5596502" y="1781175"/>
            <a:ext cx="5754896" cy="3822183"/>
          </a:xfrm>
        </p:spPr>
        <p:txBody>
          <a:bodyPr anchor="t">
            <a:normAutofit/>
          </a:bodyPr>
          <a:lstStyle/>
          <a:p>
            <a:pPr marL="0" indent="0" algn="ctr">
              <a:buNone/>
            </a:pPr>
            <a:r>
              <a:rPr lang="en-US" dirty="0"/>
              <a:t>Remember Eucharistia means  thanksgiving. </a:t>
            </a:r>
          </a:p>
          <a:p>
            <a:pPr marL="0" indent="0" algn="ctr">
              <a:buNone/>
            </a:pPr>
            <a:r>
              <a:rPr lang="en-US" dirty="0"/>
              <a:t>   Give thanks as you listen …….</a:t>
            </a:r>
          </a:p>
          <a:p>
            <a:pPr marL="0" indent="0" algn="ctr">
              <a:buNone/>
            </a:pPr>
            <a:endParaRPr lang="en-US" dirty="0"/>
          </a:p>
          <a:p>
            <a:pPr marL="0" indent="0" algn="ctr">
              <a:buNone/>
            </a:pPr>
            <a:r>
              <a:rPr lang="en-US" dirty="0"/>
              <a:t>Reflect on what you are grateful for.</a:t>
            </a:r>
            <a:br>
              <a:rPr lang="en-US" dirty="0"/>
            </a:br>
            <a:endParaRPr lang="en-US" dirty="0"/>
          </a:p>
          <a:p>
            <a:pPr marL="0" indent="0" algn="ctr">
              <a:buNone/>
            </a:pPr>
            <a:r>
              <a:rPr lang="en-US"/>
              <a:t>List </a:t>
            </a:r>
            <a:r>
              <a:rPr lang="en-US" dirty="0"/>
              <a:t>the things you are grateful for.</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4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01FB-5071-48E8-B317-1B0DA6F84FA1}"/>
              </a:ext>
            </a:extLst>
          </p:cNvPr>
          <p:cNvSpPr>
            <a:spLocks noGrp="1"/>
          </p:cNvSpPr>
          <p:nvPr>
            <p:ph type="title"/>
          </p:nvPr>
        </p:nvSpPr>
        <p:spPr>
          <a:xfrm>
            <a:off x="6342320" y="365125"/>
            <a:ext cx="5295015" cy="2063808"/>
          </a:xfrm>
        </p:spPr>
        <p:txBody>
          <a:bodyPr anchor="b">
            <a:normAutofit/>
          </a:bodyPr>
          <a:lstStyle/>
          <a:p>
            <a:pPr>
              <a:lnSpc>
                <a:spcPct val="90000"/>
              </a:lnSpc>
            </a:pPr>
            <a:r>
              <a:rPr lang="en-US" sz="3700" b="1" dirty="0">
                <a:latin typeface="Calibri" panose="020F0502020204030204" pitchFamily="34" charset="0"/>
              </a:rPr>
              <a:t>Celebrating &amp; W</a:t>
            </a:r>
            <a:r>
              <a:rPr lang="en-US" sz="3700" b="1" i="0" dirty="0">
                <a:effectLst/>
                <a:latin typeface="Calibri" panose="020F0502020204030204" pitchFamily="34" charset="0"/>
              </a:rPr>
              <a:t>orshipping</a:t>
            </a:r>
            <a:endParaRPr lang="en-GB" sz="3700" dirty="0"/>
          </a:p>
        </p:txBody>
      </p:sp>
      <p:sp>
        <p:nvSpPr>
          <p:cNvPr id="13" name="Content Placeholder 12">
            <a:extLst>
              <a:ext uri="{FF2B5EF4-FFF2-40B4-BE49-F238E27FC236}">
                <a16:creationId xmlns:a16="http://schemas.microsoft.com/office/drawing/2014/main" id="{331EC51F-C3C3-4E87-8776-BC59417EDA82}"/>
              </a:ext>
            </a:extLst>
          </p:cNvPr>
          <p:cNvSpPr>
            <a:spLocks noGrp="1"/>
          </p:cNvSpPr>
          <p:nvPr>
            <p:ph idx="1"/>
          </p:nvPr>
        </p:nvSpPr>
        <p:spPr>
          <a:xfrm>
            <a:off x="6342320" y="2908005"/>
            <a:ext cx="5295015" cy="3268957"/>
          </a:xfrm>
        </p:spPr>
        <p:txBody>
          <a:bodyPr>
            <a:normAutofit/>
          </a:bodyPr>
          <a:lstStyle/>
          <a:p>
            <a:pPr marL="0" indent="0">
              <a:buNone/>
            </a:pPr>
            <a:r>
              <a:rPr lang="en-US" sz="3600" b="1" i="0" dirty="0">
                <a:solidFill>
                  <a:srgbClr val="002060"/>
                </a:solidFill>
                <a:effectLst/>
                <a:latin typeface="Calibri" panose="020F0502020204030204" pitchFamily="34" charset="0"/>
              </a:rPr>
              <a:t>What images come to mind when you hear the word ‘worshipping’?</a:t>
            </a:r>
            <a:endParaRPr lang="en-US" sz="3600" b="1" dirty="0">
              <a:solidFill>
                <a:srgbClr val="002060"/>
              </a:solidFill>
            </a:endParaRPr>
          </a:p>
        </p:txBody>
      </p:sp>
      <p:pic>
        <p:nvPicPr>
          <p:cNvPr id="9" name="Picture 8" descr="Icon&#10;&#10;Description automatically generated">
            <a:extLst>
              <a:ext uri="{FF2B5EF4-FFF2-40B4-BE49-F238E27FC236}">
                <a16:creationId xmlns:a16="http://schemas.microsoft.com/office/drawing/2014/main" id="{6D309DED-8D92-45CF-AD2A-A24AB38BF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20" y="365125"/>
            <a:ext cx="2431530" cy="2194559"/>
          </a:xfrm>
          <a:prstGeom prst="rect">
            <a:avLst/>
          </a:prstGeom>
        </p:spPr>
      </p:pic>
      <p:pic>
        <p:nvPicPr>
          <p:cNvPr id="5" name="Content Placeholder 4" descr="A picture containing text, lit, dark&#10;&#10;Description automatically generated">
            <a:extLst>
              <a:ext uri="{FF2B5EF4-FFF2-40B4-BE49-F238E27FC236}">
                <a16:creationId xmlns:a16="http://schemas.microsoft.com/office/drawing/2014/main" id="{455AFD0C-3DE5-478B-A3FF-74F347542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412" y="617178"/>
            <a:ext cx="2542032" cy="1690451"/>
          </a:xfrm>
          <a:prstGeom prst="rect">
            <a:avLst/>
          </a:prstGeom>
        </p:spPr>
      </p:pic>
      <p:pic>
        <p:nvPicPr>
          <p:cNvPr id="7" name="Picture 6" descr="A picture containing dancer, sport&#10;&#10;Description automatically generated">
            <a:extLst>
              <a:ext uri="{FF2B5EF4-FFF2-40B4-BE49-F238E27FC236}">
                <a16:creationId xmlns:a16="http://schemas.microsoft.com/office/drawing/2014/main" id="{24AC0309-3A01-4497-93C5-32C5BA63E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68" y="3148013"/>
            <a:ext cx="5294376" cy="2647188"/>
          </a:xfrm>
          <a:prstGeom prst="rect">
            <a:avLst/>
          </a:prstGeom>
        </p:spPr>
      </p:pic>
    </p:spTree>
    <p:extLst>
      <p:ext uri="{BB962C8B-B14F-4D97-AF65-F5344CB8AC3E}">
        <p14:creationId xmlns:p14="http://schemas.microsoft.com/office/powerpoint/2010/main" val="258380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EE4CE-CA3F-4CDF-8AFB-FD0B75AD5CE9}"/>
              </a:ext>
            </a:extLst>
          </p:cNvPr>
          <p:cNvSpPr>
            <a:spLocks noGrp="1"/>
          </p:cNvSpPr>
          <p:nvPr>
            <p:ph type="title"/>
          </p:nvPr>
        </p:nvSpPr>
        <p:spPr>
          <a:xfrm>
            <a:off x="1136397" y="502020"/>
            <a:ext cx="5323715" cy="1642970"/>
          </a:xfrm>
        </p:spPr>
        <p:txBody>
          <a:bodyPr anchor="b">
            <a:normAutofit/>
          </a:bodyPr>
          <a:lstStyle/>
          <a:p>
            <a:r>
              <a:rPr lang="en-US" b="1" dirty="0"/>
              <a:t>The Charter for Catholic Schools</a:t>
            </a:r>
            <a:endParaRPr lang="en-GB" b="1" dirty="0"/>
          </a:p>
        </p:txBody>
      </p:sp>
      <p:sp>
        <p:nvSpPr>
          <p:cNvPr id="3" name="Content Placeholder 2">
            <a:extLst>
              <a:ext uri="{FF2B5EF4-FFF2-40B4-BE49-F238E27FC236}">
                <a16:creationId xmlns:a16="http://schemas.microsoft.com/office/drawing/2014/main" id="{9ED98E3F-E1FA-490D-B483-9848F7BCCEA1}"/>
              </a:ext>
            </a:extLst>
          </p:cNvPr>
          <p:cNvSpPr>
            <a:spLocks noGrp="1"/>
          </p:cNvSpPr>
          <p:nvPr>
            <p:ph idx="1"/>
          </p:nvPr>
        </p:nvSpPr>
        <p:spPr>
          <a:xfrm>
            <a:off x="1136397" y="2385574"/>
            <a:ext cx="5315189" cy="3970406"/>
          </a:xfrm>
        </p:spPr>
        <p:txBody>
          <a:bodyPr anchor="t">
            <a:normAutofit lnSpcReduction="10000"/>
          </a:bodyPr>
          <a:lstStyle/>
          <a:p>
            <a:pPr marL="0" indent="0">
              <a:buNone/>
            </a:pPr>
            <a:r>
              <a:rPr lang="en-US" b="0" i="0" dirty="0">
                <a:effectLst/>
                <a:latin typeface="Calibri" panose="020F0502020204030204" pitchFamily="34" charset="0"/>
              </a:rPr>
              <a:t>In the Charter for Catholic </a:t>
            </a:r>
            <a:r>
              <a:rPr lang="en-US" dirty="0">
                <a:latin typeface="Calibri" panose="020F0502020204030204" pitchFamily="34" charset="0"/>
              </a:rPr>
              <a:t>S</a:t>
            </a:r>
            <a:r>
              <a:rPr lang="en-US" b="0" i="0" dirty="0">
                <a:effectLst/>
                <a:latin typeface="Calibri" panose="020F0502020204030204" pitchFamily="34" charset="0"/>
              </a:rPr>
              <a:t>chools, it says the school should display:</a:t>
            </a:r>
          </a:p>
          <a:p>
            <a:pPr marL="0" indent="0">
              <a:buNone/>
            </a:pPr>
            <a:r>
              <a:rPr lang="en-US" b="0" i="1" dirty="0">
                <a:effectLst/>
                <a:latin typeface="Calibri" panose="020F0502020204030204" pitchFamily="34" charset="0"/>
              </a:rPr>
              <a:t>a commitment to the spiritual formation of the school community, through the shared experience of prayer and liturgy, and in partnership with local parishes.</a:t>
            </a:r>
          </a:p>
          <a:p>
            <a:pPr marL="0" indent="0">
              <a:buNone/>
            </a:pPr>
            <a:endParaRPr lang="en-US" dirty="0">
              <a:latin typeface="Calibri" panose="020F0502020204030204" pitchFamily="34" charset="0"/>
            </a:endParaRPr>
          </a:p>
          <a:p>
            <a:pPr marL="0" indent="0">
              <a:buNone/>
            </a:pPr>
            <a:r>
              <a:rPr lang="en-US" b="1" i="0" dirty="0">
                <a:solidFill>
                  <a:srgbClr val="002060"/>
                </a:solidFill>
                <a:effectLst/>
                <a:latin typeface="Calibri" panose="020F0502020204030204" pitchFamily="34" charset="0"/>
              </a:rPr>
              <a:t>What does this mean to you in school today?</a:t>
            </a:r>
          </a:p>
          <a:p>
            <a:pPr marL="0" indent="0">
              <a:buNone/>
            </a:pPr>
            <a:endParaRPr lang="en-GB" sz="2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ebsite&#10;&#10;Description automatically generated">
            <a:extLst>
              <a:ext uri="{FF2B5EF4-FFF2-40B4-BE49-F238E27FC236}">
                <a16:creationId xmlns:a16="http://schemas.microsoft.com/office/drawing/2014/main" id="{CFF17414-4026-40C2-ACA0-C88730000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763" y="958749"/>
            <a:ext cx="4179056" cy="4940478"/>
          </a:xfrm>
          <a:prstGeom prst="rect">
            <a:avLst/>
          </a:prstGeom>
        </p:spPr>
      </p:pic>
    </p:spTree>
    <p:extLst>
      <p:ext uri="{BB962C8B-B14F-4D97-AF65-F5344CB8AC3E}">
        <p14:creationId xmlns:p14="http://schemas.microsoft.com/office/powerpoint/2010/main" val="32283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5495913-710C-4F30-86B5-94B1125B7F13}"/>
              </a:ext>
            </a:extLst>
          </p:cNvPr>
          <p:cNvSpPr>
            <a:spLocks noGrp="1"/>
          </p:cNvSpPr>
          <p:nvPr>
            <p:ph type="title"/>
          </p:nvPr>
        </p:nvSpPr>
        <p:spPr>
          <a:xfrm>
            <a:off x="1146879" y="998002"/>
            <a:ext cx="3182940" cy="1471959"/>
          </a:xfrm>
        </p:spPr>
        <p:txBody>
          <a:bodyPr>
            <a:normAutofit/>
          </a:bodyPr>
          <a:lstStyle/>
          <a:p>
            <a:r>
              <a:rPr lang="en-US" sz="3600">
                <a:solidFill>
                  <a:srgbClr val="FFFFFF"/>
                </a:solidFill>
              </a:rPr>
              <a:t>Activity 1: The Catholic School</a:t>
            </a:r>
            <a:endParaRPr lang="en-GB" sz="3600">
              <a:solidFill>
                <a:srgbClr val="FFFFFF"/>
              </a:solidFill>
            </a:endParaRPr>
          </a:p>
        </p:txBody>
      </p:sp>
      <p:sp>
        <p:nvSpPr>
          <p:cNvPr id="3" name="Content Placeholder 2">
            <a:extLst>
              <a:ext uri="{FF2B5EF4-FFF2-40B4-BE49-F238E27FC236}">
                <a16:creationId xmlns:a16="http://schemas.microsoft.com/office/drawing/2014/main" id="{B5A93ACE-7785-46D4-B06F-D41C103BD072}"/>
              </a:ext>
            </a:extLst>
          </p:cNvPr>
          <p:cNvSpPr>
            <a:spLocks noGrp="1"/>
          </p:cNvSpPr>
          <p:nvPr>
            <p:ph idx="1"/>
          </p:nvPr>
        </p:nvSpPr>
        <p:spPr>
          <a:xfrm>
            <a:off x="1139635" y="2546161"/>
            <a:ext cx="3200451" cy="2985929"/>
          </a:xfrm>
        </p:spPr>
        <p:txBody>
          <a:bodyPr anchor="t">
            <a:normAutofit/>
          </a:bodyPr>
          <a:lstStyle/>
          <a:p>
            <a:r>
              <a:rPr lang="en-US" sz="2400" dirty="0">
                <a:solidFill>
                  <a:srgbClr val="FEFFFF"/>
                </a:solidFill>
              </a:rPr>
              <a:t>Using the placemat note the ways that indicate you are part of a community of faith in a Catholic school. </a:t>
            </a:r>
          </a:p>
          <a:p>
            <a:r>
              <a:rPr lang="en-US" sz="2400" dirty="0">
                <a:solidFill>
                  <a:srgbClr val="FEFFFF"/>
                </a:solidFill>
              </a:rPr>
              <a:t>Share your answers with the class.</a:t>
            </a:r>
          </a:p>
          <a:p>
            <a:pPr marL="0" indent="0">
              <a:buNone/>
            </a:pPr>
            <a:endParaRPr lang="en-GB" sz="2200" dirty="0">
              <a:solidFill>
                <a:srgbClr val="FEFFFF"/>
              </a:solidFill>
            </a:endParaRPr>
          </a:p>
        </p:txBody>
      </p:sp>
      <p:pic>
        <p:nvPicPr>
          <p:cNvPr id="10" name="Picture 9" descr="Text&#10;&#10;Description automatically generated">
            <a:extLst>
              <a:ext uri="{FF2B5EF4-FFF2-40B4-BE49-F238E27FC236}">
                <a16:creationId xmlns:a16="http://schemas.microsoft.com/office/drawing/2014/main" id="{D641C318-EDC4-4C35-BD38-D4604EBD4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268" y="1242179"/>
            <a:ext cx="6539075" cy="4054222"/>
          </a:xfrm>
          <a:prstGeom prst="rect">
            <a:avLst/>
          </a:prstGeom>
        </p:spPr>
      </p:pic>
    </p:spTree>
    <p:extLst>
      <p:ext uri="{BB962C8B-B14F-4D97-AF65-F5344CB8AC3E}">
        <p14:creationId xmlns:p14="http://schemas.microsoft.com/office/powerpoint/2010/main" val="10832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5057A5-9671-4DCE-A3AC-F6EA094EC131}"/>
              </a:ext>
            </a:extLst>
          </p:cNvPr>
          <p:cNvSpPr>
            <a:spLocks noGrp="1"/>
          </p:cNvSpPr>
          <p:nvPr>
            <p:ph type="title"/>
          </p:nvPr>
        </p:nvSpPr>
        <p:spPr>
          <a:xfrm>
            <a:off x="871220" y="860029"/>
            <a:ext cx="6006192" cy="790096"/>
          </a:xfrm>
        </p:spPr>
        <p:txBody>
          <a:bodyPr>
            <a:normAutofit/>
          </a:bodyPr>
          <a:lstStyle/>
          <a:p>
            <a:pPr algn="ctr"/>
            <a:r>
              <a:rPr lang="en-US" dirty="0">
                <a:solidFill>
                  <a:srgbClr val="586E87"/>
                </a:solidFill>
              </a:rPr>
              <a:t>Prayer &amp; Liturgy</a:t>
            </a:r>
            <a:endParaRPr lang="en-GB" dirty="0">
              <a:solidFill>
                <a:srgbClr val="586E87"/>
              </a:solidFill>
            </a:endParaRPr>
          </a:p>
        </p:txBody>
      </p:sp>
      <p:sp>
        <p:nvSpPr>
          <p:cNvPr id="3" name="Content Placeholder 2">
            <a:extLst>
              <a:ext uri="{FF2B5EF4-FFF2-40B4-BE49-F238E27FC236}">
                <a16:creationId xmlns:a16="http://schemas.microsoft.com/office/drawing/2014/main" id="{652EE35F-5228-4DC8-8B5E-F2B777EA3D39}"/>
              </a:ext>
            </a:extLst>
          </p:cNvPr>
          <p:cNvSpPr>
            <a:spLocks noGrp="1"/>
          </p:cNvSpPr>
          <p:nvPr>
            <p:ph idx="1"/>
          </p:nvPr>
        </p:nvSpPr>
        <p:spPr>
          <a:xfrm>
            <a:off x="871220" y="1650125"/>
            <a:ext cx="6006192" cy="4526838"/>
          </a:xfrm>
        </p:spPr>
        <p:txBody>
          <a:bodyPr>
            <a:noAutofit/>
          </a:bodyPr>
          <a:lstStyle/>
          <a:p>
            <a:pPr marL="0" indent="0" algn="ctr">
              <a:buNone/>
            </a:pPr>
            <a:r>
              <a:rPr lang="en-US" b="0" i="0" dirty="0">
                <a:solidFill>
                  <a:srgbClr val="002060"/>
                </a:solidFill>
                <a:effectLst/>
                <a:latin typeface="Calibri" panose="020F0502020204030204" pitchFamily="34" charset="0"/>
              </a:rPr>
              <a:t>The Catholic school is a believing community which celebrates faith in Jesus through prayer and liturgy.</a:t>
            </a:r>
          </a:p>
          <a:p>
            <a:pPr marL="0" indent="0">
              <a:buNone/>
            </a:pPr>
            <a:endParaRPr lang="en-US" sz="2400" b="0" i="0" dirty="0">
              <a:solidFill>
                <a:srgbClr val="586E87"/>
              </a:solidFill>
              <a:effectLst/>
              <a:latin typeface="Calibri" panose="020F0502020204030204" pitchFamily="34" charset="0"/>
            </a:endParaRPr>
          </a:p>
          <a:p>
            <a:pPr marL="0" indent="0">
              <a:buNone/>
            </a:pPr>
            <a:r>
              <a:rPr lang="en-US" sz="2400" dirty="0">
                <a:solidFill>
                  <a:srgbClr val="586E87"/>
                </a:solidFill>
              </a:rPr>
              <a:t>The word ‘liturgy’ originally meant a ‘public work’ or ‘a service in the name of/on behalf of the people’. In Christian tradition it means the participation of the People of God in ‘the work of God’. Through the liturgy, Christ, our redeemer and high priest, continues the work of our redemption in, with, and through His Church.       CCC 1069</a:t>
            </a:r>
          </a:p>
          <a:p>
            <a:pPr marL="0" indent="0">
              <a:buNone/>
            </a:pPr>
            <a:endParaRPr lang="en-US" sz="1800" b="0" i="0" dirty="0">
              <a:solidFill>
                <a:srgbClr val="586E87"/>
              </a:solidFill>
              <a:effectLst/>
              <a:latin typeface="Calibri" panose="020F0502020204030204" pitchFamily="34" charset="0"/>
            </a:endParaRPr>
          </a:p>
        </p:txBody>
      </p:sp>
      <p:sp>
        <p:nvSpPr>
          <p:cNvPr id="14" name="Rectangle 13">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86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podium&#10;&#10;Description automatically generated with low confidence">
            <a:extLst>
              <a:ext uri="{FF2B5EF4-FFF2-40B4-BE49-F238E27FC236}">
                <a16:creationId xmlns:a16="http://schemas.microsoft.com/office/drawing/2014/main" id="{14F2861D-E63F-46CC-A89E-186A1E550DC8}"/>
              </a:ext>
            </a:extLst>
          </p:cNvPr>
          <p:cNvPicPr>
            <a:picLocks noChangeAspect="1"/>
          </p:cNvPicPr>
          <p:nvPr/>
        </p:nvPicPr>
        <p:blipFill rotWithShape="1">
          <a:blip r:embed="rId2">
            <a:extLst>
              <a:ext uri="{28A0092B-C50C-407E-A947-70E740481C1C}">
                <a14:useLocalDpi xmlns:a14="http://schemas.microsoft.com/office/drawing/2010/main" val="0"/>
              </a:ext>
            </a:extLst>
          </a:blip>
          <a:srcRect b="2772"/>
          <a:stretch/>
        </p:blipFill>
        <p:spPr>
          <a:xfrm>
            <a:off x="7523826" y="862763"/>
            <a:ext cx="3788081" cy="5151142"/>
          </a:xfrm>
          <a:prstGeom prst="rect">
            <a:avLst/>
          </a:prstGeom>
        </p:spPr>
      </p:pic>
    </p:spTree>
    <p:extLst>
      <p:ext uri="{BB962C8B-B14F-4D97-AF65-F5344CB8AC3E}">
        <p14:creationId xmlns:p14="http://schemas.microsoft.com/office/powerpoint/2010/main" val="196931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B80BB64-4102-4D58-8BD5-AC7DACEF443E}"/>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The Youth Catechism says:</a:t>
            </a:r>
            <a:endParaRPr lang="en-GB" sz="4000" b="1">
              <a:solidFill>
                <a:srgbClr val="FFFFFF"/>
              </a:solidFill>
            </a:endParaRPr>
          </a:p>
        </p:txBody>
      </p:sp>
      <p:sp>
        <p:nvSpPr>
          <p:cNvPr id="3" name="Content Placeholder 2">
            <a:extLst>
              <a:ext uri="{FF2B5EF4-FFF2-40B4-BE49-F238E27FC236}">
                <a16:creationId xmlns:a16="http://schemas.microsoft.com/office/drawing/2014/main" id="{6C967184-C671-4659-9690-FD90F88B7B23}"/>
              </a:ext>
            </a:extLst>
          </p:cNvPr>
          <p:cNvSpPr>
            <a:spLocks noGrp="1"/>
          </p:cNvSpPr>
          <p:nvPr>
            <p:ph idx="1"/>
          </p:nvPr>
        </p:nvSpPr>
        <p:spPr>
          <a:xfrm>
            <a:off x="1424904" y="2494450"/>
            <a:ext cx="4884456" cy="3957150"/>
          </a:xfrm>
        </p:spPr>
        <p:txBody>
          <a:bodyPr>
            <a:normAutofit lnSpcReduction="10000"/>
          </a:bodyPr>
          <a:lstStyle/>
          <a:p>
            <a:pPr rtl="0"/>
            <a:r>
              <a:rPr lang="en-US" sz="2400" b="0" i="0" dirty="0">
                <a:effectLst/>
                <a:latin typeface="Calibri" panose="020F0502020204030204" pitchFamily="34" charset="0"/>
              </a:rPr>
              <a:t>'Celebrating the Christian mysteries is about encountering Jesus Christ in time. Until the end of time he is present in his Church. The most profound encounter with him on earth is the liturgy (divine worship).'</a:t>
            </a:r>
          </a:p>
          <a:p>
            <a:pPr marL="0" indent="0" rtl="0">
              <a:buNone/>
            </a:pPr>
            <a:endParaRPr lang="en-US" sz="2400" b="0" i="0" dirty="0">
              <a:effectLst/>
              <a:latin typeface="Calibri" panose="020F0502020204030204" pitchFamily="34" charset="0"/>
            </a:endParaRPr>
          </a:p>
          <a:p>
            <a:pPr rtl="0"/>
            <a:r>
              <a:rPr lang="en-US" sz="2400" b="0" i="0" dirty="0">
                <a:effectLst/>
                <a:latin typeface="Calibri" panose="020F0502020204030204" pitchFamily="34" charset="0"/>
              </a:rPr>
              <a:t>'Liturgy becomes exciting when one senses that God himself is present under its sacred signs and its precious, often ancient prayers'.</a:t>
            </a:r>
          </a:p>
          <a:p>
            <a:pPr marL="0" indent="0">
              <a:buNone/>
            </a:pPr>
            <a:endParaRPr lang="en-GB" sz="1900" dirty="0"/>
          </a:p>
        </p:txBody>
      </p:sp>
      <p:pic>
        <p:nvPicPr>
          <p:cNvPr id="5" name="Picture 4" descr="A yellow book with white text&#10;&#10;Description automatically generated with low confidence">
            <a:extLst>
              <a:ext uri="{FF2B5EF4-FFF2-40B4-BE49-F238E27FC236}">
                <a16:creationId xmlns:a16="http://schemas.microsoft.com/office/drawing/2014/main" id="{AA65DC59-1D53-4846-8324-E191FF233576}"/>
              </a:ext>
            </a:extLst>
          </p:cNvPr>
          <p:cNvPicPr>
            <a:picLocks noChangeAspect="1"/>
          </p:cNvPicPr>
          <p:nvPr/>
        </p:nvPicPr>
        <p:blipFill rotWithShape="1">
          <a:blip r:embed="rId2">
            <a:extLst>
              <a:ext uri="{28A0092B-C50C-407E-A947-70E740481C1C}">
                <a14:useLocalDpi xmlns:a14="http://schemas.microsoft.com/office/drawing/2010/main" val="0"/>
              </a:ext>
            </a:extLst>
          </a:blip>
          <a:srcRect l="2441" r="1355" b="2"/>
          <a:stretch/>
        </p:blipFill>
        <p:spPr>
          <a:xfrm>
            <a:off x="6786006" y="2492589"/>
            <a:ext cx="3428175" cy="3563372"/>
          </a:xfrm>
          <a:prstGeom prst="rect">
            <a:avLst/>
          </a:prstGeom>
        </p:spPr>
      </p:pic>
      <p:sp>
        <p:nvSpPr>
          <p:cNvPr id="6" name="TextBox 5">
            <a:extLst>
              <a:ext uri="{FF2B5EF4-FFF2-40B4-BE49-F238E27FC236}">
                <a16:creationId xmlns:a16="http://schemas.microsoft.com/office/drawing/2014/main" id="{FFB01355-D83C-48D5-A22D-8EBE128DC682}"/>
              </a:ext>
            </a:extLst>
          </p:cNvPr>
          <p:cNvSpPr txBox="1"/>
          <p:nvPr/>
        </p:nvSpPr>
        <p:spPr>
          <a:xfrm>
            <a:off x="6786006" y="5699411"/>
            <a:ext cx="3428175" cy="599789"/>
          </a:xfrm>
          <a:prstGeom prst="rect">
            <a:avLst/>
          </a:prstGeom>
          <a:solidFill>
            <a:srgbClr val="000000">
              <a:alpha val="50000"/>
            </a:srgbClr>
          </a:solidFill>
          <a:ln>
            <a:noFill/>
          </a:ln>
        </p:spPr>
        <p:txBody>
          <a:bodyPr wrap="square" rtlCol="0">
            <a:noAutofit/>
          </a:bodyPr>
          <a:lstStyle/>
          <a:p>
            <a:pPr algn="ctr">
              <a:spcAft>
                <a:spcPts val="600"/>
              </a:spcAft>
            </a:pPr>
            <a:r>
              <a:rPr lang="en-US" sz="2000" b="1" i="1" dirty="0">
                <a:solidFill>
                  <a:srgbClr val="FFFFFF"/>
                </a:solidFill>
              </a:rPr>
              <a:t>What does this mean to you ?</a:t>
            </a:r>
            <a:endParaRPr lang="en-GB" sz="2000" b="1" i="1" dirty="0">
              <a:solidFill>
                <a:srgbClr val="FFFFFF"/>
              </a:solidFill>
            </a:endParaRPr>
          </a:p>
        </p:txBody>
      </p:sp>
    </p:spTree>
    <p:extLst>
      <p:ext uri="{BB962C8B-B14F-4D97-AF65-F5344CB8AC3E}">
        <p14:creationId xmlns:p14="http://schemas.microsoft.com/office/powerpoint/2010/main" val="194315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10427</TotalTime>
  <Words>3040</Words>
  <Application>Microsoft Office PowerPoint</Application>
  <PresentationFormat>Widescreen</PresentationFormat>
  <Paragraphs>259</Paragraphs>
  <Slides>49</Slides>
  <Notes>0</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inherit</vt:lpstr>
      <vt:lpstr>ReithSans</vt:lpstr>
      <vt:lpstr>Segoe UI</vt:lpstr>
      <vt:lpstr>Times New Roman</vt:lpstr>
      <vt:lpstr>univers</vt:lpstr>
      <vt:lpstr>universb</vt:lpstr>
      <vt:lpstr>Office Theme</vt:lpstr>
      <vt:lpstr>Catholic Education Week 2021</vt:lpstr>
      <vt:lpstr>Celebrating &amp; Worshipping</vt:lpstr>
      <vt:lpstr>Celebrating &amp; Worshipping</vt:lpstr>
      <vt:lpstr> Mass</vt:lpstr>
      <vt:lpstr>Celebrating &amp; Worshipping</vt:lpstr>
      <vt:lpstr>The Charter for Catholic Schools</vt:lpstr>
      <vt:lpstr>Activity 1: The Catholic School</vt:lpstr>
      <vt:lpstr>Prayer &amp; Liturgy</vt:lpstr>
      <vt:lpstr>The Youth Catechism says:</vt:lpstr>
      <vt:lpstr>Liturgy</vt:lpstr>
      <vt:lpstr>What is Liturgy?</vt:lpstr>
      <vt:lpstr>Liturgy is…</vt:lpstr>
      <vt:lpstr>Forms of Liturgy</vt:lpstr>
      <vt:lpstr>Activity 2 - Quick Quiz</vt:lpstr>
      <vt:lpstr>The Liturgical Calendar</vt:lpstr>
      <vt:lpstr>Activity 3 – The Liturgical Year</vt:lpstr>
      <vt:lpstr>Worship</vt:lpstr>
      <vt:lpstr>Activity 4 - Mass in School</vt:lpstr>
      <vt:lpstr>‘eucharistia’ is the Greek word meaning Thanksgiving. </vt:lpstr>
      <vt:lpstr>PowerPoint Presentation</vt:lpstr>
      <vt:lpstr>The Eucharist</vt:lpstr>
      <vt:lpstr>The Eucharist</vt:lpstr>
      <vt:lpstr>The Eucharist</vt:lpstr>
      <vt:lpstr>At Mass</vt:lpstr>
      <vt:lpstr>PowerPoint Presentation</vt:lpstr>
      <vt:lpstr>PowerPoint Presentation</vt:lpstr>
      <vt:lpstr>PowerPoint Presentation</vt:lpstr>
      <vt:lpstr>PowerPoint Presentation</vt:lpstr>
      <vt:lpstr>PowerPoint Presentation</vt:lpstr>
      <vt:lpstr>Activity 7</vt:lpstr>
      <vt:lpstr>Celebrate a Class Mass</vt:lpstr>
      <vt:lpstr>Eucharistic Adoration</vt:lpstr>
      <vt:lpstr>Adoration does not take the place of Mass. It should increase our desire to receive the Eucharist at Mass.</vt:lpstr>
      <vt:lpstr>PowerPoint Presentation</vt:lpstr>
      <vt:lpstr>PowerPoint Presentation</vt:lpstr>
      <vt:lpstr>PowerPoint Presentation</vt:lpstr>
      <vt:lpstr> World Youth Day Adoration Vigil  Rio 2013</vt:lpstr>
      <vt:lpstr>Prayer</vt:lpstr>
      <vt:lpstr>    </vt:lpstr>
      <vt:lpstr>PowerPoint Presentation</vt:lpstr>
      <vt:lpstr>PowerPoint Presentation</vt:lpstr>
      <vt:lpstr>Psalm 95</vt:lpstr>
      <vt:lpstr>We can pray by reflecting on images and icons</vt:lpstr>
      <vt:lpstr>We can pray and praise God through hymns and song.  There are many hymns about the eucharist.   </vt:lpstr>
      <vt:lpstr>PowerPoint Presentation</vt:lpstr>
      <vt:lpstr>PowerPoint Presentation</vt:lpstr>
      <vt:lpstr>St. Teresa of Avila</vt:lpstr>
      <vt:lpstr>Activity 8   </vt:lpstr>
      <vt:lpstr>Prayer and Reflection: Bless the Lord Oh my Soul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Education Week 2021</dc:title>
  <dc:creator>Margaret Barton</dc:creator>
  <cp:lastModifiedBy>Jo Hughes</cp:lastModifiedBy>
  <cp:revision>2</cp:revision>
  <dcterms:created xsi:type="dcterms:W3CDTF">2021-08-30T14:54:09Z</dcterms:created>
  <dcterms:modified xsi:type="dcterms:W3CDTF">2021-10-11T11:14:04Z</dcterms:modified>
</cp:coreProperties>
</file>