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7" r:id="rId3"/>
    <p:sldId id="257" r:id="rId4"/>
    <p:sldId id="258" r:id="rId5"/>
    <p:sldId id="259" r:id="rId6"/>
    <p:sldId id="260" r:id="rId7"/>
    <p:sldId id="261" r:id="rId8"/>
    <p:sldId id="262" r:id="rId9"/>
    <p:sldId id="263" r:id="rId10"/>
    <p:sldId id="264" r:id="rId11"/>
    <p:sldId id="265" r:id="rId12"/>
    <p:sldId id="266" r:id="rId13"/>
    <p:sldId id="268" r:id="rId14"/>
    <p:sldId id="269" r:id="rId15"/>
    <p:sldId id="271" r:id="rId16"/>
    <p:sldId id="270" r:id="rId17"/>
    <p:sldId id="272"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6089" autoAdjust="0"/>
  </p:normalViewPr>
  <p:slideViewPr>
    <p:cSldViewPr snapToGrid="0">
      <p:cViewPr varScale="1">
        <p:scale>
          <a:sx n="31" d="100"/>
          <a:sy n="31" d="100"/>
        </p:scale>
        <p:origin x="1690" y="34"/>
      </p:cViewPr>
      <p:guideLst/>
    </p:cSldViewPr>
  </p:slideViewPr>
  <p:outlineViewPr>
    <p:cViewPr>
      <p:scale>
        <a:sx n="33" d="100"/>
        <a:sy n="33" d="100"/>
      </p:scale>
      <p:origin x="0" y="0"/>
    </p:cViewPr>
  </p:outlineViewPr>
  <p:notesTextViewPr>
    <p:cViewPr>
      <p:scale>
        <a:sx n="150" d="100"/>
        <a:sy n="150" d="100"/>
      </p:scale>
      <p:origin x="0" y="-259"/>
    </p:cViewPr>
  </p:notesTextViewPr>
  <p:notesViewPr>
    <p:cSldViewPr snapToGrid="0">
      <p:cViewPr varScale="1">
        <p:scale>
          <a:sx n="81" d="100"/>
          <a:sy n="81" d="100"/>
        </p:scale>
        <p:origin x="399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938" y="0"/>
            <a:ext cx="3037840" cy="466435"/>
          </a:xfrm>
          <a:prstGeom prst="rect">
            <a:avLst/>
          </a:prstGeom>
        </p:spPr>
        <p:txBody>
          <a:bodyPr vert="horz" lIns="91440" tIns="45720" rIns="91440" bIns="45720" rtlCol="0"/>
          <a:lstStyle>
            <a:lvl1pPr algn="r">
              <a:defRPr sz="1200"/>
            </a:lvl1pPr>
          </a:lstStyle>
          <a:p>
            <a:fld id="{195F67F7-5EC2-43DF-9583-C4C301451A6F}" type="datetimeFigureOut">
              <a:rPr lang="en-GB" smtClean="0"/>
              <a:t>13/08/2018</a:t>
            </a:fld>
            <a:endParaRPr lang="en-GB"/>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8"/>
            <a:ext cx="3037840" cy="4664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1440" tIns="45720" rIns="91440" bIns="45720" rtlCol="0" anchor="b"/>
          <a:lstStyle>
            <a:lvl1pPr algn="r">
              <a:defRPr sz="1200"/>
            </a:lvl1pPr>
          </a:lstStyle>
          <a:p>
            <a:fld id="{3F2AA1A1-4DF0-493C-85A4-9192CDD67EB4}" type="slidenum">
              <a:rPr lang="en-GB" smtClean="0"/>
              <a:t>‹#›</a:t>
            </a:fld>
            <a:endParaRPr lang="en-GB"/>
          </a:p>
        </p:txBody>
      </p:sp>
    </p:spTree>
    <p:extLst>
      <p:ext uri="{BB962C8B-B14F-4D97-AF65-F5344CB8AC3E}">
        <p14:creationId xmlns:p14="http://schemas.microsoft.com/office/powerpoint/2010/main" val="4032695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GB" b="0" dirty="0"/>
              <a:t>Pre-lesson starter activity:</a:t>
            </a:r>
          </a:p>
          <a:p>
            <a:pPr marL="0" lvl="0" indent="0">
              <a:buFont typeface="+mj-lt"/>
              <a:buNone/>
            </a:pPr>
            <a:endParaRPr lang="en-GB" b="0" dirty="0"/>
          </a:p>
          <a:p>
            <a:pPr marL="0" lvl="0" indent="0">
              <a:buFont typeface="+mj-lt"/>
              <a:buNone/>
            </a:pPr>
            <a:r>
              <a:rPr lang="en-GB" b="0" dirty="0"/>
              <a:t>Encourage</a:t>
            </a:r>
            <a:r>
              <a:rPr lang="en-GB" b="0" baseline="0" dirty="0"/>
              <a:t> students to talk about what it’s like living in the 21</a:t>
            </a:r>
            <a:r>
              <a:rPr lang="en-GB" b="0" baseline="30000" dirty="0"/>
              <a:t>st</a:t>
            </a:r>
            <a:r>
              <a:rPr lang="en-GB" b="0" baseline="0" dirty="0"/>
              <a:t> century and to think about how things are different from the past (carrier pigeon onwards!)</a:t>
            </a:r>
          </a:p>
          <a:p>
            <a:pPr marL="0" lvl="0" indent="0">
              <a:buFont typeface="+mj-lt"/>
              <a:buNone/>
            </a:pPr>
            <a:endParaRPr lang="en-GB" b="0" baseline="0" dirty="0"/>
          </a:p>
          <a:p>
            <a:pPr marL="0" lvl="0" indent="0">
              <a:buFont typeface="+mj-lt"/>
              <a:buNone/>
            </a:pPr>
            <a:r>
              <a:rPr lang="en-GB" b="0" baseline="0" dirty="0"/>
              <a:t>Points to draw out: </a:t>
            </a:r>
          </a:p>
          <a:p>
            <a:pPr marL="228600" lvl="0" indent="-228600">
              <a:buFont typeface="+mj-lt"/>
              <a:buAutoNum type="arabicPeriod"/>
            </a:pPr>
            <a:r>
              <a:rPr lang="en-GB" b="0" baseline="0" dirty="0"/>
              <a:t>Our world is very different from the past and the world is constantly changing. </a:t>
            </a:r>
          </a:p>
          <a:p>
            <a:pPr marL="228600" lvl="0" indent="-228600">
              <a:buFont typeface="+mj-lt"/>
              <a:buAutoNum type="arabicPeriod"/>
            </a:pPr>
            <a:r>
              <a:rPr lang="en-GB" b="0" baseline="0" dirty="0"/>
              <a:t>Does this change mean we can treat people unjustly? No, only circumstances change, not how we treat of our neighbour. </a:t>
            </a:r>
          </a:p>
          <a:p>
            <a:pPr marL="228600" lvl="0" indent="-228600">
              <a:buFont typeface="+mj-lt"/>
              <a:buAutoNum type="arabicPeriod"/>
            </a:pPr>
            <a:r>
              <a:rPr lang="en-GB" b="0" baseline="0" dirty="0"/>
              <a:t>How do we know how to treat the other? Catholic Social Teaching which is a firmly rooted in scripture and Church teaching. </a:t>
            </a:r>
          </a:p>
          <a:p>
            <a:pPr marL="228600" lvl="0" indent="-228600">
              <a:buFont typeface="+mj-lt"/>
              <a:buAutoNum type="arabicPeriod"/>
            </a:pPr>
            <a:endParaRPr lang="en-GB" b="0" baseline="0" dirty="0"/>
          </a:p>
          <a:p>
            <a:pPr marL="0" lvl="0" indent="0">
              <a:buFont typeface="+mj-lt"/>
              <a:buNone/>
            </a:pPr>
            <a:endParaRPr lang="en-GB" b="0" dirty="0"/>
          </a:p>
          <a:p>
            <a:pPr marL="0" lvl="0" indent="0">
              <a:buFont typeface="+mj-lt"/>
              <a:buNone/>
            </a:pPr>
            <a:r>
              <a:rPr lang="en-GB" b="0" dirty="0"/>
              <a:t>Prayer</a:t>
            </a:r>
            <a:r>
              <a:rPr lang="en-GB" b="0" baseline="0" dirty="0"/>
              <a:t> to begin the lesson with:</a:t>
            </a:r>
          </a:p>
          <a:p>
            <a:pPr marL="0" lvl="0" indent="0">
              <a:buFont typeface="+mj-lt"/>
              <a:buNone/>
            </a:pPr>
            <a:endParaRPr lang="en-GB" b="0" baseline="0" dirty="0"/>
          </a:p>
          <a:p>
            <a:pPr marL="0" lvl="0" indent="0">
              <a:buFont typeface="+mj-lt"/>
              <a:buNone/>
            </a:pPr>
            <a:r>
              <a:rPr lang="en-GB" b="0" baseline="0" dirty="0"/>
              <a:t>Dear Lord,</a:t>
            </a:r>
          </a:p>
          <a:p>
            <a:pPr marL="0" lvl="0" indent="0">
              <a:buFont typeface="+mj-lt"/>
              <a:buNone/>
            </a:pPr>
            <a:r>
              <a:rPr lang="en-GB" b="0" dirty="0"/>
              <a:t>During your life on earth you were often in the company of the poor, the outcasts, the working people, the lepers and the widows - those who had nothing to give you in a material sense. </a:t>
            </a:r>
          </a:p>
          <a:p>
            <a:pPr marL="0" lvl="0" indent="0">
              <a:buFont typeface="+mj-lt"/>
              <a:buNone/>
            </a:pPr>
            <a:r>
              <a:rPr lang="en-GB" b="0" dirty="0"/>
              <a:t>Give us respect and compassion for those who struggle with material poverty.  </a:t>
            </a:r>
          </a:p>
          <a:p>
            <a:pPr marL="0" lvl="0" indent="0">
              <a:buFont typeface="+mj-lt"/>
              <a:buNone/>
            </a:pPr>
            <a:r>
              <a:rPr lang="en-GB" b="0" dirty="0"/>
              <a:t>Increase our awareness of  those who are struggling in our communities and around the world.  </a:t>
            </a:r>
          </a:p>
          <a:p>
            <a:pPr marL="0" lvl="0" indent="0">
              <a:buFont typeface="+mj-lt"/>
              <a:buNone/>
            </a:pPr>
            <a:r>
              <a:rPr lang="en-GB" b="0" dirty="0"/>
              <a:t>Teach us to be generous and always ready to share what we have with others here at school, at home and in our communities. Amen.</a:t>
            </a:r>
          </a:p>
          <a:p>
            <a:pPr marL="0" lvl="0" indent="0">
              <a:buFont typeface="+mj-lt"/>
              <a:buNone/>
            </a:pPr>
            <a:endParaRPr lang="en-GB" b="0" dirty="0"/>
          </a:p>
        </p:txBody>
      </p:sp>
      <p:sp>
        <p:nvSpPr>
          <p:cNvPr id="4" name="Slide Number Placeholder 3"/>
          <p:cNvSpPr>
            <a:spLocks noGrp="1"/>
          </p:cNvSpPr>
          <p:nvPr>
            <p:ph type="sldNum" sz="quarter" idx="10"/>
          </p:nvPr>
        </p:nvSpPr>
        <p:spPr/>
        <p:txBody>
          <a:bodyPr/>
          <a:lstStyle/>
          <a:p>
            <a:fld id="{3F2AA1A1-4DF0-493C-85A4-9192CDD67EB4}" type="slidenum">
              <a:rPr lang="en-GB" smtClean="0"/>
              <a:t>1</a:t>
            </a:fld>
            <a:endParaRPr lang="en-GB"/>
          </a:p>
        </p:txBody>
      </p:sp>
    </p:spTree>
    <p:extLst>
      <p:ext uri="{BB962C8B-B14F-4D97-AF65-F5344CB8AC3E}">
        <p14:creationId xmlns:p14="http://schemas.microsoft.com/office/powerpoint/2010/main" val="2437634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students to reflect on</a:t>
            </a:r>
            <a:r>
              <a:rPr lang="en-GB" baseline="0" dirty="0"/>
              <a:t> and then discuss with the person nearest to them, times in their own lives when they have demonstrated the principle of solidarity. </a:t>
            </a:r>
            <a:endParaRPr lang="en-GB" dirty="0"/>
          </a:p>
        </p:txBody>
      </p:sp>
      <p:sp>
        <p:nvSpPr>
          <p:cNvPr id="4" name="Slide Number Placeholder 3"/>
          <p:cNvSpPr>
            <a:spLocks noGrp="1"/>
          </p:cNvSpPr>
          <p:nvPr>
            <p:ph type="sldNum" sz="quarter" idx="10"/>
          </p:nvPr>
        </p:nvSpPr>
        <p:spPr/>
        <p:txBody>
          <a:bodyPr/>
          <a:lstStyle/>
          <a:p>
            <a:fld id="{3F2AA1A1-4DF0-493C-85A4-9192CDD67EB4}" type="slidenum">
              <a:rPr lang="en-GB" smtClean="0"/>
              <a:t>10</a:t>
            </a:fld>
            <a:endParaRPr lang="en-GB"/>
          </a:p>
        </p:txBody>
      </p:sp>
    </p:spTree>
    <p:extLst>
      <p:ext uri="{BB962C8B-B14F-4D97-AF65-F5344CB8AC3E}">
        <p14:creationId xmlns:p14="http://schemas.microsoft.com/office/powerpoint/2010/main" val="836372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final principle is: Subsidiarity</a:t>
            </a:r>
            <a:r>
              <a:rPr lang="en-GB" baseline="0" dirty="0"/>
              <a:t>. It is quite likely that students may not have come across this term</a:t>
            </a:r>
          </a:p>
          <a:p>
            <a:endParaRPr lang="en-GB" dirty="0"/>
          </a:p>
          <a:p>
            <a:r>
              <a:rPr lang="en-GB" dirty="0"/>
              <a:t>Click to reveal descriptions of subsidiarity</a:t>
            </a:r>
            <a:r>
              <a:rPr lang="en-GB" baseline="0" dirty="0"/>
              <a:t> and another quote from Pope Benedict XVI’s letter </a:t>
            </a:r>
            <a:r>
              <a:rPr lang="en-GB" i="1" baseline="0" dirty="0"/>
              <a:t>Caritas in </a:t>
            </a:r>
            <a:r>
              <a:rPr lang="en-GB" i="1" baseline="0" dirty="0" err="1"/>
              <a:t>Veritate</a:t>
            </a:r>
            <a:r>
              <a:rPr lang="en-GB" i="1" baseline="0" dirty="0"/>
              <a:t>.</a:t>
            </a:r>
            <a:endParaRPr lang="en-GB" i="1" u="sng"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u="sng" dirty="0"/>
              <a:t>Points to draw</a:t>
            </a:r>
            <a:r>
              <a:rPr lang="en-GB" u="sng" baseline="0" dirty="0"/>
              <a:t>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u="none" baseline="0" dirty="0"/>
              <a:t>If a decision will affect you then you have a right to part of the decision making.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u="none" baseline="0" dirty="0"/>
              <a:t>Decisions should be made by those most affected by them.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u="none" baseline="0" dirty="0"/>
              <a:t>An example might be a school football team. It would be inappropriate for the government to set down rules for your team about how many games they are allowed to play and what the strip should look like. These decisions should be left to the school, coaches and the members of the team to decide because you will be most affected by them. </a:t>
            </a:r>
          </a:p>
          <a:p>
            <a:endParaRPr lang="en-GB" dirty="0"/>
          </a:p>
        </p:txBody>
      </p:sp>
      <p:sp>
        <p:nvSpPr>
          <p:cNvPr id="4" name="Slide Number Placeholder 3"/>
          <p:cNvSpPr>
            <a:spLocks noGrp="1"/>
          </p:cNvSpPr>
          <p:nvPr>
            <p:ph type="sldNum" sz="quarter" idx="10"/>
          </p:nvPr>
        </p:nvSpPr>
        <p:spPr/>
        <p:txBody>
          <a:bodyPr/>
          <a:lstStyle/>
          <a:p>
            <a:fld id="{3F2AA1A1-4DF0-493C-85A4-9192CDD67EB4}" type="slidenum">
              <a:rPr lang="en-GB" smtClean="0"/>
              <a:t>11</a:t>
            </a:fld>
            <a:endParaRPr lang="en-GB"/>
          </a:p>
        </p:txBody>
      </p:sp>
    </p:spTree>
    <p:extLst>
      <p:ext uri="{BB962C8B-B14F-4D97-AF65-F5344CB8AC3E}">
        <p14:creationId xmlns:p14="http://schemas.microsoft.com/office/powerpoint/2010/main" val="1106292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Think about either your own school,</a:t>
            </a:r>
            <a:r>
              <a:rPr lang="en-GB" baseline="0" dirty="0"/>
              <a:t> family, clubs or societies you belong to and, similarly to the example of the football team, explain how the principle of subsidiarity is at work in your example. </a:t>
            </a:r>
          </a:p>
          <a:p>
            <a:endParaRPr lang="en-GB" baseline="0" dirty="0"/>
          </a:p>
          <a:p>
            <a:r>
              <a:rPr lang="en-GB" baseline="0" dirty="0"/>
              <a:t>Ask for feedback on examples.</a:t>
            </a:r>
            <a:endParaRPr lang="en-GB" dirty="0"/>
          </a:p>
          <a:p>
            <a:endParaRPr lang="en-GB" dirty="0"/>
          </a:p>
          <a:p>
            <a:r>
              <a:rPr lang="en-GB" dirty="0"/>
              <a:t>To</a:t>
            </a:r>
            <a:r>
              <a:rPr lang="en-GB" baseline="0" dirty="0"/>
              <a:t> summarise: </a:t>
            </a:r>
          </a:p>
          <a:p>
            <a:pPr marL="171450" indent="-171450">
              <a:buFont typeface="Arial" panose="020B0604020202020204" pitchFamily="34" charset="0"/>
              <a:buChar char="•"/>
            </a:pPr>
            <a:r>
              <a:rPr lang="en-GB" baseline="0" dirty="0"/>
              <a:t>Ask students what the four principles of Catholic Social Teaching are (Human Dignity, The Common Good, Solidarity and Subsidiarity)</a:t>
            </a:r>
          </a:p>
          <a:p>
            <a:pPr marL="171450" indent="-171450">
              <a:buFont typeface="Arial" panose="020B0604020202020204" pitchFamily="34" charset="0"/>
              <a:buChar char="•"/>
            </a:pPr>
            <a:r>
              <a:rPr lang="en-GB" baseline="0" dirty="0"/>
              <a:t>Emphasise that they work together and rely upon each other for social justice to become a reality in our world. </a:t>
            </a:r>
          </a:p>
          <a:p>
            <a:pPr marL="171450" indent="-171450">
              <a:buFont typeface="Arial" panose="020B0604020202020204" pitchFamily="34" charset="0"/>
              <a:buChar char="•"/>
            </a:pPr>
            <a:r>
              <a:rPr lang="en-GB" baseline="0" dirty="0"/>
              <a:t>Each one of them has a responsibility to do as much as they can to bring this vision to life. </a:t>
            </a:r>
            <a:endParaRPr lang="en-GB" dirty="0"/>
          </a:p>
        </p:txBody>
      </p:sp>
      <p:sp>
        <p:nvSpPr>
          <p:cNvPr id="4" name="Slide Number Placeholder 3"/>
          <p:cNvSpPr>
            <a:spLocks noGrp="1"/>
          </p:cNvSpPr>
          <p:nvPr>
            <p:ph type="sldNum" sz="quarter" idx="10"/>
          </p:nvPr>
        </p:nvSpPr>
        <p:spPr/>
        <p:txBody>
          <a:bodyPr/>
          <a:lstStyle/>
          <a:p>
            <a:fld id="{3F2AA1A1-4DF0-493C-85A4-9192CDD67EB4}" type="slidenum">
              <a:rPr lang="en-GB" smtClean="0"/>
              <a:t>12</a:t>
            </a:fld>
            <a:endParaRPr lang="en-GB"/>
          </a:p>
        </p:txBody>
      </p:sp>
    </p:spTree>
    <p:extLst>
      <p:ext uri="{BB962C8B-B14F-4D97-AF65-F5344CB8AC3E}">
        <p14:creationId xmlns:p14="http://schemas.microsoft.com/office/powerpoint/2010/main" val="840220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none" baseline="0" dirty="0"/>
              <a:t>Prayer for peacemakers:</a:t>
            </a:r>
          </a:p>
          <a:p>
            <a:endParaRPr lang="en-GB" b="1" u="none" baseline="0" dirty="0"/>
          </a:p>
          <a:p>
            <a:r>
              <a:rPr lang="en-GB" dirty="0"/>
              <a:t>Spirit of God,</a:t>
            </a:r>
            <a:br>
              <a:rPr lang="en-GB" dirty="0"/>
            </a:br>
            <a:r>
              <a:rPr lang="en-GB" dirty="0"/>
              <a:t>give us the openness, deep within us</a:t>
            </a:r>
            <a:br>
              <a:rPr lang="en-GB" dirty="0"/>
            </a:br>
            <a:r>
              <a:rPr lang="en-GB" dirty="0"/>
              <a:t>to recognise, daily,</a:t>
            </a:r>
            <a:br>
              <a:rPr lang="en-GB" dirty="0"/>
            </a:br>
            <a:r>
              <a:rPr lang="en-GB" dirty="0"/>
              <a:t>all people as made in your image and likeness.</a:t>
            </a:r>
          </a:p>
          <a:p>
            <a:r>
              <a:rPr lang="en-GB" dirty="0"/>
              <a:t>Help us to learn from one another the ways of being fully alive,</a:t>
            </a:r>
            <a:br>
              <a:rPr lang="en-GB" dirty="0"/>
            </a:br>
            <a:r>
              <a:rPr lang="en-GB" dirty="0"/>
              <a:t>at peace with ourselves and with those around us.</a:t>
            </a:r>
            <a:br>
              <a:rPr lang="en-GB" dirty="0"/>
            </a:br>
            <a:r>
              <a:rPr lang="en-GB" dirty="0"/>
              <a:t>Give us the courage to transform</a:t>
            </a:r>
            <a:br>
              <a:rPr lang="en-GB" dirty="0"/>
            </a:br>
            <a:r>
              <a:rPr lang="en-GB" dirty="0"/>
              <a:t>those parts of ourselves and our world</a:t>
            </a:r>
            <a:br>
              <a:rPr lang="en-GB" dirty="0"/>
            </a:br>
            <a:r>
              <a:rPr lang="en-GB" dirty="0"/>
              <a:t>that separate and create enmity.</a:t>
            </a:r>
          </a:p>
          <a:p>
            <a:r>
              <a:rPr lang="en-GB" dirty="0"/>
              <a:t>Help us to take steps to stop</a:t>
            </a:r>
            <a:br>
              <a:rPr lang="en-GB" dirty="0"/>
            </a:br>
            <a:r>
              <a:rPr lang="en-GB" dirty="0"/>
              <a:t>the cycle of violence</a:t>
            </a:r>
            <a:br>
              <a:rPr lang="en-GB" dirty="0"/>
            </a:br>
            <a:r>
              <a:rPr lang="en-GB" dirty="0"/>
              <a:t>in our homes, in our workplaces,</a:t>
            </a:r>
            <a:br>
              <a:rPr lang="en-GB" dirty="0"/>
            </a:br>
            <a:r>
              <a:rPr lang="en-GB" dirty="0"/>
              <a:t>in our neighbourhoods, in our country,</a:t>
            </a:r>
            <a:br>
              <a:rPr lang="en-GB" dirty="0"/>
            </a:br>
            <a:r>
              <a:rPr lang="en-GB" dirty="0"/>
              <a:t>in our world.</a:t>
            </a:r>
          </a:p>
          <a:p>
            <a:r>
              <a:rPr lang="en-GB" dirty="0"/>
              <a:t>May we be open to our deepest yearning</a:t>
            </a:r>
            <a:br>
              <a:rPr lang="en-GB" dirty="0"/>
            </a:br>
            <a:r>
              <a:rPr lang="en-GB" dirty="0"/>
              <a:t>for a world alive with your justice and truth,</a:t>
            </a:r>
            <a:br>
              <a:rPr lang="en-GB" dirty="0"/>
            </a:br>
            <a:r>
              <a:rPr lang="en-GB" dirty="0"/>
              <a:t>to dream of a society</a:t>
            </a:r>
            <a:br>
              <a:rPr lang="en-GB" dirty="0"/>
            </a:br>
            <a:r>
              <a:rPr lang="en-GB" dirty="0"/>
              <a:t>where all are treated with respect,</a:t>
            </a:r>
            <a:br>
              <a:rPr lang="en-GB" dirty="0"/>
            </a:br>
            <a:r>
              <a:rPr lang="en-GB" dirty="0"/>
              <a:t>and, with the power of your Spirit,</a:t>
            </a:r>
            <a:br>
              <a:rPr lang="en-GB" dirty="0"/>
            </a:br>
            <a:r>
              <a:rPr lang="en-GB" dirty="0"/>
              <a:t>to take steps to bring it about.</a:t>
            </a:r>
          </a:p>
          <a:p>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As an introduction, ask</a:t>
            </a:r>
            <a:r>
              <a:rPr lang="en-GB" baseline="0" dirty="0"/>
              <a:t> students to r</a:t>
            </a:r>
            <a:r>
              <a:rPr lang="en-GB" dirty="0"/>
              <a:t>ecap on previous</a:t>
            </a:r>
            <a:r>
              <a:rPr lang="en-GB" baseline="0" dirty="0"/>
              <a:t> learning about </a:t>
            </a:r>
            <a:r>
              <a:rPr lang="en-GB" dirty="0"/>
              <a:t>the four</a:t>
            </a:r>
            <a:r>
              <a:rPr lang="en-GB" baseline="0" dirty="0"/>
              <a:t> principles of Catholic Social Teaching are (Human Dignity, The Common Good, Solidarity and Subsidiarity)</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Question to think about: What is the relationship between the Church’s Social</a:t>
            </a:r>
            <a:r>
              <a:rPr lang="en-GB" b="0" baseline="0" dirty="0"/>
              <a:t> Teaching and how the governments protects people from discrimination?</a:t>
            </a:r>
            <a:endParaRPr lang="en-GB"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endParaRPr lang="en-GB" dirty="0"/>
          </a:p>
        </p:txBody>
      </p:sp>
      <p:sp>
        <p:nvSpPr>
          <p:cNvPr id="4" name="Slide Number Placeholder 3"/>
          <p:cNvSpPr>
            <a:spLocks noGrp="1"/>
          </p:cNvSpPr>
          <p:nvPr>
            <p:ph type="sldNum" sz="quarter" idx="10"/>
          </p:nvPr>
        </p:nvSpPr>
        <p:spPr/>
        <p:txBody>
          <a:bodyPr/>
          <a:lstStyle/>
          <a:p>
            <a:fld id="{3F2AA1A1-4DF0-493C-85A4-9192CDD67EB4}" type="slidenum">
              <a:rPr lang="en-GB" smtClean="0"/>
              <a:t>13</a:t>
            </a:fld>
            <a:endParaRPr lang="en-GB"/>
          </a:p>
        </p:txBody>
      </p:sp>
    </p:spTree>
    <p:extLst>
      <p:ext uri="{BB962C8B-B14F-4D97-AF65-F5344CB8AC3E}">
        <p14:creationId xmlns:p14="http://schemas.microsoft.com/office/powerpoint/2010/main" val="2071455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Question to think about: What is the relationship between the Church’s Social</a:t>
            </a:r>
            <a:r>
              <a:rPr lang="en-GB" b="0" baseline="0" dirty="0"/>
              <a:t> Teaching and how the governments protects people from discrimination?</a:t>
            </a:r>
            <a:endParaRPr lang="en-GB" b="0" dirty="0"/>
          </a:p>
          <a:p>
            <a:endParaRPr lang="en-GB" b="1" dirty="0"/>
          </a:p>
          <a:p>
            <a:r>
              <a:rPr lang="en-GB" b="0" u="sng" dirty="0"/>
              <a:t>Equality Act</a:t>
            </a:r>
            <a:r>
              <a:rPr lang="en-GB" b="0" u="sng" baseline="0" dirty="0"/>
              <a:t> 2010</a:t>
            </a:r>
            <a:endParaRPr lang="en-GB" b="0" u="sng" dirty="0"/>
          </a:p>
          <a:p>
            <a:endParaRPr lang="en-GB" b="0" dirty="0"/>
          </a:p>
          <a:p>
            <a:r>
              <a:rPr lang="en-GB" b="0" dirty="0"/>
              <a:t>In</a:t>
            </a:r>
            <a:r>
              <a:rPr lang="en-GB" b="0" baseline="0" dirty="0"/>
              <a:t> Scotland </a:t>
            </a:r>
            <a:r>
              <a:rPr lang="en-GB" dirty="0"/>
              <a:t>The Equality Act 2010 legally protects people from discrimination in the workplace and in wider society.</a:t>
            </a:r>
          </a:p>
          <a:p>
            <a:endParaRPr lang="en-GB" dirty="0"/>
          </a:p>
          <a:p>
            <a:r>
              <a:rPr lang="en-GB" dirty="0"/>
              <a:t>It replaced previous anti-discrimination laws with a single Act, making the law easier to understand and strengthening protection in some situations. It sets out the different ways in which it’s unlawful to treat someone.</a:t>
            </a:r>
          </a:p>
          <a:p>
            <a:endParaRPr lang="en-GB" dirty="0"/>
          </a:p>
          <a:p>
            <a:r>
              <a:rPr lang="en-GB" dirty="0"/>
              <a:t>The</a:t>
            </a:r>
            <a:r>
              <a:rPr lang="en-GB" baseline="0" dirty="0"/>
              <a:t> characteristics that are protected are:</a:t>
            </a:r>
          </a:p>
          <a:p>
            <a:r>
              <a:rPr lang="en-GB" baseline="0" dirty="0"/>
              <a:t>Age</a:t>
            </a:r>
          </a:p>
          <a:p>
            <a:r>
              <a:rPr lang="en-GB" baseline="0" dirty="0"/>
              <a:t>Disability </a:t>
            </a:r>
          </a:p>
          <a:p>
            <a:r>
              <a:rPr lang="en-GB" baseline="0" dirty="0"/>
              <a:t>Gender reassignment</a:t>
            </a:r>
          </a:p>
          <a:p>
            <a:r>
              <a:rPr lang="en-GB" baseline="0" dirty="0"/>
              <a:t>Pregnancy and maternity</a:t>
            </a:r>
          </a:p>
          <a:p>
            <a:r>
              <a:rPr lang="en-GB" baseline="0" dirty="0"/>
              <a:t>Marriage and civil partnership </a:t>
            </a:r>
          </a:p>
          <a:p>
            <a:r>
              <a:rPr lang="en-GB" baseline="0" dirty="0"/>
              <a:t>Race </a:t>
            </a:r>
          </a:p>
          <a:p>
            <a:r>
              <a:rPr lang="en-GB" baseline="0" dirty="0"/>
              <a:t>Religion or belief</a:t>
            </a:r>
          </a:p>
          <a:p>
            <a:r>
              <a:rPr lang="en-GB" baseline="0" dirty="0"/>
              <a:t>Sex</a:t>
            </a:r>
          </a:p>
          <a:p>
            <a:r>
              <a:rPr lang="en-GB" baseline="0" dirty="0"/>
              <a:t>Sexual orientation </a:t>
            </a:r>
          </a:p>
          <a:p>
            <a:endParaRPr lang="en-GB" baseline="0" dirty="0"/>
          </a:p>
        </p:txBody>
      </p:sp>
      <p:sp>
        <p:nvSpPr>
          <p:cNvPr id="4" name="Slide Number Placeholder 3"/>
          <p:cNvSpPr>
            <a:spLocks noGrp="1"/>
          </p:cNvSpPr>
          <p:nvPr>
            <p:ph type="sldNum" sz="quarter" idx="10"/>
          </p:nvPr>
        </p:nvSpPr>
        <p:spPr/>
        <p:txBody>
          <a:bodyPr/>
          <a:lstStyle/>
          <a:p>
            <a:fld id="{3F2AA1A1-4DF0-493C-85A4-9192CDD67EB4}" type="slidenum">
              <a:rPr lang="en-GB" smtClean="0"/>
              <a:t>14</a:t>
            </a:fld>
            <a:endParaRPr lang="en-GB"/>
          </a:p>
        </p:txBody>
      </p:sp>
    </p:spTree>
    <p:extLst>
      <p:ext uri="{BB962C8B-B14F-4D97-AF65-F5344CB8AC3E}">
        <p14:creationId xmlns:p14="http://schemas.microsoft.com/office/powerpoint/2010/main" val="331963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Thinking about</a:t>
            </a:r>
            <a:r>
              <a:rPr lang="en-GB" baseline="0" dirty="0"/>
              <a:t> everything we have learned Catholic Social Teaching and the protected characteristics in the Equality Act, let’s apply these principles to real situations and think about how we should respond. </a:t>
            </a:r>
          </a:p>
          <a:p>
            <a:endParaRPr lang="en-GB" baseline="0" dirty="0"/>
          </a:p>
          <a:p>
            <a:r>
              <a:rPr lang="en-GB" dirty="0"/>
              <a:t>Give students</a:t>
            </a:r>
            <a:r>
              <a:rPr lang="en-GB" baseline="0" dirty="0"/>
              <a:t> the handout </a:t>
            </a:r>
            <a:r>
              <a:rPr lang="en-GB" b="1" baseline="0" dirty="0"/>
              <a:t>Equality ACT 2010 Quiz – Case Studies</a:t>
            </a:r>
            <a:r>
              <a:rPr lang="en-GB" b="0" baseline="0" dirty="0"/>
              <a:t>. You may also wish to make the handout </a:t>
            </a:r>
            <a:r>
              <a:rPr lang="en-GB" sz="1200" b="1" kern="1200" dirty="0">
                <a:solidFill>
                  <a:schemeClr val="tx1"/>
                </a:solidFill>
                <a:effectLst/>
                <a:latin typeface="+mn-lt"/>
                <a:ea typeface="+mn-ea"/>
                <a:cs typeface="+mn-cs"/>
              </a:rPr>
              <a:t>Four Key Catholic Social Teaching Principles </a:t>
            </a:r>
            <a:r>
              <a:rPr lang="en-GB" sz="1200" b="0" kern="1200" dirty="0">
                <a:solidFill>
                  <a:schemeClr val="tx1"/>
                </a:solidFill>
                <a:effectLst/>
                <a:latin typeface="+mn-lt"/>
                <a:ea typeface="+mn-ea"/>
                <a:cs typeface="+mn-cs"/>
              </a:rPr>
              <a:t>available for reference</a:t>
            </a:r>
            <a:endParaRPr lang="en-GB" b="0" baseline="0" dirty="0"/>
          </a:p>
          <a:p>
            <a:endParaRPr lang="en-GB" b="0" baseline="0" dirty="0"/>
          </a:p>
          <a:p>
            <a:r>
              <a:rPr lang="en-GB" b="0" baseline="0" dirty="0"/>
              <a:t>Scenario 1 and 7 (the first and last) should be done as a whole class activity.</a:t>
            </a:r>
          </a:p>
          <a:p>
            <a:endParaRPr lang="en-GB" b="0" baseline="0" dirty="0"/>
          </a:p>
          <a:p>
            <a:r>
              <a:rPr lang="en-GB" b="0" dirty="0"/>
              <a:t>Points</a:t>
            </a:r>
            <a:r>
              <a:rPr lang="en-GB" b="0" baseline="0" dirty="0"/>
              <a:t> to draw out:</a:t>
            </a:r>
          </a:p>
          <a:p>
            <a:pPr marL="171450" indent="-171450">
              <a:buFont typeface="Arial" panose="020B0604020202020204" pitchFamily="34" charset="0"/>
              <a:buChar char="•"/>
            </a:pPr>
            <a:r>
              <a:rPr lang="en-GB" b="0" baseline="0" dirty="0"/>
              <a:t>The protected characteristic being discriminated against is sexuality.</a:t>
            </a:r>
          </a:p>
          <a:p>
            <a:pPr marL="171450" indent="-171450">
              <a:buFont typeface="Arial" panose="020B0604020202020204" pitchFamily="34" charset="0"/>
              <a:buChar char="•"/>
            </a:pPr>
            <a:r>
              <a:rPr lang="en-GB" b="0" baseline="0" dirty="0"/>
              <a:t>Human dignity belongs to every person because they are made in the image and likeness of God. </a:t>
            </a:r>
          </a:p>
          <a:p>
            <a:pPr marL="171450" indent="-171450">
              <a:buFont typeface="Arial" panose="020B0604020202020204" pitchFamily="34" charset="0"/>
              <a:buChar char="•"/>
            </a:pPr>
            <a:r>
              <a:rPr lang="en-GB" b="0" baseline="0" dirty="0"/>
              <a:t>A person is not defined or judged based on their sexuality. </a:t>
            </a:r>
          </a:p>
          <a:p>
            <a:pPr marL="171450" indent="-171450">
              <a:buFont typeface="Arial" panose="020B0604020202020204" pitchFamily="34" charset="0"/>
              <a:buChar char="•"/>
            </a:pPr>
            <a:r>
              <a:rPr lang="en-GB" b="0" baseline="0" dirty="0"/>
              <a:t>It is because of our dignity that we are compelled to make sure everything we do respects our own dignity and the dignity of others.</a:t>
            </a:r>
          </a:p>
          <a:p>
            <a:endParaRPr lang="en-GB" b="0" baseline="0" dirty="0"/>
          </a:p>
          <a:p>
            <a:endParaRPr lang="en-GB" b="0" dirty="0"/>
          </a:p>
          <a:p>
            <a:r>
              <a:rPr lang="en-GB" b="0" dirty="0"/>
              <a:t>Allow</a:t>
            </a:r>
            <a:r>
              <a:rPr lang="en-GB" b="0" baseline="0" dirty="0"/>
              <a:t> students to work in pairs or smaller groups to work their way through scenarios 2-6</a:t>
            </a:r>
            <a:endParaRPr lang="en-GB" b="0" dirty="0"/>
          </a:p>
        </p:txBody>
      </p:sp>
      <p:sp>
        <p:nvSpPr>
          <p:cNvPr id="4" name="Slide Number Placeholder 3"/>
          <p:cNvSpPr>
            <a:spLocks noGrp="1"/>
          </p:cNvSpPr>
          <p:nvPr>
            <p:ph type="sldNum" sz="quarter" idx="10"/>
          </p:nvPr>
        </p:nvSpPr>
        <p:spPr/>
        <p:txBody>
          <a:bodyPr/>
          <a:lstStyle/>
          <a:p>
            <a:fld id="{3F2AA1A1-4DF0-493C-85A4-9192CDD67EB4}" type="slidenum">
              <a:rPr lang="en-GB" smtClean="0"/>
              <a:t>15</a:t>
            </a:fld>
            <a:endParaRPr lang="en-GB"/>
          </a:p>
        </p:txBody>
      </p:sp>
    </p:spTree>
    <p:extLst>
      <p:ext uri="{BB962C8B-B14F-4D97-AF65-F5344CB8AC3E}">
        <p14:creationId xmlns:p14="http://schemas.microsoft.com/office/powerpoint/2010/main" val="29349990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Points</a:t>
            </a:r>
            <a:r>
              <a:rPr lang="en-GB" baseline="0" dirty="0"/>
              <a:t> to draw out: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a:t>The protected characteristic being discriminated against is gender reassignment.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a:t>The principle of subsidiarity requires that if a decision affects you, you have a right to be part of the decision making process.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a:t>It also means that people in authority have the responsibility to listen to you.</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a:t>Subsidiarity states that decisions should be made by those most affected by them.</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a:t>You could also say that to ignore someone’s request is to ignore their dignity.</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3F2AA1A1-4DF0-493C-85A4-9192CDD67EB4}" type="slidenum">
              <a:rPr lang="en-GB" smtClean="0"/>
              <a:t>16</a:t>
            </a:fld>
            <a:endParaRPr lang="en-GB"/>
          </a:p>
        </p:txBody>
      </p:sp>
    </p:spTree>
    <p:extLst>
      <p:ext uri="{BB962C8B-B14F-4D97-AF65-F5344CB8AC3E}">
        <p14:creationId xmlns:p14="http://schemas.microsoft.com/office/powerpoint/2010/main" val="2500623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Summary of this unit: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tx1"/>
                </a:solidFill>
                <a:effectLst/>
                <a:latin typeface="+mn-lt"/>
                <a:ea typeface="+mn-ea"/>
                <a:cs typeface="+mn-cs"/>
              </a:rPr>
              <a:t>Over the last few lessons, we’ve learned about the principles of Catholic Social Teaching and about the protected characteristics of the Equality Act.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tx1"/>
                </a:solidFill>
                <a:effectLst/>
                <a:latin typeface="+mn-lt"/>
                <a:ea typeface="+mn-ea"/>
                <a:cs typeface="+mn-cs"/>
              </a:rPr>
              <a:t>We’ve also learned about the relationship between these two things and how understanding and living Catholic Social Teaching means that we must never discriminate against another person and that we are all equal in dignity as children of God.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summary, the final part of this section asks students to consider the difference between having different beliefs or opinions</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and discrimination.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Ask students</a:t>
            </a:r>
            <a:r>
              <a:rPr lang="en-GB" sz="1200" kern="1200" baseline="0" dirty="0">
                <a:solidFill>
                  <a:schemeClr val="tx1"/>
                </a:solidFill>
                <a:effectLst/>
                <a:latin typeface="+mn-lt"/>
                <a:ea typeface="+mn-ea"/>
                <a:cs typeface="+mn-cs"/>
              </a:rPr>
              <a:t> to read both of the quotes and take some time to think about what each of them means. This should then lead into a whole class discussion.</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baseline="0" dirty="0">
                <a:solidFill>
                  <a:schemeClr val="tx1"/>
                </a:solidFill>
                <a:effectLst/>
                <a:latin typeface="+mn-lt"/>
                <a:ea typeface="+mn-ea"/>
                <a:cs typeface="+mn-cs"/>
              </a:rPr>
              <a:t>Points to draw out: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tx1"/>
                </a:solidFill>
                <a:effectLst/>
                <a:latin typeface="+mn-lt"/>
                <a:ea typeface="+mn-ea"/>
                <a:cs typeface="+mn-cs"/>
              </a:rPr>
              <a:t>That it is possible to hold different beliefs and opinions without this resulting in prejudice or discrimination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tx1"/>
                </a:solidFill>
                <a:effectLst/>
                <a:latin typeface="+mn-lt"/>
                <a:ea typeface="+mn-ea"/>
                <a:cs typeface="+mn-cs"/>
              </a:rPr>
              <a:t>That each person’s beliefs must be respected.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tx1"/>
                </a:solidFill>
                <a:effectLst/>
                <a:latin typeface="+mn-lt"/>
                <a:ea typeface="+mn-ea"/>
                <a:cs typeface="+mn-cs"/>
              </a:rPr>
              <a:t>That there can be common ground found in serving the common good.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baseline="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F2AA1A1-4DF0-493C-85A4-9192CDD67EB4}" type="slidenum">
              <a:rPr lang="en-GB" smtClean="0"/>
              <a:t>17</a:t>
            </a:fld>
            <a:endParaRPr lang="en-GB"/>
          </a:p>
        </p:txBody>
      </p:sp>
    </p:spTree>
    <p:extLst>
      <p:ext uri="{BB962C8B-B14F-4D97-AF65-F5344CB8AC3E}">
        <p14:creationId xmlns:p14="http://schemas.microsoft.com/office/powerpoint/2010/main" val="3801672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171450" indent="-171450">
              <a:buFontTx/>
              <a:buChar char="-"/>
            </a:pPr>
            <a:r>
              <a:rPr lang="en-GB" dirty="0"/>
              <a:t>Prior learning - ask students what they know about Catholic Social Teaching.</a:t>
            </a:r>
          </a:p>
          <a:p>
            <a:pPr marL="171450" indent="-171450">
              <a:buFontTx/>
              <a:buChar char="-"/>
            </a:pPr>
            <a:endParaRPr lang="en-GB" dirty="0"/>
          </a:p>
          <a:p>
            <a:pPr marL="0" indent="0">
              <a:buFontTx/>
              <a:buNone/>
            </a:pPr>
            <a:endParaRPr lang="en-GB" dirty="0"/>
          </a:p>
          <a:p>
            <a:pPr marL="171450" indent="-171450">
              <a:buFontTx/>
              <a:buChar char="-"/>
            </a:pPr>
            <a:endParaRPr lang="en-GB" dirty="0"/>
          </a:p>
          <a:p>
            <a:pPr marL="0" indent="0">
              <a:buFontTx/>
              <a:buNone/>
            </a:pPr>
            <a:r>
              <a:rPr lang="en-GB" dirty="0"/>
              <a:t>Clicking the image to play the video. Points to draw out from the video:</a:t>
            </a:r>
          </a:p>
          <a:p>
            <a:pPr marL="228600" indent="-228600">
              <a:buFont typeface="+mj-lt"/>
              <a:buAutoNum type="arabicPeriod"/>
            </a:pPr>
            <a:r>
              <a:rPr lang="en-GB" dirty="0"/>
              <a:t>The kind of issues that Catholic Social Teaching addresses (poverty, injustice, migration, the environment etc.) </a:t>
            </a:r>
          </a:p>
          <a:p>
            <a:pPr marL="228600" indent="-228600">
              <a:buFont typeface="+mj-lt"/>
              <a:buAutoNum type="arabicPeriod"/>
            </a:pPr>
            <a:r>
              <a:rPr lang="en-GB" dirty="0"/>
              <a:t>CST is drawn from lots of sources: scripture, papal encyclicals (letters), writings of saints etc.</a:t>
            </a:r>
          </a:p>
          <a:p>
            <a:pPr marL="228600" indent="-228600">
              <a:buFont typeface="+mj-lt"/>
              <a:buAutoNum type="arabicPeriod"/>
            </a:pPr>
            <a:r>
              <a:rPr lang="en-GB" dirty="0"/>
              <a:t>That CST looks at the issues that affect us today in light of the scripture.</a:t>
            </a:r>
          </a:p>
          <a:p>
            <a:pPr marL="228600" indent="-228600">
              <a:buFont typeface="+mj-lt"/>
              <a:buAutoNum type="arabicPeriod"/>
            </a:pPr>
            <a:r>
              <a:rPr lang="en-GB" dirty="0"/>
              <a:t>Any of the 7 themes of CST: </a:t>
            </a:r>
          </a:p>
          <a:p>
            <a:pPr marL="685800" lvl="1" indent="-228600">
              <a:buFont typeface="+mj-lt"/>
              <a:buAutoNum type="arabicPeriod"/>
            </a:pPr>
            <a:r>
              <a:rPr lang="en-GB" b="0" dirty="0"/>
              <a:t>Life and dignity of the human person,</a:t>
            </a:r>
          </a:p>
          <a:p>
            <a:pPr marL="685800" lvl="1" indent="-228600">
              <a:buFont typeface="+mj-lt"/>
              <a:buAutoNum type="arabicPeriod"/>
            </a:pPr>
            <a:r>
              <a:rPr lang="en-GB" b="0" dirty="0"/>
              <a:t>call to family, community and participation, </a:t>
            </a:r>
          </a:p>
          <a:p>
            <a:pPr marL="685800" lvl="1" indent="-228600">
              <a:buFont typeface="+mj-lt"/>
              <a:buAutoNum type="arabicPeriod"/>
            </a:pPr>
            <a:r>
              <a:rPr lang="en-GB" b="0" dirty="0"/>
              <a:t>rights and responsibilities, </a:t>
            </a:r>
          </a:p>
          <a:p>
            <a:pPr marL="685800" lvl="1" indent="-228600">
              <a:buFont typeface="+mj-lt"/>
              <a:buAutoNum type="arabicPeriod"/>
            </a:pPr>
            <a:r>
              <a:rPr lang="en-GB" b="0" dirty="0"/>
              <a:t>the dignity of work and the rights of workers </a:t>
            </a:r>
          </a:p>
          <a:p>
            <a:pPr marL="685800" lvl="1" indent="-228600">
              <a:buFont typeface="+mj-lt"/>
              <a:buAutoNum type="arabicPeriod"/>
            </a:pPr>
            <a:r>
              <a:rPr lang="en-GB" b="0" dirty="0"/>
              <a:t>option for the poor and vulnerable</a:t>
            </a:r>
          </a:p>
          <a:p>
            <a:pPr marL="685800" lvl="1" indent="-228600">
              <a:buFont typeface="+mj-lt"/>
              <a:buAutoNum type="arabicPeriod"/>
            </a:pPr>
            <a:r>
              <a:rPr lang="en-GB" b="0" dirty="0"/>
              <a:t>Solidarity</a:t>
            </a:r>
          </a:p>
          <a:p>
            <a:pPr marL="685800" lvl="1" indent="-228600">
              <a:buFont typeface="+mj-lt"/>
              <a:buAutoNum type="arabicPeriod"/>
            </a:pPr>
            <a:r>
              <a:rPr lang="en-GB" b="0" dirty="0"/>
              <a:t>care for God’s creation.</a:t>
            </a:r>
          </a:p>
          <a:p>
            <a:pPr marL="0" lvl="0" indent="0">
              <a:buFont typeface="+mj-lt"/>
              <a:buNone/>
            </a:pPr>
            <a:endParaRPr lang="en-GB" b="0" dirty="0"/>
          </a:p>
          <a:p>
            <a:pPr marL="0" lvl="0" indent="0">
              <a:buFont typeface="+mj-lt"/>
              <a:buNone/>
            </a:pPr>
            <a:r>
              <a:rPr lang="en-GB" b="0" dirty="0"/>
              <a:t>Activity: What</a:t>
            </a:r>
            <a:r>
              <a:rPr lang="en-GB" b="0" baseline="0" dirty="0"/>
              <a:t> does Pope Francis say to young people about Catholic Social Teaching? Give out handout entitled: </a:t>
            </a:r>
            <a:r>
              <a:rPr lang="en-GB" b="1" baseline="0" dirty="0"/>
              <a:t>Pope Francis writes to young people about Catholic Social Teaching. </a:t>
            </a:r>
            <a:r>
              <a:rPr lang="en-GB" b="0" baseline="0" dirty="0"/>
              <a:t>This is a summarised version of the letter that appears at the beginning of the DOCAT (a book for young people about Catholic Social Teaching). Emphasise that he is speaking to each one of them. There is a speech bubble as part of each paragraph to allow students to summarise each part of the letter and enable them to give structured feedback at the end of the activity. </a:t>
            </a:r>
            <a:endParaRPr lang="en-GB" b="1" baseline="0" dirty="0"/>
          </a:p>
          <a:p>
            <a:pPr marL="0" lvl="0" indent="0">
              <a:buFont typeface="+mj-lt"/>
              <a:buNone/>
            </a:pPr>
            <a:endParaRPr lang="en-GB" b="0" dirty="0"/>
          </a:p>
        </p:txBody>
      </p:sp>
      <p:sp>
        <p:nvSpPr>
          <p:cNvPr id="4" name="Slide Number Placeholder 3"/>
          <p:cNvSpPr>
            <a:spLocks noGrp="1"/>
          </p:cNvSpPr>
          <p:nvPr>
            <p:ph type="sldNum" sz="quarter" idx="10"/>
          </p:nvPr>
        </p:nvSpPr>
        <p:spPr/>
        <p:txBody>
          <a:bodyPr/>
          <a:lstStyle/>
          <a:p>
            <a:fld id="{3F2AA1A1-4DF0-493C-85A4-9192CDD67EB4}" type="slidenum">
              <a:rPr lang="en-GB" smtClean="0"/>
              <a:t>2</a:t>
            </a:fld>
            <a:endParaRPr lang="en-GB"/>
          </a:p>
        </p:txBody>
      </p:sp>
    </p:spTree>
    <p:extLst>
      <p:ext uri="{BB962C8B-B14F-4D97-AF65-F5344CB8AC3E}">
        <p14:creationId xmlns:p14="http://schemas.microsoft.com/office/powerpoint/2010/main" val="1430293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After activity feedback:</a:t>
            </a:r>
          </a:p>
          <a:p>
            <a:endParaRPr lang="en-GB" dirty="0"/>
          </a:p>
          <a:p>
            <a:r>
              <a:rPr lang="en-GB" dirty="0"/>
              <a:t>The development of Catholic social teaching will</a:t>
            </a:r>
            <a:r>
              <a:rPr lang="en-GB" baseline="0" dirty="0"/>
              <a:t> always be ongoing because our development as a society is always ongoing. </a:t>
            </a:r>
          </a:p>
          <a:p>
            <a:endParaRPr lang="en-GB" baseline="0" dirty="0"/>
          </a:p>
          <a:p>
            <a:r>
              <a:rPr lang="en-GB" baseline="0" dirty="0"/>
              <a:t>Learning Intentions:</a:t>
            </a:r>
          </a:p>
          <a:p>
            <a:r>
              <a:rPr lang="en-GB" baseline="0" dirty="0"/>
              <a:t>I understand the four main principals of Catholic Social Teaching</a:t>
            </a:r>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3F2AA1A1-4DF0-493C-85A4-9192CDD67EB4}" type="slidenum">
              <a:rPr lang="en-GB" smtClean="0"/>
              <a:t>3</a:t>
            </a:fld>
            <a:endParaRPr lang="en-GB"/>
          </a:p>
        </p:txBody>
      </p:sp>
    </p:spTree>
    <p:extLst>
      <p:ext uri="{BB962C8B-B14F-4D97-AF65-F5344CB8AC3E}">
        <p14:creationId xmlns:p14="http://schemas.microsoft.com/office/powerpoint/2010/main" val="4052030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Prayer to begin lesson</a:t>
            </a:r>
            <a:r>
              <a:rPr lang="en-GB" baseline="0" dirty="0"/>
              <a:t> with:</a:t>
            </a:r>
          </a:p>
          <a:p>
            <a:endParaRPr lang="en-GB" baseline="0" dirty="0"/>
          </a:p>
          <a:p>
            <a:r>
              <a:rPr lang="en-GB" sz="1200" kern="1200" dirty="0">
                <a:solidFill>
                  <a:schemeClr val="tx1"/>
                </a:solidFill>
                <a:effectLst/>
                <a:latin typeface="+mn-lt"/>
                <a:ea typeface="+mn-ea"/>
                <a:cs typeface="+mn-cs"/>
              </a:rPr>
              <a:t>Holy Spirit,</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     We praise and thank you! </a:t>
            </a:r>
          </a:p>
          <a:p>
            <a:r>
              <a:rPr lang="en-GB" sz="1200" kern="1200" dirty="0">
                <a:solidFill>
                  <a:schemeClr val="tx1"/>
                </a:solidFill>
                <a:effectLst/>
                <a:latin typeface="+mn-lt"/>
                <a:ea typeface="+mn-ea"/>
                <a:cs typeface="+mn-cs"/>
              </a:rPr>
              <a:t>You anoint us to</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     bring glad tidings to the poor</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     proclaim liberty to captives</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     recover sight for the blind</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     free the oppressed</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     and build communities in keeping</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     with God's vision of justice.</a:t>
            </a:r>
          </a:p>
          <a:p>
            <a:r>
              <a:rPr lang="en-GB" sz="1200" kern="1200" dirty="0">
                <a:solidFill>
                  <a:schemeClr val="tx1"/>
                </a:solidFill>
                <a:effectLst/>
                <a:latin typeface="+mn-lt"/>
                <a:ea typeface="+mn-ea"/>
                <a:cs typeface="+mn-cs"/>
              </a:rPr>
              <a:t>Show us how to be</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     light of the world</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     salt of the earth</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     seeds that sprout love</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     and leaven that infuses humanity</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     with the desire to promote</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     human dignity and solidarity.</a:t>
            </a:r>
          </a:p>
          <a:p>
            <a:r>
              <a:rPr lang="en-GB" sz="1200" kern="1200" dirty="0">
                <a:solidFill>
                  <a:schemeClr val="tx1"/>
                </a:solidFill>
                <a:effectLst/>
                <a:latin typeface="+mn-lt"/>
                <a:ea typeface="+mn-ea"/>
                <a:cs typeface="+mn-cs"/>
              </a:rPr>
              <a:t>Help us to listen so that</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     those in poverty can lead our efforts to</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     proclaim a more hopeful vision</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     liberate captives from injustice</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     heal the blindness of the powerful</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     free us all from self-centeredness</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     and build community to overcome poverty.</a:t>
            </a:r>
          </a:p>
          <a:p>
            <a:r>
              <a:rPr lang="en-GB" sz="1200" kern="1200" dirty="0">
                <a:solidFill>
                  <a:schemeClr val="tx1"/>
                </a:solidFill>
                <a:effectLst/>
                <a:latin typeface="+mn-lt"/>
                <a:ea typeface="+mn-ea"/>
                <a:cs typeface="+mn-cs"/>
              </a:rPr>
              <a:t>Amen.</a:t>
            </a:r>
          </a:p>
          <a:p>
            <a:endParaRPr lang="en-GB" baseline="0" dirty="0"/>
          </a:p>
          <a:p>
            <a:endParaRPr lang="en-GB" baseline="0" dirty="0"/>
          </a:p>
          <a:p>
            <a:r>
              <a:rPr lang="en-GB" dirty="0"/>
              <a:t>Let’s go</a:t>
            </a:r>
            <a:r>
              <a:rPr lang="en-GB" baseline="0" dirty="0"/>
              <a:t> through the four principles that underpin Catholic Social Teaching.</a:t>
            </a:r>
            <a:endParaRPr lang="en-GB" dirty="0"/>
          </a:p>
        </p:txBody>
      </p:sp>
      <p:sp>
        <p:nvSpPr>
          <p:cNvPr id="4" name="Slide Number Placeholder 3"/>
          <p:cNvSpPr>
            <a:spLocks noGrp="1"/>
          </p:cNvSpPr>
          <p:nvPr>
            <p:ph type="sldNum" sz="quarter" idx="10"/>
          </p:nvPr>
        </p:nvSpPr>
        <p:spPr/>
        <p:txBody>
          <a:bodyPr/>
          <a:lstStyle/>
          <a:p>
            <a:fld id="{3F2AA1A1-4DF0-493C-85A4-9192CDD67EB4}" type="slidenum">
              <a:rPr lang="en-GB" smtClean="0"/>
              <a:t>4</a:t>
            </a:fld>
            <a:endParaRPr lang="en-GB"/>
          </a:p>
        </p:txBody>
      </p:sp>
    </p:spTree>
    <p:extLst>
      <p:ext uri="{BB962C8B-B14F-4D97-AF65-F5344CB8AC3E}">
        <p14:creationId xmlns:p14="http://schemas.microsoft.com/office/powerpoint/2010/main" val="3111111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students what we mean by “human dignity”.</a:t>
            </a:r>
            <a:r>
              <a:rPr lang="en-GB" baseline="0" dirty="0"/>
              <a:t> Alternatively, ask students to jot down a one sentence definition of the term and seek feedback.</a:t>
            </a:r>
            <a:endParaRPr lang="en-GB" dirty="0"/>
          </a:p>
          <a:p>
            <a:endParaRPr lang="en-GB" dirty="0"/>
          </a:p>
          <a:p>
            <a:r>
              <a:rPr lang="en-GB" dirty="0"/>
              <a:t>Click to reveal three points about human dignity</a:t>
            </a:r>
            <a:r>
              <a:rPr lang="en-GB" baseline="0" dirty="0"/>
              <a:t> and a quote from the catechism. </a:t>
            </a:r>
          </a:p>
          <a:p>
            <a:endParaRPr lang="en-GB" u="sng"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u="sng" dirty="0"/>
              <a:t>Points to draw</a:t>
            </a:r>
            <a:r>
              <a:rPr lang="en-GB" u="sng" baseline="0" dirty="0"/>
              <a:t> out: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aseline="0" dirty="0"/>
              <a:t>That dignity belongs to every person, not because of anything we have done to deserve or earn it, but because we are made in the image and likeness of God. Dignity is a God-given gift.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aseline="0" dirty="0"/>
              <a:t>Because of this dignity we are compelled as Christians to make sure everything we do as human beings respects our own dignity and the dignity of others.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aseline="0" dirty="0"/>
              <a:t>The quote from the catechism makes the point that human beings are not objects, we are not things to be used and thrown away at will but instead are “someone” and as such, should be treated at all times in a just and compassionate way.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p:txBody>
      </p:sp>
      <p:sp>
        <p:nvSpPr>
          <p:cNvPr id="4" name="Slide Number Placeholder 3"/>
          <p:cNvSpPr>
            <a:spLocks noGrp="1"/>
          </p:cNvSpPr>
          <p:nvPr>
            <p:ph type="sldNum" sz="quarter" idx="10"/>
          </p:nvPr>
        </p:nvSpPr>
        <p:spPr/>
        <p:txBody>
          <a:bodyPr/>
          <a:lstStyle/>
          <a:p>
            <a:fld id="{3F2AA1A1-4DF0-493C-85A4-9192CDD67EB4}" type="slidenum">
              <a:rPr lang="en-GB" smtClean="0"/>
              <a:t>5</a:t>
            </a:fld>
            <a:endParaRPr lang="en-GB"/>
          </a:p>
        </p:txBody>
      </p:sp>
    </p:spTree>
    <p:extLst>
      <p:ext uri="{BB962C8B-B14F-4D97-AF65-F5344CB8AC3E}">
        <p14:creationId xmlns:p14="http://schemas.microsoft.com/office/powerpoint/2010/main" val="455604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Ask students for examples either in our own lives, or in a worldwide context, of times when human dignity is ignored.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Examples might include: the way we conduct relationships, the conditions that some people work/live in, our attitude towards those who are different from us in any way.</a:t>
            </a:r>
          </a:p>
          <a:p>
            <a:endParaRPr lang="en-GB" dirty="0"/>
          </a:p>
        </p:txBody>
      </p:sp>
      <p:sp>
        <p:nvSpPr>
          <p:cNvPr id="4" name="Slide Number Placeholder 3"/>
          <p:cNvSpPr>
            <a:spLocks noGrp="1"/>
          </p:cNvSpPr>
          <p:nvPr>
            <p:ph type="sldNum" sz="quarter" idx="10"/>
          </p:nvPr>
        </p:nvSpPr>
        <p:spPr/>
        <p:txBody>
          <a:bodyPr/>
          <a:lstStyle/>
          <a:p>
            <a:fld id="{3F2AA1A1-4DF0-493C-85A4-9192CDD67EB4}" type="slidenum">
              <a:rPr lang="en-GB" smtClean="0"/>
              <a:t>6</a:t>
            </a:fld>
            <a:endParaRPr lang="en-GB"/>
          </a:p>
        </p:txBody>
      </p:sp>
    </p:spTree>
    <p:extLst>
      <p:ext uri="{BB962C8B-B14F-4D97-AF65-F5344CB8AC3E}">
        <p14:creationId xmlns:p14="http://schemas.microsoft.com/office/powerpoint/2010/main" val="114208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next principle is:</a:t>
            </a:r>
            <a:r>
              <a:rPr lang="en-GB" baseline="0" dirty="0"/>
              <a:t> The Common Good. </a:t>
            </a:r>
            <a:r>
              <a:rPr lang="en-GB" dirty="0"/>
              <a:t>Ask students what we mean by “The</a:t>
            </a:r>
            <a:r>
              <a:rPr lang="en-GB" baseline="0" dirty="0"/>
              <a:t> Common Good</a:t>
            </a:r>
            <a:r>
              <a:rPr lang="en-GB" dirty="0"/>
              <a:t>”.</a:t>
            </a:r>
            <a:r>
              <a:rPr lang="en-GB" baseline="0" dirty="0"/>
              <a:t> Alternatively, ask students to jot down a one sentence definition of the term and seek feedback.</a:t>
            </a:r>
            <a:endParaRPr lang="en-GB" dirty="0"/>
          </a:p>
          <a:p>
            <a:endParaRPr lang="en-GB" dirty="0"/>
          </a:p>
          <a:p>
            <a:r>
              <a:rPr lang="en-GB" dirty="0"/>
              <a:t>Click to reveal descriptions of the</a:t>
            </a:r>
            <a:r>
              <a:rPr lang="en-GB" baseline="0" dirty="0"/>
              <a:t> Common Good and a quote from an Encyclical (letter) written by Pope Benedict XVI to us. </a:t>
            </a:r>
          </a:p>
          <a:p>
            <a:endParaRPr lang="en-GB" u="sng"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u="sng" dirty="0"/>
              <a:t>Points to draw</a:t>
            </a:r>
            <a:r>
              <a:rPr lang="en-GB" u="sng" baseline="0" dirty="0"/>
              <a:t>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u="none" baseline="0" dirty="0"/>
              <a:t>The Common Good is different from utilitarianism. It does not mean what is best for most people. Instead it means working together for what is best for every single person. </a:t>
            </a:r>
          </a:p>
          <a:p>
            <a:pPr marL="171450" indent="-171450">
              <a:buFont typeface="Arial" panose="020B0604020202020204" pitchFamily="34" charset="0"/>
              <a:buChar char="•"/>
            </a:pPr>
            <a:r>
              <a:rPr lang="en-GB" dirty="0"/>
              <a:t>We are social because we don’t exist in isolation. We all interact with someone at some level in our lives</a:t>
            </a:r>
            <a:r>
              <a:rPr lang="en-GB" baseline="0" dirty="0"/>
              <a:t> and this is what we call society.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baseline="0" dirty="0"/>
              <a:t>The quote from </a:t>
            </a:r>
            <a:r>
              <a:rPr lang="en-GB" i="1" baseline="0" dirty="0"/>
              <a:t>Caritas in </a:t>
            </a:r>
            <a:r>
              <a:rPr lang="en-GB" i="1" baseline="0" dirty="0" err="1"/>
              <a:t>Veritate</a:t>
            </a:r>
            <a:r>
              <a:rPr lang="en-GB" i="1" baseline="0" dirty="0"/>
              <a:t> </a:t>
            </a:r>
            <a:r>
              <a:rPr lang="en-GB" i="0" baseline="0" dirty="0"/>
              <a:t>emphasises the </a:t>
            </a:r>
            <a:r>
              <a:rPr lang="en-GB" baseline="0" dirty="0"/>
              <a:t>need for us all to agree to respect each other and work towards a world that is good for everyone. </a:t>
            </a:r>
          </a:p>
        </p:txBody>
      </p:sp>
      <p:sp>
        <p:nvSpPr>
          <p:cNvPr id="4" name="Slide Number Placeholder 3"/>
          <p:cNvSpPr>
            <a:spLocks noGrp="1"/>
          </p:cNvSpPr>
          <p:nvPr>
            <p:ph type="sldNum" sz="quarter" idx="10"/>
          </p:nvPr>
        </p:nvSpPr>
        <p:spPr/>
        <p:txBody>
          <a:bodyPr/>
          <a:lstStyle/>
          <a:p>
            <a:fld id="{3F2AA1A1-4DF0-493C-85A4-9192CDD67EB4}" type="slidenum">
              <a:rPr lang="en-GB" smtClean="0"/>
              <a:t>7</a:t>
            </a:fld>
            <a:endParaRPr lang="en-GB"/>
          </a:p>
        </p:txBody>
      </p:sp>
    </p:spTree>
    <p:extLst>
      <p:ext uri="{BB962C8B-B14F-4D97-AF65-F5344CB8AC3E}">
        <p14:creationId xmlns:p14="http://schemas.microsoft.com/office/powerpoint/2010/main" val="4214537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Ask students how we can work to achieve the Common Good, in our schools, families, parishes and globally? Ask them to note down three suggestions that demonstrate how they could do this.</a:t>
            </a:r>
            <a:endParaRPr lang="en-GB" dirty="0"/>
          </a:p>
        </p:txBody>
      </p:sp>
      <p:sp>
        <p:nvSpPr>
          <p:cNvPr id="4" name="Slide Number Placeholder 3"/>
          <p:cNvSpPr>
            <a:spLocks noGrp="1"/>
          </p:cNvSpPr>
          <p:nvPr>
            <p:ph type="sldNum" sz="quarter" idx="10"/>
          </p:nvPr>
        </p:nvSpPr>
        <p:spPr/>
        <p:txBody>
          <a:bodyPr/>
          <a:lstStyle/>
          <a:p>
            <a:fld id="{3F2AA1A1-4DF0-493C-85A4-9192CDD67EB4}" type="slidenum">
              <a:rPr lang="en-GB" smtClean="0"/>
              <a:t>8</a:t>
            </a:fld>
            <a:endParaRPr lang="en-GB"/>
          </a:p>
        </p:txBody>
      </p:sp>
    </p:spTree>
    <p:extLst>
      <p:ext uri="{BB962C8B-B14F-4D97-AF65-F5344CB8AC3E}">
        <p14:creationId xmlns:p14="http://schemas.microsoft.com/office/powerpoint/2010/main" val="3315784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third principle is:</a:t>
            </a:r>
            <a:r>
              <a:rPr lang="en-GB" baseline="0" dirty="0"/>
              <a:t> Solidarity. </a:t>
            </a:r>
            <a:r>
              <a:rPr lang="en-GB" dirty="0"/>
              <a:t>Ask students what we mean by “solidarity” or contexts where they might have heard the term used.</a:t>
            </a:r>
            <a:r>
              <a:rPr lang="en-GB" baseline="0" dirty="0"/>
              <a:t> Alternatively, ask students to jot down a one sentence definition of the term and seek feedback.</a:t>
            </a:r>
            <a:endParaRPr lang="en-GB" dirty="0"/>
          </a:p>
          <a:p>
            <a:endParaRPr lang="en-GB" dirty="0"/>
          </a:p>
          <a:p>
            <a:r>
              <a:rPr lang="en-GB" dirty="0"/>
              <a:t>Click to reveal three points about solidarity</a:t>
            </a:r>
            <a:r>
              <a:rPr lang="en-GB" baseline="0" dirty="0"/>
              <a:t> and a quote from an Encyclical (letter) written by Pope John Paul II to us. </a:t>
            </a:r>
          </a:p>
          <a:p>
            <a:endParaRPr lang="en-GB" u="sng"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u="sng" dirty="0"/>
              <a:t>Points to draw</a:t>
            </a:r>
            <a:r>
              <a:rPr lang="en-GB" u="sng" baseline="0" dirty="0"/>
              <a:t> out:</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We must see everyone as our neighbour and</a:t>
            </a:r>
            <a:r>
              <a:rPr lang="en-GB" baseline="0" dirty="0"/>
              <a:t> as our equal. No one person deserves better treatment than another.</a:t>
            </a:r>
            <a:endParaRPr lang="en-GB" dirty="0"/>
          </a:p>
          <a:p>
            <a:pPr marL="171450" indent="-171450">
              <a:buFont typeface="Arial" panose="020B0604020202020204" pitchFamily="34" charset="0"/>
              <a:buChar char="•"/>
            </a:pPr>
            <a:r>
              <a:rPr lang="en-GB" dirty="0"/>
              <a:t>It is not enough for</a:t>
            </a:r>
            <a:r>
              <a:rPr lang="en-GB" baseline="0" dirty="0"/>
              <a:t> us to feel empathy for those who are treated unjustly, so</a:t>
            </a:r>
            <a:r>
              <a:rPr lang="en-GB" dirty="0"/>
              <a:t>lidarity</a:t>
            </a:r>
            <a:r>
              <a:rPr lang="en-GB" baseline="0" dirty="0"/>
              <a:t> requires action of us when we recognise unjust situations.</a:t>
            </a:r>
            <a:endParaRPr lang="en-GB" dirty="0"/>
          </a:p>
        </p:txBody>
      </p:sp>
      <p:sp>
        <p:nvSpPr>
          <p:cNvPr id="4" name="Slide Number Placeholder 3"/>
          <p:cNvSpPr>
            <a:spLocks noGrp="1"/>
          </p:cNvSpPr>
          <p:nvPr>
            <p:ph type="sldNum" sz="quarter" idx="10"/>
          </p:nvPr>
        </p:nvSpPr>
        <p:spPr/>
        <p:txBody>
          <a:bodyPr/>
          <a:lstStyle/>
          <a:p>
            <a:fld id="{3F2AA1A1-4DF0-493C-85A4-9192CDD67EB4}" type="slidenum">
              <a:rPr lang="en-GB" smtClean="0"/>
              <a:t>9</a:t>
            </a:fld>
            <a:endParaRPr lang="en-GB"/>
          </a:p>
        </p:txBody>
      </p:sp>
    </p:spTree>
    <p:extLst>
      <p:ext uri="{BB962C8B-B14F-4D97-AF65-F5344CB8AC3E}">
        <p14:creationId xmlns:p14="http://schemas.microsoft.com/office/powerpoint/2010/main" val="1205273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800DB-0030-4E7C-9E7A-28BE1E3F59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64BEE08-C710-4516-84FD-ACD7B17ECC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B389EA1-8EE6-4F51-93DA-65262478D1E5}"/>
              </a:ext>
            </a:extLst>
          </p:cNvPr>
          <p:cNvSpPr>
            <a:spLocks noGrp="1"/>
          </p:cNvSpPr>
          <p:nvPr>
            <p:ph type="dt" sz="half" idx="10"/>
          </p:nvPr>
        </p:nvSpPr>
        <p:spPr/>
        <p:txBody>
          <a:bodyPr/>
          <a:lstStyle/>
          <a:p>
            <a:fld id="{E0AEAC48-EB15-4577-93DA-8C8B49177C94}" type="datetimeFigureOut">
              <a:rPr lang="en-GB" smtClean="0"/>
              <a:t>13/08/2018</a:t>
            </a:fld>
            <a:endParaRPr lang="en-GB"/>
          </a:p>
        </p:txBody>
      </p:sp>
      <p:sp>
        <p:nvSpPr>
          <p:cNvPr id="5" name="Footer Placeholder 4">
            <a:extLst>
              <a:ext uri="{FF2B5EF4-FFF2-40B4-BE49-F238E27FC236}">
                <a16:creationId xmlns:a16="http://schemas.microsoft.com/office/drawing/2014/main" id="{434F4471-4ABC-4B33-AD86-438FD612B1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E7E22F-BB9D-4909-8B75-008B9683D48F}"/>
              </a:ext>
            </a:extLst>
          </p:cNvPr>
          <p:cNvSpPr>
            <a:spLocks noGrp="1"/>
          </p:cNvSpPr>
          <p:nvPr>
            <p:ph type="sldNum" sz="quarter" idx="12"/>
          </p:nvPr>
        </p:nvSpPr>
        <p:spPr/>
        <p:txBody>
          <a:bodyPr/>
          <a:lstStyle/>
          <a:p>
            <a:fld id="{88B0BC59-1657-4099-AE68-2EB3607A5F1E}" type="slidenum">
              <a:rPr lang="en-GB" smtClean="0"/>
              <a:t>‹#›</a:t>
            </a:fld>
            <a:endParaRPr lang="en-GB"/>
          </a:p>
        </p:txBody>
      </p:sp>
    </p:spTree>
    <p:extLst>
      <p:ext uri="{BB962C8B-B14F-4D97-AF65-F5344CB8AC3E}">
        <p14:creationId xmlns:p14="http://schemas.microsoft.com/office/powerpoint/2010/main" val="3011612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7AD08-D945-4F96-9647-32187F75C2D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C56C64D-9C4B-4090-8189-068F8CC6EF2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6768AB-166A-48C4-AAB8-AD4FA72416E4}"/>
              </a:ext>
            </a:extLst>
          </p:cNvPr>
          <p:cNvSpPr>
            <a:spLocks noGrp="1"/>
          </p:cNvSpPr>
          <p:nvPr>
            <p:ph type="dt" sz="half" idx="10"/>
          </p:nvPr>
        </p:nvSpPr>
        <p:spPr/>
        <p:txBody>
          <a:bodyPr/>
          <a:lstStyle/>
          <a:p>
            <a:fld id="{E0AEAC48-EB15-4577-93DA-8C8B49177C94}" type="datetimeFigureOut">
              <a:rPr lang="en-GB" smtClean="0"/>
              <a:t>13/08/2018</a:t>
            </a:fld>
            <a:endParaRPr lang="en-GB"/>
          </a:p>
        </p:txBody>
      </p:sp>
      <p:sp>
        <p:nvSpPr>
          <p:cNvPr id="5" name="Footer Placeholder 4">
            <a:extLst>
              <a:ext uri="{FF2B5EF4-FFF2-40B4-BE49-F238E27FC236}">
                <a16:creationId xmlns:a16="http://schemas.microsoft.com/office/drawing/2014/main" id="{E5819FC6-58E6-47C2-AF06-60929582E2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7F9765-4999-4D5D-8B17-80BC2ADF2A29}"/>
              </a:ext>
            </a:extLst>
          </p:cNvPr>
          <p:cNvSpPr>
            <a:spLocks noGrp="1"/>
          </p:cNvSpPr>
          <p:nvPr>
            <p:ph type="sldNum" sz="quarter" idx="12"/>
          </p:nvPr>
        </p:nvSpPr>
        <p:spPr/>
        <p:txBody>
          <a:bodyPr/>
          <a:lstStyle/>
          <a:p>
            <a:fld id="{88B0BC59-1657-4099-AE68-2EB3607A5F1E}" type="slidenum">
              <a:rPr lang="en-GB" smtClean="0"/>
              <a:t>‹#›</a:t>
            </a:fld>
            <a:endParaRPr lang="en-GB"/>
          </a:p>
        </p:txBody>
      </p:sp>
    </p:spTree>
    <p:extLst>
      <p:ext uri="{BB962C8B-B14F-4D97-AF65-F5344CB8AC3E}">
        <p14:creationId xmlns:p14="http://schemas.microsoft.com/office/powerpoint/2010/main" val="4141796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F60E2D-C196-4D9A-882F-7F110A67C56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24EE0D-E2BF-4624-A0B2-3746D0601DA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70AD00-5B13-48FD-8EB9-94E905B9EECD}"/>
              </a:ext>
            </a:extLst>
          </p:cNvPr>
          <p:cNvSpPr>
            <a:spLocks noGrp="1"/>
          </p:cNvSpPr>
          <p:nvPr>
            <p:ph type="dt" sz="half" idx="10"/>
          </p:nvPr>
        </p:nvSpPr>
        <p:spPr/>
        <p:txBody>
          <a:bodyPr/>
          <a:lstStyle/>
          <a:p>
            <a:fld id="{E0AEAC48-EB15-4577-93DA-8C8B49177C94}" type="datetimeFigureOut">
              <a:rPr lang="en-GB" smtClean="0"/>
              <a:t>13/08/2018</a:t>
            </a:fld>
            <a:endParaRPr lang="en-GB"/>
          </a:p>
        </p:txBody>
      </p:sp>
      <p:sp>
        <p:nvSpPr>
          <p:cNvPr id="5" name="Footer Placeholder 4">
            <a:extLst>
              <a:ext uri="{FF2B5EF4-FFF2-40B4-BE49-F238E27FC236}">
                <a16:creationId xmlns:a16="http://schemas.microsoft.com/office/drawing/2014/main" id="{6952F539-239A-4676-9A50-7E3D4B3302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4BA3F3-3DBF-4D65-A870-6428FB52E670}"/>
              </a:ext>
            </a:extLst>
          </p:cNvPr>
          <p:cNvSpPr>
            <a:spLocks noGrp="1"/>
          </p:cNvSpPr>
          <p:nvPr>
            <p:ph type="sldNum" sz="quarter" idx="12"/>
          </p:nvPr>
        </p:nvSpPr>
        <p:spPr/>
        <p:txBody>
          <a:bodyPr/>
          <a:lstStyle/>
          <a:p>
            <a:fld id="{88B0BC59-1657-4099-AE68-2EB3607A5F1E}" type="slidenum">
              <a:rPr lang="en-GB" smtClean="0"/>
              <a:t>‹#›</a:t>
            </a:fld>
            <a:endParaRPr lang="en-GB"/>
          </a:p>
        </p:txBody>
      </p:sp>
    </p:spTree>
    <p:extLst>
      <p:ext uri="{BB962C8B-B14F-4D97-AF65-F5344CB8AC3E}">
        <p14:creationId xmlns:p14="http://schemas.microsoft.com/office/powerpoint/2010/main" val="2339107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11302-059B-44FF-82EB-F8D4A21E345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6873D6C-80BA-4A62-B06C-AC93B262BBD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C1612B-129F-41B6-8FAC-301A205F289A}"/>
              </a:ext>
            </a:extLst>
          </p:cNvPr>
          <p:cNvSpPr>
            <a:spLocks noGrp="1"/>
          </p:cNvSpPr>
          <p:nvPr>
            <p:ph type="dt" sz="half" idx="10"/>
          </p:nvPr>
        </p:nvSpPr>
        <p:spPr/>
        <p:txBody>
          <a:bodyPr/>
          <a:lstStyle/>
          <a:p>
            <a:fld id="{E0AEAC48-EB15-4577-93DA-8C8B49177C94}" type="datetimeFigureOut">
              <a:rPr lang="en-GB" smtClean="0"/>
              <a:t>13/08/2018</a:t>
            </a:fld>
            <a:endParaRPr lang="en-GB"/>
          </a:p>
        </p:txBody>
      </p:sp>
      <p:sp>
        <p:nvSpPr>
          <p:cNvPr id="5" name="Footer Placeholder 4">
            <a:extLst>
              <a:ext uri="{FF2B5EF4-FFF2-40B4-BE49-F238E27FC236}">
                <a16:creationId xmlns:a16="http://schemas.microsoft.com/office/drawing/2014/main" id="{AE51ABAA-3B40-460A-89A5-36E490C780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D8BE33-BE3E-4410-A357-706232C15E54}"/>
              </a:ext>
            </a:extLst>
          </p:cNvPr>
          <p:cNvSpPr>
            <a:spLocks noGrp="1"/>
          </p:cNvSpPr>
          <p:nvPr>
            <p:ph type="sldNum" sz="quarter" idx="12"/>
          </p:nvPr>
        </p:nvSpPr>
        <p:spPr/>
        <p:txBody>
          <a:bodyPr/>
          <a:lstStyle/>
          <a:p>
            <a:fld id="{88B0BC59-1657-4099-AE68-2EB3607A5F1E}" type="slidenum">
              <a:rPr lang="en-GB" smtClean="0"/>
              <a:t>‹#›</a:t>
            </a:fld>
            <a:endParaRPr lang="en-GB"/>
          </a:p>
        </p:txBody>
      </p:sp>
    </p:spTree>
    <p:extLst>
      <p:ext uri="{BB962C8B-B14F-4D97-AF65-F5344CB8AC3E}">
        <p14:creationId xmlns:p14="http://schemas.microsoft.com/office/powerpoint/2010/main" val="3288720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CA227-D9F0-4B81-8942-CF72EED685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59C2421-C529-4632-A79D-98ADE710DE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D56799B-AFD6-4C74-8D21-B50D0E9B1CE7}"/>
              </a:ext>
            </a:extLst>
          </p:cNvPr>
          <p:cNvSpPr>
            <a:spLocks noGrp="1"/>
          </p:cNvSpPr>
          <p:nvPr>
            <p:ph type="dt" sz="half" idx="10"/>
          </p:nvPr>
        </p:nvSpPr>
        <p:spPr/>
        <p:txBody>
          <a:bodyPr/>
          <a:lstStyle/>
          <a:p>
            <a:fld id="{E0AEAC48-EB15-4577-93DA-8C8B49177C94}" type="datetimeFigureOut">
              <a:rPr lang="en-GB" smtClean="0"/>
              <a:t>13/08/2018</a:t>
            </a:fld>
            <a:endParaRPr lang="en-GB"/>
          </a:p>
        </p:txBody>
      </p:sp>
      <p:sp>
        <p:nvSpPr>
          <p:cNvPr id="5" name="Footer Placeholder 4">
            <a:extLst>
              <a:ext uri="{FF2B5EF4-FFF2-40B4-BE49-F238E27FC236}">
                <a16:creationId xmlns:a16="http://schemas.microsoft.com/office/drawing/2014/main" id="{B180365B-0172-4737-AA9E-A7C697A4A8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443B15-BA99-4E9A-BBC2-3F0D9C395C59}"/>
              </a:ext>
            </a:extLst>
          </p:cNvPr>
          <p:cNvSpPr>
            <a:spLocks noGrp="1"/>
          </p:cNvSpPr>
          <p:nvPr>
            <p:ph type="sldNum" sz="quarter" idx="12"/>
          </p:nvPr>
        </p:nvSpPr>
        <p:spPr/>
        <p:txBody>
          <a:bodyPr/>
          <a:lstStyle/>
          <a:p>
            <a:fld id="{88B0BC59-1657-4099-AE68-2EB3607A5F1E}" type="slidenum">
              <a:rPr lang="en-GB" smtClean="0"/>
              <a:t>‹#›</a:t>
            </a:fld>
            <a:endParaRPr lang="en-GB"/>
          </a:p>
        </p:txBody>
      </p:sp>
    </p:spTree>
    <p:extLst>
      <p:ext uri="{BB962C8B-B14F-4D97-AF65-F5344CB8AC3E}">
        <p14:creationId xmlns:p14="http://schemas.microsoft.com/office/powerpoint/2010/main" val="4102456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8CEFA-B074-4479-90E9-C167B9962B2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D4013DD-BB55-40C1-9783-C7BBAC55C44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778D71F-9850-4A39-9965-03A6AEAF701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DEF3C22-A31D-45C9-8F04-FAFCE318059A}"/>
              </a:ext>
            </a:extLst>
          </p:cNvPr>
          <p:cNvSpPr>
            <a:spLocks noGrp="1"/>
          </p:cNvSpPr>
          <p:nvPr>
            <p:ph type="dt" sz="half" idx="10"/>
          </p:nvPr>
        </p:nvSpPr>
        <p:spPr/>
        <p:txBody>
          <a:bodyPr/>
          <a:lstStyle/>
          <a:p>
            <a:fld id="{E0AEAC48-EB15-4577-93DA-8C8B49177C94}" type="datetimeFigureOut">
              <a:rPr lang="en-GB" smtClean="0"/>
              <a:t>13/08/2018</a:t>
            </a:fld>
            <a:endParaRPr lang="en-GB"/>
          </a:p>
        </p:txBody>
      </p:sp>
      <p:sp>
        <p:nvSpPr>
          <p:cNvPr id="6" name="Footer Placeholder 5">
            <a:extLst>
              <a:ext uri="{FF2B5EF4-FFF2-40B4-BE49-F238E27FC236}">
                <a16:creationId xmlns:a16="http://schemas.microsoft.com/office/drawing/2014/main" id="{E9B79347-ADB6-4392-B0BA-A59CFB2340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0143C29-58CF-4E9D-9AEF-5D61ACC6AC94}"/>
              </a:ext>
            </a:extLst>
          </p:cNvPr>
          <p:cNvSpPr>
            <a:spLocks noGrp="1"/>
          </p:cNvSpPr>
          <p:nvPr>
            <p:ph type="sldNum" sz="quarter" idx="12"/>
          </p:nvPr>
        </p:nvSpPr>
        <p:spPr/>
        <p:txBody>
          <a:bodyPr/>
          <a:lstStyle/>
          <a:p>
            <a:fld id="{88B0BC59-1657-4099-AE68-2EB3607A5F1E}" type="slidenum">
              <a:rPr lang="en-GB" smtClean="0"/>
              <a:t>‹#›</a:t>
            </a:fld>
            <a:endParaRPr lang="en-GB"/>
          </a:p>
        </p:txBody>
      </p:sp>
    </p:spTree>
    <p:extLst>
      <p:ext uri="{BB962C8B-B14F-4D97-AF65-F5344CB8AC3E}">
        <p14:creationId xmlns:p14="http://schemas.microsoft.com/office/powerpoint/2010/main" val="4176423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CDCE0-882D-4622-ACC5-61ABDCC0844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E080EFC-6E53-4AF3-B1B4-E835538077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DFAF49C-02B5-46C6-BF86-9DD872D904E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1A4CCEF-4739-4C5C-A621-1679333BC2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C3E879C-9611-476C-9C3D-562B1B1C155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8D014FE-66E3-49B7-8A7A-61A04092F7D5}"/>
              </a:ext>
            </a:extLst>
          </p:cNvPr>
          <p:cNvSpPr>
            <a:spLocks noGrp="1"/>
          </p:cNvSpPr>
          <p:nvPr>
            <p:ph type="dt" sz="half" idx="10"/>
          </p:nvPr>
        </p:nvSpPr>
        <p:spPr/>
        <p:txBody>
          <a:bodyPr/>
          <a:lstStyle/>
          <a:p>
            <a:fld id="{E0AEAC48-EB15-4577-93DA-8C8B49177C94}" type="datetimeFigureOut">
              <a:rPr lang="en-GB" smtClean="0"/>
              <a:t>13/08/2018</a:t>
            </a:fld>
            <a:endParaRPr lang="en-GB"/>
          </a:p>
        </p:txBody>
      </p:sp>
      <p:sp>
        <p:nvSpPr>
          <p:cNvPr id="8" name="Footer Placeholder 7">
            <a:extLst>
              <a:ext uri="{FF2B5EF4-FFF2-40B4-BE49-F238E27FC236}">
                <a16:creationId xmlns:a16="http://schemas.microsoft.com/office/drawing/2014/main" id="{9CEE67B3-389B-4247-AA5E-04235B6306C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FB07266-8DAE-429C-B6F4-A5B0949C9CDF}"/>
              </a:ext>
            </a:extLst>
          </p:cNvPr>
          <p:cNvSpPr>
            <a:spLocks noGrp="1"/>
          </p:cNvSpPr>
          <p:nvPr>
            <p:ph type="sldNum" sz="quarter" idx="12"/>
          </p:nvPr>
        </p:nvSpPr>
        <p:spPr/>
        <p:txBody>
          <a:bodyPr/>
          <a:lstStyle/>
          <a:p>
            <a:fld id="{88B0BC59-1657-4099-AE68-2EB3607A5F1E}" type="slidenum">
              <a:rPr lang="en-GB" smtClean="0"/>
              <a:t>‹#›</a:t>
            </a:fld>
            <a:endParaRPr lang="en-GB"/>
          </a:p>
        </p:txBody>
      </p:sp>
    </p:spTree>
    <p:extLst>
      <p:ext uri="{BB962C8B-B14F-4D97-AF65-F5344CB8AC3E}">
        <p14:creationId xmlns:p14="http://schemas.microsoft.com/office/powerpoint/2010/main" val="285706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B8AA8-6DB6-4BF7-B05D-771984742A3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B4505EA-A46D-458C-A3D1-D80B74E13615}"/>
              </a:ext>
            </a:extLst>
          </p:cNvPr>
          <p:cNvSpPr>
            <a:spLocks noGrp="1"/>
          </p:cNvSpPr>
          <p:nvPr>
            <p:ph type="dt" sz="half" idx="10"/>
          </p:nvPr>
        </p:nvSpPr>
        <p:spPr/>
        <p:txBody>
          <a:bodyPr/>
          <a:lstStyle/>
          <a:p>
            <a:fld id="{E0AEAC48-EB15-4577-93DA-8C8B49177C94}" type="datetimeFigureOut">
              <a:rPr lang="en-GB" smtClean="0"/>
              <a:t>13/08/2018</a:t>
            </a:fld>
            <a:endParaRPr lang="en-GB"/>
          </a:p>
        </p:txBody>
      </p:sp>
      <p:sp>
        <p:nvSpPr>
          <p:cNvPr id="4" name="Footer Placeholder 3">
            <a:extLst>
              <a:ext uri="{FF2B5EF4-FFF2-40B4-BE49-F238E27FC236}">
                <a16:creationId xmlns:a16="http://schemas.microsoft.com/office/drawing/2014/main" id="{71803E14-755A-4E29-A8EA-8FD75A0CE5F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5C34685-E8F3-4E6B-A09A-65991CC7BC4B}"/>
              </a:ext>
            </a:extLst>
          </p:cNvPr>
          <p:cNvSpPr>
            <a:spLocks noGrp="1"/>
          </p:cNvSpPr>
          <p:nvPr>
            <p:ph type="sldNum" sz="quarter" idx="12"/>
          </p:nvPr>
        </p:nvSpPr>
        <p:spPr/>
        <p:txBody>
          <a:bodyPr/>
          <a:lstStyle/>
          <a:p>
            <a:fld id="{88B0BC59-1657-4099-AE68-2EB3607A5F1E}" type="slidenum">
              <a:rPr lang="en-GB" smtClean="0"/>
              <a:t>‹#›</a:t>
            </a:fld>
            <a:endParaRPr lang="en-GB"/>
          </a:p>
        </p:txBody>
      </p:sp>
    </p:spTree>
    <p:extLst>
      <p:ext uri="{BB962C8B-B14F-4D97-AF65-F5344CB8AC3E}">
        <p14:creationId xmlns:p14="http://schemas.microsoft.com/office/powerpoint/2010/main" val="3164319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F41C12-E1A8-47BF-B280-651E6EDFCF7E}"/>
              </a:ext>
            </a:extLst>
          </p:cNvPr>
          <p:cNvSpPr>
            <a:spLocks noGrp="1"/>
          </p:cNvSpPr>
          <p:nvPr>
            <p:ph type="dt" sz="half" idx="10"/>
          </p:nvPr>
        </p:nvSpPr>
        <p:spPr/>
        <p:txBody>
          <a:bodyPr/>
          <a:lstStyle/>
          <a:p>
            <a:fld id="{E0AEAC48-EB15-4577-93DA-8C8B49177C94}" type="datetimeFigureOut">
              <a:rPr lang="en-GB" smtClean="0"/>
              <a:t>13/08/2018</a:t>
            </a:fld>
            <a:endParaRPr lang="en-GB"/>
          </a:p>
        </p:txBody>
      </p:sp>
      <p:sp>
        <p:nvSpPr>
          <p:cNvPr id="3" name="Footer Placeholder 2">
            <a:extLst>
              <a:ext uri="{FF2B5EF4-FFF2-40B4-BE49-F238E27FC236}">
                <a16:creationId xmlns:a16="http://schemas.microsoft.com/office/drawing/2014/main" id="{5FF238E6-CACC-48B4-BB5F-0A05F407BB4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09839C8-4849-498A-BE77-63DA15A882C4}"/>
              </a:ext>
            </a:extLst>
          </p:cNvPr>
          <p:cNvSpPr>
            <a:spLocks noGrp="1"/>
          </p:cNvSpPr>
          <p:nvPr>
            <p:ph type="sldNum" sz="quarter" idx="12"/>
          </p:nvPr>
        </p:nvSpPr>
        <p:spPr/>
        <p:txBody>
          <a:bodyPr/>
          <a:lstStyle/>
          <a:p>
            <a:fld id="{88B0BC59-1657-4099-AE68-2EB3607A5F1E}" type="slidenum">
              <a:rPr lang="en-GB" smtClean="0"/>
              <a:t>‹#›</a:t>
            </a:fld>
            <a:endParaRPr lang="en-GB"/>
          </a:p>
        </p:txBody>
      </p:sp>
    </p:spTree>
    <p:extLst>
      <p:ext uri="{BB962C8B-B14F-4D97-AF65-F5344CB8AC3E}">
        <p14:creationId xmlns:p14="http://schemas.microsoft.com/office/powerpoint/2010/main" val="2459612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CB13E-C7BB-4302-9179-1B681C7337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2CDBBCA-D67D-4B5A-8B16-5910DC8A2D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C233E1F-A6DD-4FDF-9DD9-CD3ACFC841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1EF8BEC-DFA0-4865-B23C-F81ABB953BCF}"/>
              </a:ext>
            </a:extLst>
          </p:cNvPr>
          <p:cNvSpPr>
            <a:spLocks noGrp="1"/>
          </p:cNvSpPr>
          <p:nvPr>
            <p:ph type="dt" sz="half" idx="10"/>
          </p:nvPr>
        </p:nvSpPr>
        <p:spPr/>
        <p:txBody>
          <a:bodyPr/>
          <a:lstStyle/>
          <a:p>
            <a:fld id="{E0AEAC48-EB15-4577-93DA-8C8B49177C94}" type="datetimeFigureOut">
              <a:rPr lang="en-GB" smtClean="0"/>
              <a:t>13/08/2018</a:t>
            </a:fld>
            <a:endParaRPr lang="en-GB"/>
          </a:p>
        </p:txBody>
      </p:sp>
      <p:sp>
        <p:nvSpPr>
          <p:cNvPr id="6" name="Footer Placeholder 5">
            <a:extLst>
              <a:ext uri="{FF2B5EF4-FFF2-40B4-BE49-F238E27FC236}">
                <a16:creationId xmlns:a16="http://schemas.microsoft.com/office/drawing/2014/main" id="{110A4D6F-69C1-446D-AC35-6776579EFB5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D9D53FC-0B41-4AB3-B216-CBB087394D40}"/>
              </a:ext>
            </a:extLst>
          </p:cNvPr>
          <p:cNvSpPr>
            <a:spLocks noGrp="1"/>
          </p:cNvSpPr>
          <p:nvPr>
            <p:ph type="sldNum" sz="quarter" idx="12"/>
          </p:nvPr>
        </p:nvSpPr>
        <p:spPr/>
        <p:txBody>
          <a:bodyPr/>
          <a:lstStyle/>
          <a:p>
            <a:fld id="{88B0BC59-1657-4099-AE68-2EB3607A5F1E}" type="slidenum">
              <a:rPr lang="en-GB" smtClean="0"/>
              <a:t>‹#›</a:t>
            </a:fld>
            <a:endParaRPr lang="en-GB"/>
          </a:p>
        </p:txBody>
      </p:sp>
    </p:spTree>
    <p:extLst>
      <p:ext uri="{BB962C8B-B14F-4D97-AF65-F5344CB8AC3E}">
        <p14:creationId xmlns:p14="http://schemas.microsoft.com/office/powerpoint/2010/main" val="3231391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3E0E3-B56C-4115-BE57-865806AF0A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773EA79-4E61-426E-B11B-CE9331EBE9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CBA2990-1FD6-4474-A064-211C9EFD23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5ECF1D-4952-4311-8C21-8AFBE3E0FC2C}"/>
              </a:ext>
            </a:extLst>
          </p:cNvPr>
          <p:cNvSpPr>
            <a:spLocks noGrp="1"/>
          </p:cNvSpPr>
          <p:nvPr>
            <p:ph type="dt" sz="half" idx="10"/>
          </p:nvPr>
        </p:nvSpPr>
        <p:spPr/>
        <p:txBody>
          <a:bodyPr/>
          <a:lstStyle/>
          <a:p>
            <a:fld id="{E0AEAC48-EB15-4577-93DA-8C8B49177C94}" type="datetimeFigureOut">
              <a:rPr lang="en-GB" smtClean="0"/>
              <a:t>13/08/2018</a:t>
            </a:fld>
            <a:endParaRPr lang="en-GB"/>
          </a:p>
        </p:txBody>
      </p:sp>
      <p:sp>
        <p:nvSpPr>
          <p:cNvPr id="6" name="Footer Placeholder 5">
            <a:extLst>
              <a:ext uri="{FF2B5EF4-FFF2-40B4-BE49-F238E27FC236}">
                <a16:creationId xmlns:a16="http://schemas.microsoft.com/office/drawing/2014/main" id="{593E353F-B3CD-48CB-9E3D-2265F753C7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7F60136-97C9-48F1-B50F-B747F82295E6}"/>
              </a:ext>
            </a:extLst>
          </p:cNvPr>
          <p:cNvSpPr>
            <a:spLocks noGrp="1"/>
          </p:cNvSpPr>
          <p:nvPr>
            <p:ph type="sldNum" sz="quarter" idx="12"/>
          </p:nvPr>
        </p:nvSpPr>
        <p:spPr/>
        <p:txBody>
          <a:bodyPr/>
          <a:lstStyle/>
          <a:p>
            <a:fld id="{88B0BC59-1657-4099-AE68-2EB3607A5F1E}" type="slidenum">
              <a:rPr lang="en-GB" smtClean="0"/>
              <a:t>‹#›</a:t>
            </a:fld>
            <a:endParaRPr lang="en-GB"/>
          </a:p>
        </p:txBody>
      </p:sp>
    </p:spTree>
    <p:extLst>
      <p:ext uri="{BB962C8B-B14F-4D97-AF65-F5344CB8AC3E}">
        <p14:creationId xmlns:p14="http://schemas.microsoft.com/office/powerpoint/2010/main" val="2376542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5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A26F07-487B-47B4-AC99-37083B4FDD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BA9FE0E-ECC5-4218-B692-215D92A753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281729-276A-49B9-89BC-31019954FE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AEAC48-EB15-4577-93DA-8C8B49177C94}" type="datetimeFigureOut">
              <a:rPr lang="en-GB" smtClean="0"/>
              <a:t>13/08/2018</a:t>
            </a:fld>
            <a:endParaRPr lang="en-GB"/>
          </a:p>
        </p:txBody>
      </p:sp>
      <p:sp>
        <p:nvSpPr>
          <p:cNvPr id="5" name="Footer Placeholder 4">
            <a:extLst>
              <a:ext uri="{FF2B5EF4-FFF2-40B4-BE49-F238E27FC236}">
                <a16:creationId xmlns:a16="http://schemas.microsoft.com/office/drawing/2014/main" id="{DE008B83-46D3-4250-B8E3-D63225C699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E3E80E0-2C48-4F0B-8CC5-721BE79611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B0BC59-1657-4099-AE68-2EB3607A5F1E}" type="slidenum">
              <a:rPr lang="en-GB" smtClean="0"/>
              <a:t>‹#›</a:t>
            </a:fld>
            <a:endParaRPr lang="en-GB"/>
          </a:p>
        </p:txBody>
      </p:sp>
    </p:spTree>
    <p:extLst>
      <p:ext uri="{BB962C8B-B14F-4D97-AF65-F5344CB8AC3E}">
        <p14:creationId xmlns:p14="http://schemas.microsoft.com/office/powerpoint/2010/main" val="2563274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2ahUKEwiUmo3ZstfZAhXDvhQKHYglC3cQjRx6BAgAEAU&amp;url=http://findingfaith-ldshelp.blogspot.com/2013/05/what-does-it-mean-to-be-kind-to-one.html&amp;psig=AOvVaw0SGruV7XCPKgY4jznMseAz&amp;ust=1520415334631582"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hyperlink" Target="https://www.google.co.uk/url?sa=i&amp;rct=j&amp;q=&amp;esrc=s&amp;source=images&amp;cd=&amp;cad=rja&amp;uact=8&amp;ved=2ahUKEwjs8-r7s9fZAhVHUBQKHQ_3DcEQjRx6BAgAEAU&amp;url=https://www.cnn.com/2017/02/23/world/pope-atheists-again/index.html&amp;psig=AOvVaw33pzNcgMgfxsTm1ccjYUWV&amp;ust=1520415680490948" TargetMode="Externa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ELyLdMlFdzA&amp;t=26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1E08BC-4592-4910-B83F-B8D06B0A32E6}"/>
              </a:ext>
            </a:extLst>
          </p:cNvPr>
          <p:cNvSpPr txBox="1"/>
          <p:nvPr/>
        </p:nvSpPr>
        <p:spPr>
          <a:xfrm>
            <a:off x="1126479" y="1819103"/>
            <a:ext cx="10198360" cy="2800767"/>
          </a:xfrm>
          <a:prstGeom prst="rect">
            <a:avLst/>
          </a:prstGeom>
          <a:noFill/>
        </p:spPr>
        <p:txBody>
          <a:bodyPr wrap="square" rtlCol="0">
            <a:spAutoFit/>
          </a:bodyPr>
          <a:lstStyle/>
          <a:p>
            <a:pPr algn="ctr"/>
            <a:r>
              <a:rPr lang="en-GB" sz="8800" b="1" dirty="0">
                <a:solidFill>
                  <a:srgbClr val="C00000"/>
                </a:solidFill>
                <a:latin typeface="Candara" panose="020E0502030303020204" pitchFamily="34" charset="0"/>
              </a:rPr>
              <a:t>Catholic Social Teaching</a:t>
            </a:r>
          </a:p>
        </p:txBody>
      </p:sp>
    </p:spTree>
    <p:extLst>
      <p:ext uri="{BB962C8B-B14F-4D97-AF65-F5344CB8AC3E}">
        <p14:creationId xmlns:p14="http://schemas.microsoft.com/office/powerpoint/2010/main" val="2315935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69E10BD-DCDE-4EDE-B458-B41DAE958B07}"/>
              </a:ext>
            </a:extLst>
          </p:cNvPr>
          <p:cNvSpPr/>
          <p:nvPr/>
        </p:nvSpPr>
        <p:spPr>
          <a:xfrm>
            <a:off x="293198" y="1050112"/>
            <a:ext cx="7500126" cy="5213735"/>
          </a:xfrm>
          <a:prstGeom prst="rect">
            <a:avLst/>
          </a:prstGeom>
        </p:spPr>
        <p:txBody>
          <a:bodyPr wrap="square">
            <a:spAutoFit/>
          </a:bodyPr>
          <a:lstStyle/>
          <a:p>
            <a:pPr lvl="0" defTabSz="457200">
              <a:spcBef>
                <a:spcPct val="20000"/>
              </a:spcBef>
              <a:defRPr/>
            </a:pPr>
            <a:r>
              <a:rPr lang="en-AU" sz="3200" dirty="0">
                <a:latin typeface="Candara" panose="020E0502030303020204" pitchFamily="34" charset="0"/>
              </a:rPr>
              <a:t>We are called by the principle of solidarity to take the parable of the Good Samaritan (Luke 10:29-37) to heart, and to express this understanding in how we live and interact with others, not as a matter of charity, but of justice.</a:t>
            </a:r>
          </a:p>
          <a:p>
            <a:pPr lvl="0" defTabSz="457200">
              <a:spcBef>
                <a:spcPct val="20000"/>
              </a:spcBef>
              <a:defRPr/>
            </a:pPr>
            <a:endParaRPr lang="en-AU" sz="3200" dirty="0">
              <a:latin typeface="Candara" panose="020E0502030303020204" pitchFamily="34" charset="0"/>
            </a:endParaRPr>
          </a:p>
          <a:p>
            <a:pPr lvl="0" defTabSz="457200">
              <a:spcBef>
                <a:spcPct val="20000"/>
              </a:spcBef>
              <a:defRPr/>
            </a:pPr>
            <a:r>
              <a:rPr lang="en-AU" sz="3200" dirty="0">
                <a:latin typeface="Candara" panose="020E0502030303020204" pitchFamily="34" charset="0"/>
              </a:rPr>
              <a:t>Solidarity makes it impossible for us to look away from the injustices that our sisters and brothers experience. </a:t>
            </a:r>
          </a:p>
        </p:txBody>
      </p:sp>
      <p:sp>
        <p:nvSpPr>
          <p:cNvPr id="4" name="Freeform 1">
            <a:extLst>
              <a:ext uri="{FF2B5EF4-FFF2-40B4-BE49-F238E27FC236}">
                <a16:creationId xmlns:a16="http://schemas.microsoft.com/office/drawing/2014/main" id="{65FDCD3D-D6B8-4867-BF4D-FEC33EDC9A94}"/>
              </a:ext>
            </a:extLst>
          </p:cNvPr>
          <p:cNvSpPr>
            <a:spLocks noChangeArrowheads="1"/>
          </p:cNvSpPr>
          <p:nvPr/>
        </p:nvSpPr>
        <p:spPr bwMode="auto">
          <a:xfrm>
            <a:off x="7793324" y="1665791"/>
            <a:ext cx="4251687" cy="3448979"/>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blipFill>
            <a:blip r:embed="rId3" cstate="screen">
              <a:extLst>
                <a:ext uri="{28A0092B-C50C-407E-A947-70E740481C1C}">
                  <a14:useLocalDpi xmlns:a14="http://schemas.microsoft.com/office/drawing/2010/main"/>
                </a:ext>
              </a:extLst>
            </a:blip>
            <a:srcRect/>
            <a:stretch>
              <a:fillRect/>
            </a:stretch>
          </a:blipFill>
          <a:ln>
            <a:noFill/>
          </a:ln>
          <a:effectLst/>
        </p:spPr>
        <p:txBody>
          <a:bodyPr wrap="none" anchor="ctr"/>
          <a:lstStyle/>
          <a:p>
            <a:endParaRPr lang="en-US"/>
          </a:p>
        </p:txBody>
      </p:sp>
      <p:sp>
        <p:nvSpPr>
          <p:cNvPr id="5" name="Title 4">
            <a:extLst>
              <a:ext uri="{FF2B5EF4-FFF2-40B4-BE49-F238E27FC236}">
                <a16:creationId xmlns:a16="http://schemas.microsoft.com/office/drawing/2014/main" id="{39D38F1E-DC94-4305-AF20-827B85BA052C}"/>
              </a:ext>
            </a:extLst>
          </p:cNvPr>
          <p:cNvSpPr txBox="1">
            <a:spLocks/>
          </p:cNvSpPr>
          <p:nvPr/>
        </p:nvSpPr>
        <p:spPr>
          <a:xfrm>
            <a:off x="293198" y="271864"/>
            <a:ext cx="7956748"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solidFill>
                  <a:srgbClr val="C00000"/>
                </a:solidFill>
                <a:latin typeface="Candara" panose="020E0502030303020204" pitchFamily="34" charset="0"/>
              </a:rPr>
              <a:t>Solidarity</a:t>
            </a:r>
            <a:br>
              <a:rPr lang="en-US" dirty="0"/>
            </a:br>
            <a:endParaRPr lang="en-AU" dirty="0"/>
          </a:p>
        </p:txBody>
      </p:sp>
    </p:spTree>
    <p:extLst>
      <p:ext uri="{BB962C8B-B14F-4D97-AF65-F5344CB8AC3E}">
        <p14:creationId xmlns:p14="http://schemas.microsoft.com/office/powerpoint/2010/main" val="2823388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0F6EE5-B4A6-45E1-8950-C5DA45E3EE05}"/>
              </a:ext>
            </a:extLst>
          </p:cNvPr>
          <p:cNvSpPr/>
          <p:nvPr/>
        </p:nvSpPr>
        <p:spPr>
          <a:xfrm>
            <a:off x="545178" y="321252"/>
            <a:ext cx="4382931" cy="1107996"/>
          </a:xfrm>
          <a:prstGeom prst="rect">
            <a:avLst/>
          </a:prstGeom>
        </p:spPr>
        <p:txBody>
          <a:bodyPr wrap="none">
            <a:spAutoFit/>
          </a:bodyPr>
          <a:lstStyle/>
          <a:p>
            <a:r>
              <a:rPr lang="en-US" sz="6600" dirty="0">
                <a:solidFill>
                  <a:srgbClr val="C00000"/>
                </a:solidFill>
                <a:latin typeface="Candara" panose="020E0502030303020204" pitchFamily="34" charset="0"/>
              </a:rPr>
              <a:t>Subsidiarity</a:t>
            </a:r>
            <a:r>
              <a:rPr lang="en-US" dirty="0">
                <a:latin typeface="Arial Rounded MT Bold" panose="020F0704030504030204" pitchFamily="34" charset="0"/>
              </a:rPr>
              <a:t> </a:t>
            </a:r>
            <a:endParaRPr lang="en-GB" dirty="0">
              <a:latin typeface="Arial Rounded MT Bold" panose="020F0704030504030204" pitchFamily="34" charset="0"/>
            </a:endParaRPr>
          </a:p>
        </p:txBody>
      </p:sp>
      <p:sp>
        <p:nvSpPr>
          <p:cNvPr id="4" name="Rectangle 3">
            <a:extLst>
              <a:ext uri="{FF2B5EF4-FFF2-40B4-BE49-F238E27FC236}">
                <a16:creationId xmlns:a16="http://schemas.microsoft.com/office/drawing/2014/main" id="{6238E433-F67E-4221-81DA-502D03FED9AD}"/>
              </a:ext>
            </a:extLst>
          </p:cNvPr>
          <p:cNvSpPr/>
          <p:nvPr/>
        </p:nvSpPr>
        <p:spPr>
          <a:xfrm>
            <a:off x="545178" y="1295522"/>
            <a:ext cx="7264697" cy="4191917"/>
          </a:xfrm>
          <a:prstGeom prst="rect">
            <a:avLst/>
          </a:prstGeom>
        </p:spPr>
        <p:txBody>
          <a:bodyPr wrap="square">
            <a:spAutoFit/>
          </a:bodyPr>
          <a:lstStyle/>
          <a:p>
            <a:pPr lvl="0" defTabSz="457200">
              <a:spcBef>
                <a:spcPct val="20000"/>
              </a:spcBef>
              <a:defRPr/>
            </a:pPr>
            <a:r>
              <a:rPr lang="en-AU" sz="3600" dirty="0">
                <a:latin typeface="Candara" panose="020E0502030303020204" pitchFamily="34" charset="0"/>
              </a:rPr>
              <a:t>Subsidiarity means that all people have the right to participate in decisions that affect their lives. </a:t>
            </a:r>
          </a:p>
          <a:p>
            <a:pPr lvl="0" defTabSz="457200">
              <a:spcBef>
                <a:spcPct val="20000"/>
              </a:spcBef>
              <a:defRPr/>
            </a:pPr>
            <a:endParaRPr lang="en-AU" sz="3600" dirty="0">
              <a:latin typeface="Candara" panose="020E0502030303020204" pitchFamily="34" charset="0"/>
            </a:endParaRPr>
          </a:p>
          <a:p>
            <a:pPr lvl="0" defTabSz="457200">
              <a:spcBef>
                <a:spcPct val="20000"/>
              </a:spcBef>
              <a:defRPr/>
            </a:pPr>
            <a:r>
              <a:rPr lang="en-AU" sz="3600" dirty="0">
                <a:latin typeface="Candara" panose="020E0502030303020204" pitchFamily="34" charset="0"/>
              </a:rPr>
              <a:t>These decisions should be made at the appropriate level, by the people most affected by the decision. </a:t>
            </a:r>
          </a:p>
        </p:txBody>
      </p:sp>
      <p:pic>
        <p:nvPicPr>
          <p:cNvPr id="5" name="Picture 4">
            <a:extLst>
              <a:ext uri="{FF2B5EF4-FFF2-40B4-BE49-F238E27FC236}">
                <a16:creationId xmlns:a16="http://schemas.microsoft.com/office/drawing/2014/main" id="{416AB4B9-ACAC-48B5-9017-41D286509C94}"/>
              </a:ext>
            </a:extLst>
          </p:cNvPr>
          <p:cNvPicPr>
            <a:picLocks noChangeAspect="1"/>
          </p:cNvPicPr>
          <p:nvPr/>
        </p:nvPicPr>
        <p:blipFill>
          <a:blip r:embed="rId3"/>
          <a:stretch>
            <a:fillRect/>
          </a:stretch>
        </p:blipFill>
        <p:spPr>
          <a:xfrm>
            <a:off x="7809875" y="1444032"/>
            <a:ext cx="4078577" cy="3712786"/>
          </a:xfrm>
          <a:prstGeom prst="rect">
            <a:avLst/>
          </a:prstGeom>
          <a:solidFill>
            <a:schemeClr val="tx1">
              <a:lumMod val="65000"/>
              <a:lumOff val="35000"/>
            </a:schemeClr>
          </a:solidFill>
        </p:spPr>
      </p:pic>
    </p:spTree>
    <p:extLst>
      <p:ext uri="{BB962C8B-B14F-4D97-AF65-F5344CB8AC3E}">
        <p14:creationId xmlns:p14="http://schemas.microsoft.com/office/powerpoint/2010/main" val="302200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6E1A9A-FDDE-4172-9DD0-DE7E7C99FAF1}"/>
              </a:ext>
            </a:extLst>
          </p:cNvPr>
          <p:cNvSpPr/>
          <p:nvPr/>
        </p:nvSpPr>
        <p:spPr>
          <a:xfrm>
            <a:off x="454702" y="1522659"/>
            <a:ext cx="8193998" cy="4721292"/>
          </a:xfrm>
          <a:prstGeom prst="rect">
            <a:avLst/>
          </a:prstGeom>
        </p:spPr>
        <p:txBody>
          <a:bodyPr wrap="square">
            <a:spAutoFit/>
          </a:bodyPr>
          <a:lstStyle/>
          <a:p>
            <a:pPr lvl="0" defTabSz="457200">
              <a:spcBef>
                <a:spcPct val="20000"/>
              </a:spcBef>
              <a:defRPr/>
            </a:pPr>
            <a:r>
              <a:rPr lang="en-AU" sz="3200" dirty="0">
                <a:latin typeface="Candara" panose="020E0502030303020204" pitchFamily="34" charset="0"/>
              </a:rPr>
              <a:t>It also means that those in positions of authority have the responsibility to listen to everyone’s voice, and make decisions according to the common good.</a:t>
            </a:r>
          </a:p>
          <a:p>
            <a:pPr lvl="0" defTabSz="457200">
              <a:spcBef>
                <a:spcPct val="20000"/>
              </a:spcBef>
              <a:defRPr/>
            </a:pPr>
            <a:endParaRPr lang="en-AU" sz="3200" dirty="0">
              <a:latin typeface="Candara" panose="020E0502030303020204" pitchFamily="34" charset="0"/>
            </a:endParaRPr>
          </a:p>
          <a:p>
            <a:pPr lvl="0" defTabSz="457200">
              <a:spcBef>
                <a:spcPct val="20000"/>
              </a:spcBef>
              <a:defRPr/>
            </a:pPr>
            <a:r>
              <a:rPr lang="en-AU" sz="3200" dirty="0">
                <a:latin typeface="Candara" panose="020E0502030303020204" pitchFamily="34" charset="0"/>
              </a:rPr>
              <a:t>Partnerships and collaboration amongst groups, including all levels of government and social institutions, are necessary to work toward a shared, unified vision for society</a:t>
            </a:r>
            <a:r>
              <a:rPr lang="en-AU" sz="3200" dirty="0">
                <a:latin typeface="AR CENA" panose="02000000000000000000" pitchFamily="2" charset="0"/>
              </a:rPr>
              <a:t>. </a:t>
            </a:r>
          </a:p>
        </p:txBody>
      </p:sp>
      <p:sp>
        <p:nvSpPr>
          <p:cNvPr id="3" name="Freeform 1">
            <a:extLst>
              <a:ext uri="{FF2B5EF4-FFF2-40B4-BE49-F238E27FC236}">
                <a16:creationId xmlns:a16="http://schemas.microsoft.com/office/drawing/2014/main" id="{DBB16DA8-C233-4538-915E-EE21C61632D5}"/>
              </a:ext>
            </a:extLst>
          </p:cNvPr>
          <p:cNvSpPr>
            <a:spLocks noChangeArrowheads="1"/>
          </p:cNvSpPr>
          <p:nvPr/>
        </p:nvSpPr>
        <p:spPr bwMode="auto">
          <a:xfrm>
            <a:off x="8079698" y="1618820"/>
            <a:ext cx="3918779" cy="3253559"/>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blipFill>
            <a:blip r:embed="rId3" cstate="screen">
              <a:extLst>
                <a:ext uri="{28A0092B-C50C-407E-A947-70E740481C1C}">
                  <a14:useLocalDpi xmlns:a14="http://schemas.microsoft.com/office/drawing/2010/main"/>
                </a:ext>
              </a:extLst>
            </a:blip>
            <a:srcRect/>
            <a:stretch>
              <a:fillRect/>
            </a:stretch>
          </a:blipFill>
          <a:ln>
            <a:noFill/>
          </a:ln>
          <a:effectLst/>
        </p:spPr>
        <p:txBody>
          <a:bodyPr wrap="none" anchor="ctr"/>
          <a:lstStyle/>
          <a:p>
            <a:endParaRPr lang="en-US"/>
          </a:p>
        </p:txBody>
      </p:sp>
      <p:sp>
        <p:nvSpPr>
          <p:cNvPr id="4" name="Rectangle 3">
            <a:extLst>
              <a:ext uri="{FF2B5EF4-FFF2-40B4-BE49-F238E27FC236}">
                <a16:creationId xmlns:a16="http://schemas.microsoft.com/office/drawing/2014/main" id="{57AC73A3-A743-445A-AD09-3A509A30C0C0}"/>
              </a:ext>
            </a:extLst>
          </p:cNvPr>
          <p:cNvSpPr/>
          <p:nvPr/>
        </p:nvSpPr>
        <p:spPr>
          <a:xfrm>
            <a:off x="454702" y="376563"/>
            <a:ext cx="4378122" cy="1107996"/>
          </a:xfrm>
          <a:prstGeom prst="rect">
            <a:avLst/>
          </a:prstGeom>
        </p:spPr>
        <p:txBody>
          <a:bodyPr wrap="none">
            <a:spAutoFit/>
          </a:bodyPr>
          <a:lstStyle/>
          <a:p>
            <a:r>
              <a:rPr lang="en-US" sz="6600" dirty="0">
                <a:solidFill>
                  <a:srgbClr val="C00000"/>
                </a:solidFill>
                <a:latin typeface="Candara" panose="020E0502030303020204" pitchFamily="34" charset="0"/>
              </a:rPr>
              <a:t>Subsidiarity</a:t>
            </a:r>
            <a:r>
              <a:rPr lang="en-US" dirty="0"/>
              <a:t> </a:t>
            </a:r>
            <a:endParaRPr lang="en-GB" dirty="0"/>
          </a:p>
        </p:txBody>
      </p:sp>
    </p:spTree>
    <p:extLst>
      <p:ext uri="{BB962C8B-B14F-4D97-AF65-F5344CB8AC3E}">
        <p14:creationId xmlns:p14="http://schemas.microsoft.com/office/powerpoint/2010/main" val="1403930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0942" y="1580420"/>
            <a:ext cx="11090787" cy="2554545"/>
          </a:xfrm>
          <a:prstGeom prst="rect">
            <a:avLst/>
          </a:prstGeom>
        </p:spPr>
        <p:txBody>
          <a:bodyPr wrap="square">
            <a:spAutoFit/>
          </a:bodyPr>
          <a:lstStyle/>
          <a:p>
            <a:pPr lvl="0" algn="ctr"/>
            <a:r>
              <a:rPr lang="en-GB" sz="8000" dirty="0">
                <a:solidFill>
                  <a:srgbClr val="C00000"/>
                </a:solidFill>
                <a:latin typeface="Candara" panose="020E0502030303020204" pitchFamily="34" charset="0"/>
              </a:rPr>
              <a:t>Catholic Social Teaching in Today’s World</a:t>
            </a:r>
          </a:p>
        </p:txBody>
      </p:sp>
    </p:spTree>
    <p:extLst>
      <p:ext uri="{BB962C8B-B14F-4D97-AF65-F5344CB8AC3E}">
        <p14:creationId xmlns:p14="http://schemas.microsoft.com/office/powerpoint/2010/main" val="405458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480254" y="1212133"/>
            <a:ext cx="5715000" cy="4286250"/>
          </a:xfrm>
          <a:prstGeom prst="rect">
            <a:avLst/>
          </a:prstGeom>
        </p:spPr>
      </p:pic>
      <p:pic>
        <p:nvPicPr>
          <p:cNvPr id="4" name="Picture 3"/>
          <p:cNvPicPr>
            <a:picLocks noChangeAspect="1"/>
          </p:cNvPicPr>
          <p:nvPr/>
        </p:nvPicPr>
        <p:blipFill>
          <a:blip r:embed="rId4"/>
          <a:stretch>
            <a:fillRect/>
          </a:stretch>
        </p:blipFill>
        <p:spPr>
          <a:xfrm>
            <a:off x="1302004" y="920853"/>
            <a:ext cx="3461724" cy="5213274"/>
          </a:xfrm>
          <a:prstGeom prst="rect">
            <a:avLst/>
          </a:prstGeom>
        </p:spPr>
      </p:pic>
    </p:spTree>
    <p:extLst>
      <p:ext uri="{BB962C8B-B14F-4D97-AF65-F5344CB8AC3E}">
        <p14:creationId xmlns:p14="http://schemas.microsoft.com/office/powerpoint/2010/main" val="1979901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0051" y="132395"/>
            <a:ext cx="8573730" cy="7137338"/>
          </a:xfrm>
          <a:prstGeom prst="rect">
            <a:avLst/>
          </a:prstGeom>
        </p:spPr>
        <p:txBody>
          <a:bodyPr wrap="square">
            <a:spAutoFit/>
          </a:bodyPr>
          <a:lstStyle/>
          <a:p>
            <a:pPr>
              <a:lnSpc>
                <a:spcPct val="115000"/>
              </a:lnSpc>
              <a:spcAft>
                <a:spcPts val="0"/>
              </a:spcAft>
            </a:pPr>
            <a:r>
              <a:rPr lang="en-GB" sz="3600" b="1" dirty="0">
                <a:solidFill>
                  <a:srgbClr val="C00000"/>
                </a:solidFill>
                <a:latin typeface="Calibri" panose="020F0502020204030204" pitchFamily="34" charset="0"/>
                <a:ea typeface="Calibri" panose="020F0502020204030204" pitchFamily="34" charset="0"/>
                <a:cs typeface="Arial" panose="020B0604020202020204" pitchFamily="34" charset="0"/>
              </a:rPr>
              <a:t>Case study 1</a:t>
            </a:r>
            <a:endParaRPr lang="en-GB" sz="36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r>
              <a:rPr lang="en-GB" sz="2800" b="1" dirty="0">
                <a:latin typeface="Calibri" panose="020F0502020204030204" pitchFamily="34" charset="0"/>
                <a:ea typeface="Calibri" panose="020F0502020204030204" pitchFamily="34" charset="0"/>
                <a:cs typeface="Arial" panose="020B0604020202020204" pitchFamily="34" charset="0"/>
              </a:rPr>
              <a:t> </a:t>
            </a:r>
            <a:r>
              <a:rPr lang="en-GB" sz="3200" dirty="0">
                <a:latin typeface="Candara" panose="020E0502030303020204" pitchFamily="34" charset="0"/>
              </a:rPr>
              <a:t>“I have just been accepted into this really good school. I am really happy except they said I am only allowed to attend if I hide that I am gay. They want me to pretend I am straight.” </a:t>
            </a:r>
          </a:p>
          <a:p>
            <a:r>
              <a:rPr lang="en-GB" sz="3200" b="1" dirty="0">
                <a:latin typeface="Candara" panose="020E0502030303020204" pitchFamily="34" charset="0"/>
              </a:rPr>
              <a:t> </a:t>
            </a:r>
            <a:endParaRPr lang="en-GB" sz="3200" dirty="0">
              <a:latin typeface="Candara" panose="020E0502030303020204" pitchFamily="34" charset="0"/>
            </a:endParaRPr>
          </a:p>
          <a:p>
            <a:r>
              <a:rPr lang="en-GB" sz="3200" dirty="0">
                <a:latin typeface="Candara" panose="020E0502030303020204" pitchFamily="34" charset="0"/>
              </a:rPr>
              <a:t>1. What protected characteristic is potentially being discriminated against? </a:t>
            </a:r>
          </a:p>
          <a:p>
            <a:r>
              <a:rPr lang="en-GB" sz="3200" dirty="0">
                <a:latin typeface="Candara" panose="020E0502030303020204" pitchFamily="34" charset="0"/>
              </a:rPr>
              <a:t> </a:t>
            </a:r>
          </a:p>
          <a:p>
            <a:r>
              <a:rPr lang="en-GB" sz="3200" dirty="0">
                <a:latin typeface="Candara" panose="020E0502030303020204" pitchFamily="34" charset="0"/>
              </a:rPr>
              <a:t> </a:t>
            </a:r>
          </a:p>
          <a:p>
            <a:r>
              <a:rPr lang="en-GB" sz="3200" dirty="0">
                <a:latin typeface="Candara" panose="020E0502030303020204" pitchFamily="34" charset="0"/>
              </a:rPr>
              <a:t>2. How does this oppose the principles of Catholic Social Teaching?</a:t>
            </a:r>
          </a:p>
          <a:p>
            <a:pPr>
              <a:lnSpc>
                <a:spcPct val="115000"/>
              </a:lnSpc>
              <a:spcAft>
                <a:spcPts val="0"/>
              </a:spcAft>
            </a:pP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2800" dirty="0">
                <a:latin typeface="Calibri" panose="020F0502020204030204" pitchFamily="34" charset="0"/>
                <a:ea typeface="Calibri" panose="020F0502020204030204" pitchFamily="34" charset="0"/>
                <a:cs typeface="Arial" panose="020B0604020202020204" pitchFamily="34" charset="0"/>
              </a:rPr>
              <a:t> </a:t>
            </a:r>
            <a:endParaRPr lang="en-GB" sz="2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863781" y="2109019"/>
            <a:ext cx="2917639" cy="2920181"/>
          </a:xfrm>
          <a:prstGeom prst="rect">
            <a:avLst/>
          </a:prstGeom>
        </p:spPr>
      </p:pic>
    </p:spTree>
    <p:extLst>
      <p:ext uri="{BB962C8B-B14F-4D97-AF65-F5344CB8AC3E}">
        <p14:creationId xmlns:p14="http://schemas.microsoft.com/office/powerpoint/2010/main" val="3306540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220" y="162232"/>
            <a:ext cx="9542206" cy="6534096"/>
          </a:xfrm>
          <a:prstGeom prst="rect">
            <a:avLst/>
          </a:prstGeom>
        </p:spPr>
        <p:txBody>
          <a:bodyPr wrap="square">
            <a:spAutoFit/>
          </a:bodyPr>
          <a:lstStyle/>
          <a:p>
            <a:pPr>
              <a:lnSpc>
                <a:spcPct val="115000"/>
              </a:lnSpc>
              <a:spcAft>
                <a:spcPts val="0"/>
              </a:spcAft>
            </a:pPr>
            <a:r>
              <a:rPr lang="en-GB" sz="2800" b="1" dirty="0">
                <a:solidFill>
                  <a:srgbClr val="C00000"/>
                </a:solidFill>
                <a:latin typeface="Candara" panose="020E0502030303020204" pitchFamily="34" charset="0"/>
                <a:ea typeface="Calibri" panose="020F0502020204030204" pitchFamily="34" charset="0"/>
                <a:cs typeface="Arial" panose="020B0604020202020204" pitchFamily="34" charset="0"/>
              </a:rPr>
              <a:t>Case study 7</a:t>
            </a:r>
            <a:endParaRPr lang="en-GB" sz="2800" dirty="0">
              <a:solidFill>
                <a:srgbClr val="C00000"/>
              </a:solidFill>
              <a:latin typeface="Candara" panose="020E050203030302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2800" dirty="0">
                <a:latin typeface="Candara" panose="020E0502030303020204" pitchFamily="34" charset="0"/>
                <a:ea typeface="Calibri" panose="020F0502020204030204" pitchFamily="34" charset="0"/>
                <a:cs typeface="Arial" panose="020B0604020202020204" pitchFamily="34" charset="0"/>
              </a:rPr>
              <a:t>“At the moment I am undergoing gender reassignment. The school has been informed that I am undergoing reassignment but does not seem to be willing to accept this and keeps referring to me by my birth name rather than my new name.” </a:t>
            </a:r>
            <a:endParaRPr lang="en-GB" sz="2800" dirty="0">
              <a:latin typeface="Candara" panose="020E050203030302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2800" b="1" dirty="0">
                <a:latin typeface="Candara" panose="020E0502030303020204" pitchFamily="34" charset="0"/>
                <a:ea typeface="Calibri" panose="020F0502020204030204" pitchFamily="34" charset="0"/>
                <a:cs typeface="Arial" panose="020B0604020202020204" pitchFamily="34" charset="0"/>
              </a:rPr>
              <a:t> </a:t>
            </a:r>
            <a:endParaRPr lang="en-GB" sz="2800" dirty="0">
              <a:latin typeface="Candara" panose="020E050203030302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2800" dirty="0">
                <a:latin typeface="Candara" panose="020E0502030303020204" pitchFamily="34" charset="0"/>
                <a:ea typeface="Calibri" panose="020F0502020204030204" pitchFamily="34" charset="0"/>
                <a:cs typeface="Arial" panose="020B0604020202020204" pitchFamily="34" charset="0"/>
              </a:rPr>
              <a:t>1. What protected characteristic is potentially being discriminated against? </a:t>
            </a:r>
            <a:endParaRPr lang="en-GB" sz="2800" dirty="0">
              <a:latin typeface="Candara" panose="020E050203030302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2800" dirty="0">
                <a:latin typeface="Candara" panose="020E0502030303020204" pitchFamily="34" charset="0"/>
                <a:ea typeface="Calibri" panose="020F0502020204030204" pitchFamily="34" charset="0"/>
                <a:cs typeface="Arial" panose="020B0604020202020204" pitchFamily="34" charset="0"/>
              </a:rPr>
              <a:t> </a:t>
            </a:r>
            <a:endParaRPr lang="en-GB" sz="2800" dirty="0">
              <a:latin typeface="Candara" panose="020E0502030303020204" pitchFamily="34" charset="0"/>
              <a:ea typeface="Calibri" panose="020F0502020204030204" pitchFamily="34" charset="0"/>
              <a:cs typeface="Times New Roman" panose="02020603050405020304" pitchFamily="18" charset="0"/>
            </a:endParaRPr>
          </a:p>
          <a:p>
            <a:pPr>
              <a:lnSpc>
                <a:spcPct val="115000"/>
              </a:lnSpc>
            </a:pPr>
            <a:r>
              <a:rPr lang="en-GB" sz="2800" dirty="0">
                <a:latin typeface="Candara" panose="020E0502030303020204" pitchFamily="34" charset="0"/>
                <a:ea typeface="Calibri" panose="020F0502020204030204" pitchFamily="34" charset="0"/>
                <a:cs typeface="Arial" panose="020B0604020202020204" pitchFamily="34" charset="0"/>
              </a:rPr>
              <a:t> 2. </a:t>
            </a:r>
            <a:r>
              <a:rPr lang="en-GB" sz="2800" dirty="0">
                <a:latin typeface="Candara" panose="020E0502030303020204" pitchFamily="34" charset="0"/>
              </a:rPr>
              <a:t>How does this oppose the principles of Catholic Social Teaching?</a:t>
            </a:r>
          </a:p>
          <a:p>
            <a:pPr>
              <a:lnSpc>
                <a:spcPct val="115000"/>
              </a:lnSpc>
              <a:spcAft>
                <a:spcPts val="0"/>
              </a:spcAft>
            </a:pP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2800" dirty="0">
                <a:latin typeface="Calibri" panose="020F0502020204030204" pitchFamily="34" charset="0"/>
                <a:ea typeface="Calibri" panose="020F0502020204030204" pitchFamily="34" charset="0"/>
                <a:cs typeface="Arial" panose="020B0604020202020204" pitchFamily="34" charset="0"/>
              </a:rPr>
              <a:t> </a:t>
            </a:r>
            <a:endParaRPr lang="en-GB" sz="2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5007" y="2692124"/>
            <a:ext cx="2953337" cy="2735078"/>
          </a:xfrm>
          <a:prstGeom prst="rect">
            <a:avLst/>
          </a:prstGeom>
        </p:spPr>
      </p:pic>
    </p:spTree>
    <p:extLst>
      <p:ext uri="{BB962C8B-B14F-4D97-AF65-F5344CB8AC3E}">
        <p14:creationId xmlns:p14="http://schemas.microsoft.com/office/powerpoint/2010/main" val="1649194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rc_mi" descr="Image result for i dont have to agree with you to be kind to one another">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122177" y="143794"/>
            <a:ext cx="6204880" cy="3971006"/>
          </a:xfrm>
          <a:prstGeom prst="rect">
            <a:avLst/>
          </a:prstGeom>
          <a:noFill/>
          <a:ln>
            <a:noFill/>
          </a:ln>
        </p:spPr>
      </p:pic>
      <p:pic>
        <p:nvPicPr>
          <p:cNvPr id="6" name="irc_mi" descr="Image result for i dont have to agree with you to pope">
            <a:hlinkClick r:id="rId5"/>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58348" y="2816942"/>
            <a:ext cx="6105832" cy="3790336"/>
          </a:xfrm>
          <a:prstGeom prst="rect">
            <a:avLst/>
          </a:prstGeom>
          <a:noFill/>
          <a:ln>
            <a:noFill/>
          </a:ln>
        </p:spPr>
      </p:pic>
    </p:spTree>
    <p:extLst>
      <p:ext uri="{BB962C8B-B14F-4D97-AF65-F5344CB8AC3E}">
        <p14:creationId xmlns:p14="http://schemas.microsoft.com/office/powerpoint/2010/main" val="2692849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1E08BC-4592-4910-B83F-B8D06B0A32E6}"/>
              </a:ext>
            </a:extLst>
          </p:cNvPr>
          <p:cNvSpPr txBox="1"/>
          <p:nvPr/>
        </p:nvSpPr>
        <p:spPr>
          <a:xfrm>
            <a:off x="1067486" y="2409039"/>
            <a:ext cx="10198360" cy="2308324"/>
          </a:xfrm>
          <a:prstGeom prst="rect">
            <a:avLst/>
          </a:prstGeom>
          <a:noFill/>
        </p:spPr>
        <p:txBody>
          <a:bodyPr wrap="square" rtlCol="0">
            <a:spAutoFit/>
          </a:bodyPr>
          <a:lstStyle/>
          <a:p>
            <a:pPr algn="ctr"/>
            <a:r>
              <a:rPr lang="en-GB" sz="7200" dirty="0">
                <a:solidFill>
                  <a:srgbClr val="C00000"/>
                </a:solidFill>
                <a:latin typeface="Arial Rounded MT Bold" panose="020F0704030504030204" pitchFamily="34" charset="0"/>
              </a:rPr>
              <a:t>Catholic Social Teaching</a:t>
            </a:r>
          </a:p>
        </p:txBody>
      </p:sp>
      <p:pic>
        <p:nvPicPr>
          <p:cNvPr id="3" name="Picture 2">
            <a:hlinkClick r:id="rId3"/>
            <a:extLst>
              <a:ext uri="{FF2B5EF4-FFF2-40B4-BE49-F238E27FC236}">
                <a16:creationId xmlns:a16="http://schemas.microsoft.com/office/drawing/2014/main" id="{F79442A7-1E8C-4BF7-BFB5-363A9548F9CF}"/>
              </a:ext>
            </a:extLst>
          </p:cNvPr>
          <p:cNvPicPr>
            <a:picLocks noChangeAspect="1"/>
          </p:cNvPicPr>
          <p:nvPr/>
        </p:nvPicPr>
        <p:blipFill>
          <a:blip r:embed="rId4"/>
          <a:stretch>
            <a:fillRect/>
          </a:stretch>
        </p:blipFill>
        <p:spPr>
          <a:xfrm>
            <a:off x="2098318" y="1283551"/>
            <a:ext cx="8136695" cy="4559300"/>
          </a:xfrm>
          <a:prstGeom prst="rect">
            <a:avLst/>
          </a:prstGeom>
        </p:spPr>
      </p:pic>
    </p:spTree>
    <p:extLst>
      <p:ext uri="{BB962C8B-B14F-4D97-AF65-F5344CB8AC3E}">
        <p14:creationId xmlns:p14="http://schemas.microsoft.com/office/powerpoint/2010/main" val="366950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8DBC4B-8FAE-459A-94D0-6FAD781250DC}"/>
              </a:ext>
            </a:extLst>
          </p:cNvPr>
          <p:cNvSpPr/>
          <p:nvPr/>
        </p:nvSpPr>
        <p:spPr>
          <a:xfrm>
            <a:off x="828519" y="0"/>
            <a:ext cx="10083384" cy="6186309"/>
          </a:xfrm>
          <a:prstGeom prst="rect">
            <a:avLst/>
          </a:prstGeom>
        </p:spPr>
        <p:txBody>
          <a:bodyPr wrap="square">
            <a:spAutoFit/>
          </a:bodyPr>
          <a:lstStyle/>
          <a:p>
            <a:pPr lvl="0"/>
            <a:r>
              <a:rPr lang="en-AU" sz="4400" dirty="0">
                <a:latin typeface="Candara" panose="020E0502030303020204" pitchFamily="34" charset="0"/>
              </a:rPr>
              <a:t>Catholic Social Teaching sums up the teachings of the Church on social justice issues. </a:t>
            </a:r>
          </a:p>
          <a:p>
            <a:pPr lvl="0"/>
            <a:endParaRPr lang="en-AU" sz="4400" dirty="0">
              <a:latin typeface="Candara" panose="020E0502030303020204" pitchFamily="34" charset="0"/>
            </a:endParaRPr>
          </a:p>
          <a:p>
            <a:pPr lvl="0"/>
            <a:r>
              <a:rPr lang="en-AU" sz="4400" dirty="0">
                <a:latin typeface="Candara" panose="020E0502030303020204" pitchFamily="34" charset="0"/>
              </a:rPr>
              <a:t>It promotes a vision of a just society that is grounded in the Bible and in the wisdom gathered from experience by the Christian community as it has responded to social justice issues through history. </a:t>
            </a:r>
            <a:endParaRPr lang="en-US" sz="4400" dirty="0">
              <a:latin typeface="Candara" panose="020E0502030303020204" pitchFamily="34" charset="0"/>
            </a:endParaRPr>
          </a:p>
        </p:txBody>
      </p:sp>
    </p:spTree>
    <p:extLst>
      <p:ext uri="{BB962C8B-B14F-4D97-AF65-F5344CB8AC3E}">
        <p14:creationId xmlns:p14="http://schemas.microsoft.com/office/powerpoint/2010/main" val="3555882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E59DC6-0942-433C-9E6F-51E566E083DA}"/>
              </a:ext>
            </a:extLst>
          </p:cNvPr>
          <p:cNvSpPr/>
          <p:nvPr/>
        </p:nvSpPr>
        <p:spPr>
          <a:xfrm>
            <a:off x="514662" y="491669"/>
            <a:ext cx="10982793" cy="5262979"/>
          </a:xfrm>
          <a:prstGeom prst="rect">
            <a:avLst/>
          </a:prstGeom>
        </p:spPr>
        <p:txBody>
          <a:bodyPr wrap="square">
            <a:spAutoFit/>
          </a:bodyPr>
          <a:lstStyle/>
          <a:p>
            <a:pPr lvl="0"/>
            <a:r>
              <a:rPr lang="en-AU" sz="4800" dirty="0">
                <a:solidFill>
                  <a:srgbClr val="C00000"/>
                </a:solidFill>
                <a:latin typeface="Candara" panose="020E0502030303020204" pitchFamily="34" charset="0"/>
              </a:rPr>
              <a:t>The four core principles of Catholic Social Teaching are: </a:t>
            </a:r>
          </a:p>
          <a:p>
            <a:pPr lvl="0"/>
            <a:endParaRPr lang="en-AU" sz="4800" dirty="0">
              <a:latin typeface="AR DARLING" panose="02000000000000000000" pitchFamily="2" charset="0"/>
            </a:endParaRPr>
          </a:p>
          <a:p>
            <a:pPr marL="342900" lvl="0" indent="-342900">
              <a:buFont typeface="Arial" panose="020B0604020202020204" pitchFamily="34" charset="0"/>
              <a:buChar char="•"/>
            </a:pPr>
            <a:r>
              <a:rPr lang="en-AU" sz="4800" dirty="0">
                <a:latin typeface="Candara" panose="020E0502030303020204" pitchFamily="34" charset="0"/>
              </a:rPr>
              <a:t>The Dignity of the Human Person,</a:t>
            </a:r>
          </a:p>
          <a:p>
            <a:pPr marL="342900" lvl="0" indent="-342900">
              <a:buFont typeface="Arial" panose="020B0604020202020204" pitchFamily="34" charset="0"/>
              <a:buChar char="•"/>
            </a:pPr>
            <a:r>
              <a:rPr lang="en-AU" sz="4800" dirty="0">
                <a:latin typeface="Candara" panose="020E0502030303020204" pitchFamily="34" charset="0"/>
              </a:rPr>
              <a:t>The Common Good, </a:t>
            </a:r>
          </a:p>
          <a:p>
            <a:pPr marL="342900" lvl="0" indent="-342900">
              <a:buFont typeface="Arial" panose="020B0604020202020204" pitchFamily="34" charset="0"/>
              <a:buChar char="•"/>
            </a:pPr>
            <a:r>
              <a:rPr lang="en-AU" sz="4800" dirty="0">
                <a:latin typeface="Candara" panose="020E0502030303020204" pitchFamily="34" charset="0"/>
              </a:rPr>
              <a:t>Solidarity and </a:t>
            </a:r>
          </a:p>
          <a:p>
            <a:pPr marL="342900" lvl="0" indent="-342900">
              <a:buFont typeface="Arial" panose="020B0604020202020204" pitchFamily="34" charset="0"/>
              <a:buChar char="•"/>
            </a:pPr>
            <a:r>
              <a:rPr lang="en-AU" sz="4800" dirty="0">
                <a:latin typeface="Candara" panose="020E0502030303020204" pitchFamily="34" charset="0"/>
              </a:rPr>
              <a:t>Subsidiarity. </a:t>
            </a:r>
            <a:endParaRPr lang="en-GB" sz="4800" dirty="0">
              <a:latin typeface="Candara" panose="020E0502030303020204" pitchFamily="34" charset="0"/>
            </a:endParaRPr>
          </a:p>
        </p:txBody>
      </p:sp>
      <p:pic>
        <p:nvPicPr>
          <p:cNvPr id="3" name="Picture 2">
            <a:extLst>
              <a:ext uri="{FF2B5EF4-FFF2-40B4-BE49-F238E27FC236}">
                <a16:creationId xmlns:a16="http://schemas.microsoft.com/office/drawing/2014/main" id="{7D34D10C-977F-4337-BF75-0CA100D682A2}"/>
              </a:ext>
            </a:extLst>
          </p:cNvPr>
          <p:cNvPicPr>
            <a:picLocks noChangeAspect="1"/>
          </p:cNvPicPr>
          <p:nvPr/>
        </p:nvPicPr>
        <p:blipFill>
          <a:blip r:embed="rId3"/>
          <a:stretch>
            <a:fillRect/>
          </a:stretch>
        </p:blipFill>
        <p:spPr>
          <a:xfrm>
            <a:off x="7518996" y="3473495"/>
            <a:ext cx="3781038" cy="3144047"/>
          </a:xfrm>
          <a:prstGeom prst="rect">
            <a:avLst/>
          </a:prstGeom>
        </p:spPr>
      </p:pic>
    </p:spTree>
    <p:extLst>
      <p:ext uri="{BB962C8B-B14F-4D97-AF65-F5344CB8AC3E}">
        <p14:creationId xmlns:p14="http://schemas.microsoft.com/office/powerpoint/2010/main" val="4122716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434D9ACC-5D91-43AD-8889-159B96B8CC57}"/>
              </a:ext>
            </a:extLst>
          </p:cNvPr>
          <p:cNvSpPr txBox="1">
            <a:spLocks/>
          </p:cNvSpPr>
          <p:nvPr/>
        </p:nvSpPr>
        <p:spPr>
          <a:xfrm>
            <a:off x="539552" y="1329468"/>
            <a:ext cx="6204642" cy="5177333"/>
          </a:xfrm>
          <a:prstGeom prst="rect">
            <a:avLst/>
          </a:prstGeom>
        </p:spPr>
        <p:txBody>
          <a:bodyPr vert="horz" lIns="91440" tIns="45720" rIns="91440" bIns="45720" rtlCol="0" anchor="ctr"/>
          <a:lstStyle>
            <a:defPPr>
              <a:defRPr lang="en-US"/>
            </a:defPPr>
            <a:lvl1pPr marL="0" indent="0" algn="l" defTabSz="914400" rtl="0" eaLnBrk="1" latinLnBrk="0" hangingPunct="1">
              <a:buFontTx/>
              <a:buNone/>
              <a:defRPr sz="2200" b="0" kern="1200" cap="none" baseline="0">
                <a:solidFill>
                  <a:schemeClr val="tx1"/>
                </a:solidFill>
                <a:latin typeface="Roboto Medium"/>
                <a:ea typeface="+mn-ea"/>
                <a:cs typeface="+mn-cs"/>
              </a:defRPr>
            </a:lvl1pPr>
            <a:lvl2pPr marL="0" indent="0" algn="l" defTabSz="914400" rtl="0" eaLnBrk="1" latinLnBrk="0" hangingPunct="1">
              <a:spcBef>
                <a:spcPts val="250"/>
              </a:spcBef>
              <a:buFontTx/>
              <a:buNone/>
              <a:defRPr sz="1800" kern="1200">
                <a:solidFill>
                  <a:schemeClr val="tx1"/>
                </a:solidFill>
                <a:latin typeface="Roboto Light"/>
                <a:ea typeface="+mn-ea"/>
                <a:cs typeface="+mn-cs"/>
              </a:defRPr>
            </a:lvl2pPr>
            <a:lvl3pPr marL="0" indent="-180000" algn="l" defTabSz="914400" rtl="0" eaLnBrk="1" latinLnBrk="0" hangingPunct="1">
              <a:spcBef>
                <a:spcPts val="250"/>
              </a:spcBef>
              <a:buFont typeface="Arial"/>
              <a:buChar char="•"/>
              <a:defRPr sz="1800" kern="1200">
                <a:solidFill>
                  <a:schemeClr val="tx1"/>
                </a:solidFill>
                <a:latin typeface="Roboto Light"/>
                <a:ea typeface="+mn-ea"/>
                <a:cs typeface="+mn-cs"/>
              </a:defRPr>
            </a:lvl3pPr>
            <a:lvl4pPr marL="432000" indent="-228600" algn="l" defTabSz="914400" rtl="0" eaLnBrk="1" latinLnBrk="0" hangingPunct="1">
              <a:spcBef>
                <a:spcPts val="250"/>
              </a:spcBef>
              <a:buFont typeface="Arial"/>
              <a:buChar char="•"/>
              <a:defRPr sz="1800" kern="1200">
                <a:solidFill>
                  <a:schemeClr val="tx1"/>
                </a:solidFill>
                <a:latin typeface="Roboto Light"/>
                <a:ea typeface="+mn-ea"/>
                <a:cs typeface="+mn-cs"/>
              </a:defRPr>
            </a:lvl4pPr>
            <a:lvl5pPr marL="594000" indent="-180000" algn="l" defTabSz="914400" rtl="0" eaLnBrk="1" latinLnBrk="0" hangingPunct="1">
              <a:spcBef>
                <a:spcPts val="250"/>
              </a:spcBef>
              <a:buFont typeface="Arial"/>
              <a:buChar char="•"/>
              <a:defRPr sz="1800" kern="1200">
                <a:solidFill>
                  <a:schemeClr val="tx1"/>
                </a:solidFill>
                <a:latin typeface="Roboto Ligh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3200" dirty="0">
                <a:latin typeface="Candara" panose="020E0502030303020204" pitchFamily="34" charset="0"/>
              </a:rPr>
              <a:t>We believe that every person is made in God’s image.</a:t>
            </a:r>
          </a:p>
          <a:p>
            <a:endParaRPr lang="en-AU" sz="3200" dirty="0">
              <a:latin typeface="Candara" panose="020E0502030303020204" pitchFamily="34" charset="0"/>
            </a:endParaRPr>
          </a:p>
          <a:p>
            <a:r>
              <a:rPr lang="en-AU" sz="3200" dirty="0">
                <a:latin typeface="Candara" panose="020E0502030303020204" pitchFamily="34" charset="0"/>
              </a:rPr>
              <a:t>We believe that every person has inherent dignity and every life is sacred. </a:t>
            </a:r>
          </a:p>
          <a:p>
            <a:endParaRPr lang="en-AU" sz="3200" dirty="0">
              <a:latin typeface="Candara" panose="020E0502030303020204" pitchFamily="34" charset="0"/>
            </a:endParaRPr>
          </a:p>
          <a:p>
            <a:r>
              <a:rPr lang="en-AU" sz="3200" dirty="0">
                <a:latin typeface="Candara" panose="020E0502030303020204" pitchFamily="34" charset="0"/>
              </a:rPr>
              <a:t>The innate dignity of each person is the foundation and inspiration of our vision for a just and compassionate world.</a:t>
            </a:r>
            <a:endParaRPr lang="en-US" sz="3200" dirty="0">
              <a:latin typeface="Candara" panose="020E0502030303020204" pitchFamily="34" charset="0"/>
            </a:endParaRPr>
          </a:p>
        </p:txBody>
      </p:sp>
      <p:pic>
        <p:nvPicPr>
          <p:cNvPr id="4" name="Picture 3">
            <a:extLst>
              <a:ext uri="{FF2B5EF4-FFF2-40B4-BE49-F238E27FC236}">
                <a16:creationId xmlns:a16="http://schemas.microsoft.com/office/drawing/2014/main" id="{D35D0259-6D0B-47CE-9C4A-C0A4500BE587}"/>
              </a:ext>
            </a:extLst>
          </p:cNvPr>
          <p:cNvPicPr>
            <a:picLocks noChangeAspect="1"/>
          </p:cNvPicPr>
          <p:nvPr/>
        </p:nvPicPr>
        <p:blipFill>
          <a:blip r:embed="rId3"/>
          <a:stretch>
            <a:fillRect/>
          </a:stretch>
        </p:blipFill>
        <p:spPr>
          <a:xfrm>
            <a:off x="7734925" y="1556791"/>
            <a:ext cx="4050742" cy="4203475"/>
          </a:xfrm>
          <a:prstGeom prst="rect">
            <a:avLst/>
          </a:prstGeom>
          <a:solidFill>
            <a:schemeClr val="tx1">
              <a:lumMod val="65000"/>
              <a:lumOff val="35000"/>
            </a:schemeClr>
          </a:solidFill>
        </p:spPr>
      </p:pic>
      <p:sp>
        <p:nvSpPr>
          <p:cNvPr id="5" name="Title 4">
            <a:extLst>
              <a:ext uri="{FF2B5EF4-FFF2-40B4-BE49-F238E27FC236}">
                <a16:creationId xmlns:a16="http://schemas.microsoft.com/office/drawing/2014/main" id="{39D38F1E-DC94-4305-AF20-827B85BA052C}"/>
              </a:ext>
            </a:extLst>
          </p:cNvPr>
          <p:cNvSpPr txBox="1">
            <a:spLocks/>
          </p:cNvSpPr>
          <p:nvPr/>
        </p:nvSpPr>
        <p:spPr>
          <a:xfrm>
            <a:off x="407337" y="413791"/>
            <a:ext cx="7956748"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solidFill>
                  <a:srgbClr val="C00000"/>
                </a:solidFill>
                <a:latin typeface="Candara" panose="020E0502030303020204" pitchFamily="34" charset="0"/>
              </a:rPr>
              <a:t>Human Dignity</a:t>
            </a:r>
            <a:br>
              <a:rPr lang="en-US" dirty="0"/>
            </a:br>
            <a:endParaRPr lang="en-AU" dirty="0"/>
          </a:p>
        </p:txBody>
      </p:sp>
    </p:spTree>
    <p:extLst>
      <p:ext uri="{BB962C8B-B14F-4D97-AF65-F5344CB8AC3E}">
        <p14:creationId xmlns:p14="http://schemas.microsoft.com/office/powerpoint/2010/main" val="7821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4FA3755-C4D6-4A36-AF87-39DB66C07D9F}"/>
              </a:ext>
            </a:extLst>
          </p:cNvPr>
          <p:cNvSpPr txBox="1">
            <a:spLocks/>
          </p:cNvSpPr>
          <p:nvPr/>
        </p:nvSpPr>
        <p:spPr>
          <a:xfrm>
            <a:off x="539551" y="1736130"/>
            <a:ext cx="6640737" cy="3886241"/>
          </a:xfrm>
          <a:prstGeom prst="rect">
            <a:avLst/>
          </a:prstGeom>
        </p:spPr>
        <p:txBody>
          <a:bodyPr vert="horz" lIns="91440" tIns="45720" rIns="91440" bIns="45720" rtlCol="0" anchor="ctr"/>
          <a:lstStyle>
            <a:defPPr>
              <a:defRPr lang="en-US"/>
            </a:defPPr>
            <a:lvl1pPr marL="0" indent="0" algn="l" defTabSz="914400" rtl="0" eaLnBrk="1" latinLnBrk="0" hangingPunct="1">
              <a:buFontTx/>
              <a:buNone/>
              <a:defRPr sz="2200" kern="1200" cap="none" baseline="0">
                <a:solidFill>
                  <a:schemeClr val="tx1"/>
                </a:solidFill>
                <a:latin typeface="Roboto Medium"/>
                <a:ea typeface="+mn-ea"/>
                <a:cs typeface="+mn-cs"/>
              </a:defRPr>
            </a:lvl1pPr>
            <a:lvl2pPr marL="0" indent="0" algn="l" defTabSz="914400" rtl="0" eaLnBrk="1" latinLnBrk="0" hangingPunct="1">
              <a:spcBef>
                <a:spcPts val="250"/>
              </a:spcBef>
              <a:buFontTx/>
              <a:buNone/>
              <a:defRPr sz="1800" kern="1200">
                <a:solidFill>
                  <a:schemeClr val="tx1"/>
                </a:solidFill>
                <a:latin typeface="Roboto Light"/>
                <a:ea typeface="+mn-ea"/>
                <a:cs typeface="+mn-cs"/>
              </a:defRPr>
            </a:lvl2pPr>
            <a:lvl3pPr marL="0" indent="-180000" algn="l" defTabSz="914400" rtl="0" eaLnBrk="1" latinLnBrk="0" hangingPunct="1">
              <a:spcBef>
                <a:spcPts val="250"/>
              </a:spcBef>
              <a:buFont typeface="Arial"/>
              <a:buChar char="•"/>
              <a:defRPr sz="1800" kern="1200">
                <a:solidFill>
                  <a:schemeClr val="tx1"/>
                </a:solidFill>
                <a:latin typeface="Roboto Light"/>
                <a:ea typeface="+mn-ea"/>
                <a:cs typeface="+mn-cs"/>
              </a:defRPr>
            </a:lvl3pPr>
            <a:lvl4pPr marL="432000" indent="-228600" algn="l" defTabSz="914400" rtl="0" eaLnBrk="1" latinLnBrk="0" hangingPunct="1">
              <a:spcBef>
                <a:spcPts val="250"/>
              </a:spcBef>
              <a:buFont typeface="Arial"/>
              <a:buChar char="•"/>
              <a:defRPr sz="1800" kern="1200">
                <a:solidFill>
                  <a:schemeClr val="tx1"/>
                </a:solidFill>
                <a:latin typeface="Roboto Light"/>
                <a:ea typeface="+mn-ea"/>
                <a:cs typeface="+mn-cs"/>
              </a:defRPr>
            </a:lvl4pPr>
            <a:lvl5pPr marL="594000" indent="-180000" algn="l" defTabSz="914400" rtl="0" eaLnBrk="1" latinLnBrk="0" hangingPunct="1">
              <a:spcBef>
                <a:spcPts val="250"/>
              </a:spcBef>
              <a:buFont typeface="Arial"/>
              <a:buChar char="•"/>
              <a:defRPr sz="1800" kern="1200">
                <a:solidFill>
                  <a:schemeClr val="tx1"/>
                </a:solidFill>
                <a:latin typeface="Roboto Ligh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3600" dirty="0">
                <a:latin typeface="Candara" panose="020E0502030303020204" pitchFamily="34" charset="0"/>
              </a:rPr>
              <a:t>We see the image of God in every person, no matter their circumstance. </a:t>
            </a:r>
          </a:p>
          <a:p>
            <a:endParaRPr lang="en-AU" sz="3600" dirty="0">
              <a:latin typeface="Candara" panose="020E0502030303020204" pitchFamily="34" charset="0"/>
            </a:endParaRPr>
          </a:p>
          <a:p>
            <a:r>
              <a:rPr lang="en-AU" sz="3600" dirty="0">
                <a:latin typeface="Candara" panose="020E0502030303020204" pitchFamily="34" charset="0"/>
              </a:rPr>
              <a:t>The women, men and children most vulnerable to extreme poverty and injustice should not be hindered from living a life equal to their dignity. </a:t>
            </a:r>
          </a:p>
        </p:txBody>
      </p:sp>
      <p:sp>
        <p:nvSpPr>
          <p:cNvPr id="4" name="Freeform 1">
            <a:extLst>
              <a:ext uri="{FF2B5EF4-FFF2-40B4-BE49-F238E27FC236}">
                <a16:creationId xmlns:a16="http://schemas.microsoft.com/office/drawing/2014/main" id="{8185881B-18A7-4147-A7B0-FCA57FFEB670}"/>
              </a:ext>
            </a:extLst>
          </p:cNvPr>
          <p:cNvSpPr>
            <a:spLocks noChangeArrowheads="1"/>
          </p:cNvSpPr>
          <p:nvPr/>
        </p:nvSpPr>
        <p:spPr bwMode="auto">
          <a:xfrm>
            <a:off x="7570033" y="1902084"/>
            <a:ext cx="3918779" cy="3554335"/>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blipFill>
            <a:blip r:embed="rId3" cstate="screen">
              <a:extLst>
                <a:ext uri="{28A0092B-C50C-407E-A947-70E740481C1C}">
                  <a14:useLocalDpi xmlns:a14="http://schemas.microsoft.com/office/drawing/2010/main"/>
                </a:ext>
              </a:extLst>
            </a:blip>
            <a:srcRect/>
            <a:stretch>
              <a:fillRect/>
            </a:stretch>
          </a:blipFill>
          <a:ln>
            <a:noFill/>
          </a:ln>
          <a:effectLst/>
        </p:spPr>
        <p:txBody>
          <a:bodyPr wrap="none" anchor="ctr"/>
          <a:lstStyle/>
          <a:p>
            <a:endParaRPr lang="en-US"/>
          </a:p>
        </p:txBody>
      </p:sp>
      <p:sp>
        <p:nvSpPr>
          <p:cNvPr id="5" name="Title 4">
            <a:extLst>
              <a:ext uri="{FF2B5EF4-FFF2-40B4-BE49-F238E27FC236}">
                <a16:creationId xmlns:a16="http://schemas.microsoft.com/office/drawing/2014/main" id="{39D38F1E-DC94-4305-AF20-827B85BA052C}"/>
              </a:ext>
            </a:extLst>
          </p:cNvPr>
          <p:cNvSpPr txBox="1">
            <a:spLocks/>
          </p:cNvSpPr>
          <p:nvPr/>
        </p:nvSpPr>
        <p:spPr>
          <a:xfrm>
            <a:off x="539551" y="372978"/>
            <a:ext cx="7956748"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solidFill>
                  <a:srgbClr val="C00000"/>
                </a:solidFill>
                <a:latin typeface="Candara" panose="020E0502030303020204" pitchFamily="34" charset="0"/>
              </a:rPr>
              <a:t>Human Dignity</a:t>
            </a:r>
            <a:br>
              <a:rPr lang="en-US" dirty="0"/>
            </a:br>
            <a:endParaRPr lang="en-AU" dirty="0"/>
          </a:p>
        </p:txBody>
      </p:sp>
    </p:spTree>
    <p:extLst>
      <p:ext uri="{BB962C8B-B14F-4D97-AF65-F5344CB8AC3E}">
        <p14:creationId xmlns:p14="http://schemas.microsoft.com/office/powerpoint/2010/main" val="207335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FECE178E-A2BE-4792-86AE-B607C54EDD05}"/>
              </a:ext>
            </a:extLst>
          </p:cNvPr>
          <p:cNvSpPr txBox="1">
            <a:spLocks/>
          </p:cNvSpPr>
          <p:nvPr/>
        </p:nvSpPr>
        <p:spPr>
          <a:xfrm>
            <a:off x="539552" y="413792"/>
            <a:ext cx="7956748"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solidFill>
                  <a:srgbClr val="C00000"/>
                </a:solidFill>
                <a:latin typeface="Candara" panose="020E0502030303020204" pitchFamily="34" charset="0"/>
              </a:rPr>
              <a:t>The Common Good</a:t>
            </a:r>
            <a:br>
              <a:rPr lang="en-US" dirty="0"/>
            </a:br>
            <a:endParaRPr lang="en-AU" dirty="0"/>
          </a:p>
        </p:txBody>
      </p:sp>
      <p:sp>
        <p:nvSpPr>
          <p:cNvPr id="3" name="Text Placeholder 9">
            <a:extLst>
              <a:ext uri="{FF2B5EF4-FFF2-40B4-BE49-F238E27FC236}">
                <a16:creationId xmlns:a16="http://schemas.microsoft.com/office/drawing/2014/main" id="{1568D4AB-1FD2-41CA-9170-5D69F422C209}"/>
              </a:ext>
            </a:extLst>
          </p:cNvPr>
          <p:cNvSpPr txBox="1">
            <a:spLocks/>
          </p:cNvSpPr>
          <p:nvPr/>
        </p:nvSpPr>
        <p:spPr>
          <a:xfrm>
            <a:off x="539552" y="1400987"/>
            <a:ext cx="6192015" cy="3886241"/>
          </a:xfrm>
          <a:prstGeom prst="rect">
            <a:avLst/>
          </a:prstGeom>
        </p:spPr>
        <p:txBody>
          <a:bodyPr/>
          <a:lstStyle>
            <a:lvl1pPr marL="0" indent="0" algn="l" defTabSz="457200" rtl="0" eaLnBrk="1" latinLnBrk="0" hangingPunct="1">
              <a:spcBef>
                <a:spcPct val="20000"/>
              </a:spcBef>
              <a:buFontTx/>
              <a:buNone/>
              <a:defRPr sz="2200" b="0" kern="1200" cap="none" baseline="0">
                <a:solidFill>
                  <a:schemeClr val="tx1"/>
                </a:solidFill>
                <a:latin typeface="Roboto Medium"/>
                <a:ea typeface="+mn-ea"/>
                <a:cs typeface="+mn-cs"/>
              </a:defRPr>
            </a:lvl1pPr>
            <a:lvl2pPr marL="0" indent="0" algn="l" defTabSz="457200" rtl="0" eaLnBrk="1" latinLnBrk="0" hangingPunct="1">
              <a:spcBef>
                <a:spcPts val="250"/>
              </a:spcBef>
              <a:buFontTx/>
              <a:buNone/>
              <a:defRPr sz="1800" kern="1200">
                <a:solidFill>
                  <a:schemeClr val="tx1"/>
                </a:solidFill>
                <a:latin typeface="Roboto Light"/>
                <a:ea typeface="+mn-ea"/>
                <a:cs typeface="+mn-cs"/>
              </a:defRPr>
            </a:lvl2pPr>
            <a:lvl3pPr marL="0" indent="-180000" algn="l" defTabSz="457200" rtl="0" eaLnBrk="1" latinLnBrk="0" hangingPunct="1">
              <a:spcBef>
                <a:spcPts val="250"/>
              </a:spcBef>
              <a:buFont typeface="Arial"/>
              <a:buChar char="•"/>
              <a:defRPr sz="1800" kern="1200">
                <a:solidFill>
                  <a:schemeClr val="tx1"/>
                </a:solidFill>
                <a:latin typeface="Roboto Light"/>
                <a:ea typeface="+mn-ea"/>
                <a:cs typeface="+mn-cs"/>
              </a:defRPr>
            </a:lvl3pPr>
            <a:lvl4pPr marL="432000" indent="-228600" algn="l" defTabSz="457200" rtl="0" eaLnBrk="1" latinLnBrk="0" hangingPunct="1">
              <a:spcBef>
                <a:spcPts val="250"/>
              </a:spcBef>
              <a:buFont typeface="Arial"/>
              <a:buChar char="•"/>
              <a:defRPr sz="1800" kern="1200">
                <a:solidFill>
                  <a:schemeClr val="tx1"/>
                </a:solidFill>
                <a:latin typeface="Roboto Light"/>
                <a:ea typeface="+mn-ea"/>
                <a:cs typeface="+mn-cs"/>
              </a:defRPr>
            </a:lvl4pPr>
            <a:lvl5pPr marL="594000" indent="-180000" algn="l" defTabSz="457200" rtl="0" eaLnBrk="1" latinLnBrk="0" hangingPunct="1">
              <a:spcBef>
                <a:spcPts val="250"/>
              </a:spcBef>
              <a:buFont typeface="Arial"/>
              <a:buChar char="•"/>
              <a:defRPr sz="1800" kern="1200">
                <a:solidFill>
                  <a:schemeClr val="tx1"/>
                </a:solidFill>
                <a:latin typeface="Roboto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AU" sz="3200" dirty="0">
                <a:latin typeface="Candara" panose="020E0502030303020204" pitchFamily="34" charset="0"/>
              </a:rPr>
              <a:t>We believe that humans are not only sacred but social and that we experience the fullness of life in our relationships with others. </a:t>
            </a:r>
          </a:p>
          <a:p>
            <a:endParaRPr lang="en-AU" sz="3200" dirty="0">
              <a:latin typeface="Candara" panose="020E0502030303020204" pitchFamily="34" charset="0"/>
            </a:endParaRPr>
          </a:p>
          <a:p>
            <a:r>
              <a:rPr lang="en-AU" sz="3200" dirty="0">
                <a:latin typeface="Candara" panose="020E0502030303020204" pitchFamily="34" charset="0"/>
              </a:rPr>
              <a:t>Working towards the common good requires a commitment from each of us to respect the rights and responsibilities of all people. </a:t>
            </a:r>
          </a:p>
        </p:txBody>
      </p:sp>
      <p:pic>
        <p:nvPicPr>
          <p:cNvPr id="4" name="Picture 3">
            <a:extLst>
              <a:ext uri="{FF2B5EF4-FFF2-40B4-BE49-F238E27FC236}">
                <a16:creationId xmlns:a16="http://schemas.microsoft.com/office/drawing/2014/main" id="{41DE229A-0775-4A68-BA26-683FBC722BED}"/>
              </a:ext>
            </a:extLst>
          </p:cNvPr>
          <p:cNvPicPr>
            <a:picLocks noChangeAspect="1"/>
          </p:cNvPicPr>
          <p:nvPr/>
        </p:nvPicPr>
        <p:blipFill>
          <a:blip r:embed="rId3"/>
          <a:stretch>
            <a:fillRect/>
          </a:stretch>
        </p:blipFill>
        <p:spPr>
          <a:xfrm>
            <a:off x="7228115" y="1400987"/>
            <a:ext cx="4584387" cy="4151153"/>
          </a:xfrm>
          <a:prstGeom prst="rect">
            <a:avLst/>
          </a:prstGeom>
          <a:solidFill>
            <a:schemeClr val="tx1">
              <a:lumMod val="65000"/>
              <a:lumOff val="35000"/>
            </a:schemeClr>
          </a:solidFill>
        </p:spPr>
      </p:pic>
    </p:spTree>
    <p:extLst>
      <p:ext uri="{BB962C8B-B14F-4D97-AF65-F5344CB8AC3E}">
        <p14:creationId xmlns:p14="http://schemas.microsoft.com/office/powerpoint/2010/main" val="3782420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9D38F1E-DC94-4305-AF20-827B85BA052C}"/>
              </a:ext>
            </a:extLst>
          </p:cNvPr>
          <p:cNvSpPr txBox="1">
            <a:spLocks/>
          </p:cNvSpPr>
          <p:nvPr/>
        </p:nvSpPr>
        <p:spPr>
          <a:xfrm>
            <a:off x="348343" y="353928"/>
            <a:ext cx="7956748"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solidFill>
                  <a:srgbClr val="C00000"/>
                </a:solidFill>
                <a:latin typeface="Candara" panose="020E0502030303020204" pitchFamily="34" charset="0"/>
              </a:rPr>
              <a:t>The Common Good</a:t>
            </a:r>
            <a:br>
              <a:rPr lang="en-US" dirty="0"/>
            </a:br>
            <a:endParaRPr lang="en-AU" dirty="0"/>
          </a:p>
        </p:txBody>
      </p:sp>
      <p:sp>
        <p:nvSpPr>
          <p:cNvPr id="3" name="Rectangle 2">
            <a:extLst>
              <a:ext uri="{FF2B5EF4-FFF2-40B4-BE49-F238E27FC236}">
                <a16:creationId xmlns:a16="http://schemas.microsoft.com/office/drawing/2014/main" id="{04607797-9647-44E1-AC0B-E1F7FDF56574}"/>
              </a:ext>
            </a:extLst>
          </p:cNvPr>
          <p:cNvSpPr/>
          <p:nvPr/>
        </p:nvSpPr>
        <p:spPr>
          <a:xfrm>
            <a:off x="348343" y="1233459"/>
            <a:ext cx="8605157" cy="4228850"/>
          </a:xfrm>
          <a:prstGeom prst="rect">
            <a:avLst/>
          </a:prstGeom>
        </p:spPr>
        <p:txBody>
          <a:bodyPr wrap="square">
            <a:spAutoFit/>
          </a:bodyPr>
          <a:lstStyle/>
          <a:p>
            <a:pPr lvl="0" defTabSz="457200">
              <a:spcBef>
                <a:spcPct val="20000"/>
              </a:spcBef>
              <a:defRPr/>
            </a:pPr>
            <a:r>
              <a:rPr lang="en-AU" sz="3200" dirty="0">
                <a:latin typeface="Candara" panose="020E0502030303020204" pitchFamily="34" charset="0"/>
              </a:rPr>
              <a:t>We believe every person is entitled to share in society’s resources. Every person is also responsible for sharing our society’s resources – the common good - with others.</a:t>
            </a:r>
          </a:p>
          <a:p>
            <a:pPr lvl="0" defTabSz="457200">
              <a:spcBef>
                <a:spcPct val="20000"/>
              </a:spcBef>
              <a:defRPr/>
            </a:pPr>
            <a:endParaRPr lang="en-AU" sz="3200" dirty="0">
              <a:latin typeface="Candara" panose="020E0502030303020204" pitchFamily="34" charset="0"/>
            </a:endParaRPr>
          </a:p>
          <a:p>
            <a:pPr lvl="0" defTabSz="457200">
              <a:spcBef>
                <a:spcPct val="20000"/>
              </a:spcBef>
              <a:defRPr/>
            </a:pPr>
            <a:r>
              <a:rPr lang="en-AU" sz="3200" dirty="0">
                <a:latin typeface="Candara" panose="020E0502030303020204" pitchFamily="34" charset="0"/>
              </a:rPr>
              <a:t>This extends beyond our personal interests, and beyond national borders, to our one global human family. </a:t>
            </a:r>
            <a:endParaRPr lang="en-US" sz="3200" dirty="0">
              <a:latin typeface="Candara" panose="020E0502030303020204" pitchFamily="34" charset="0"/>
            </a:endParaRPr>
          </a:p>
        </p:txBody>
      </p:sp>
      <p:sp>
        <p:nvSpPr>
          <p:cNvPr id="4" name="Freeform 1">
            <a:extLst>
              <a:ext uri="{FF2B5EF4-FFF2-40B4-BE49-F238E27FC236}">
                <a16:creationId xmlns:a16="http://schemas.microsoft.com/office/drawing/2014/main" id="{EE90D236-4686-41F1-BE67-6B8CB367ED40}"/>
              </a:ext>
            </a:extLst>
          </p:cNvPr>
          <p:cNvSpPr>
            <a:spLocks noChangeArrowheads="1"/>
          </p:cNvSpPr>
          <p:nvPr/>
        </p:nvSpPr>
        <p:spPr bwMode="auto">
          <a:xfrm>
            <a:off x="8609891" y="1956842"/>
            <a:ext cx="3422314" cy="278208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blipFill>
            <a:blip r:embed="rId3" cstate="screen">
              <a:extLst>
                <a:ext uri="{28A0092B-C50C-407E-A947-70E740481C1C}">
                  <a14:useLocalDpi xmlns:a14="http://schemas.microsoft.com/office/drawing/2010/main"/>
                </a:ext>
              </a:extLst>
            </a:blip>
            <a:srcRect/>
            <a:stretch>
              <a:fillRect/>
            </a:stretch>
          </a:blipFill>
          <a:ln>
            <a:noFill/>
          </a:ln>
          <a:effectLst/>
        </p:spPr>
        <p:txBody>
          <a:bodyPr wrap="none" anchor="ctr"/>
          <a:lstStyle/>
          <a:p>
            <a:endParaRPr lang="en-US"/>
          </a:p>
        </p:txBody>
      </p:sp>
    </p:spTree>
    <p:extLst>
      <p:ext uri="{BB962C8B-B14F-4D97-AF65-F5344CB8AC3E}">
        <p14:creationId xmlns:p14="http://schemas.microsoft.com/office/powerpoint/2010/main" val="2971517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46E6C94-5808-472E-A306-C8A496DD3608}"/>
              </a:ext>
            </a:extLst>
          </p:cNvPr>
          <p:cNvSpPr/>
          <p:nvPr/>
        </p:nvSpPr>
        <p:spPr>
          <a:xfrm>
            <a:off x="157843" y="887453"/>
            <a:ext cx="8490857" cy="5410712"/>
          </a:xfrm>
          <a:prstGeom prst="rect">
            <a:avLst/>
          </a:prstGeom>
        </p:spPr>
        <p:txBody>
          <a:bodyPr wrap="square">
            <a:spAutoFit/>
          </a:bodyPr>
          <a:lstStyle/>
          <a:p>
            <a:pPr lvl="0" defTabSz="457200">
              <a:spcBef>
                <a:spcPct val="20000"/>
              </a:spcBef>
              <a:defRPr/>
            </a:pPr>
            <a:r>
              <a:rPr lang="en-AU" sz="3200" dirty="0">
                <a:latin typeface="Candara" panose="020E0502030303020204" pitchFamily="34" charset="0"/>
              </a:rPr>
              <a:t>Solidarity requires that we see another person as a neighbour, a fellow human who is equal in dignity. </a:t>
            </a:r>
          </a:p>
          <a:p>
            <a:pPr lvl="0" defTabSz="457200">
              <a:spcBef>
                <a:spcPct val="20000"/>
              </a:spcBef>
              <a:defRPr/>
            </a:pPr>
            <a:endParaRPr lang="en-AU" sz="3200" dirty="0">
              <a:latin typeface="Candara" panose="020E0502030303020204" pitchFamily="34" charset="0"/>
            </a:endParaRPr>
          </a:p>
          <a:p>
            <a:pPr lvl="0" defTabSz="457200">
              <a:spcBef>
                <a:spcPct val="20000"/>
              </a:spcBef>
              <a:defRPr/>
            </a:pPr>
            <a:r>
              <a:rPr lang="en-AU" sz="3200" dirty="0">
                <a:latin typeface="Candara" panose="020E0502030303020204" pitchFamily="34" charset="0"/>
              </a:rPr>
              <a:t>Solidarity means recognising the responsibilities we have to each other, and taking an active role in helping others attain their full potential. </a:t>
            </a:r>
          </a:p>
          <a:p>
            <a:pPr lvl="0" defTabSz="457200">
              <a:spcBef>
                <a:spcPct val="20000"/>
              </a:spcBef>
              <a:defRPr/>
            </a:pPr>
            <a:endParaRPr lang="en-AU" sz="3200" dirty="0">
              <a:latin typeface="Candara" panose="020E0502030303020204" pitchFamily="34" charset="0"/>
            </a:endParaRPr>
          </a:p>
          <a:p>
            <a:pPr lvl="0" defTabSz="457200">
              <a:spcBef>
                <a:spcPct val="20000"/>
              </a:spcBef>
              <a:defRPr/>
            </a:pPr>
            <a:r>
              <a:rPr lang="en-AU" sz="3200" dirty="0">
                <a:latin typeface="Candara" panose="020E0502030303020204" pitchFamily="34" charset="0"/>
              </a:rPr>
              <a:t>This is more than just a feeling. It drives us to action. </a:t>
            </a:r>
          </a:p>
        </p:txBody>
      </p:sp>
      <p:pic>
        <p:nvPicPr>
          <p:cNvPr id="4" name="Picture 3">
            <a:extLst>
              <a:ext uri="{FF2B5EF4-FFF2-40B4-BE49-F238E27FC236}">
                <a16:creationId xmlns:a16="http://schemas.microsoft.com/office/drawing/2014/main" id="{0461D3E7-2261-4FFD-B8FF-178AE892F436}"/>
              </a:ext>
            </a:extLst>
          </p:cNvPr>
          <p:cNvPicPr>
            <a:picLocks noChangeAspect="1"/>
          </p:cNvPicPr>
          <p:nvPr/>
        </p:nvPicPr>
        <p:blipFill>
          <a:blip r:embed="rId3"/>
          <a:stretch>
            <a:fillRect/>
          </a:stretch>
        </p:blipFill>
        <p:spPr>
          <a:xfrm>
            <a:off x="8609477" y="1630279"/>
            <a:ext cx="3469365" cy="3608472"/>
          </a:xfrm>
          <a:prstGeom prst="rect">
            <a:avLst/>
          </a:prstGeom>
          <a:solidFill>
            <a:schemeClr val="tx1">
              <a:lumMod val="65000"/>
              <a:lumOff val="35000"/>
            </a:schemeClr>
          </a:solidFill>
        </p:spPr>
      </p:pic>
      <p:sp>
        <p:nvSpPr>
          <p:cNvPr id="5" name="Title 4">
            <a:extLst>
              <a:ext uri="{FF2B5EF4-FFF2-40B4-BE49-F238E27FC236}">
                <a16:creationId xmlns:a16="http://schemas.microsoft.com/office/drawing/2014/main" id="{39D38F1E-DC94-4305-AF20-827B85BA052C}"/>
              </a:ext>
            </a:extLst>
          </p:cNvPr>
          <p:cNvSpPr txBox="1">
            <a:spLocks/>
          </p:cNvSpPr>
          <p:nvPr/>
        </p:nvSpPr>
        <p:spPr>
          <a:xfrm>
            <a:off x="157843" y="147484"/>
            <a:ext cx="7956748"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solidFill>
                  <a:srgbClr val="C00000"/>
                </a:solidFill>
                <a:latin typeface="Candara" panose="020E0502030303020204" pitchFamily="34" charset="0"/>
              </a:rPr>
              <a:t>Solidarity</a:t>
            </a:r>
            <a:br>
              <a:rPr lang="en-US" dirty="0"/>
            </a:br>
            <a:endParaRPr lang="en-AU" dirty="0"/>
          </a:p>
        </p:txBody>
      </p:sp>
    </p:spTree>
    <p:extLst>
      <p:ext uri="{BB962C8B-B14F-4D97-AF65-F5344CB8AC3E}">
        <p14:creationId xmlns:p14="http://schemas.microsoft.com/office/powerpoint/2010/main" val="936846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3692</TotalTime>
  <Words>2415</Words>
  <Application>Microsoft Office PowerPoint</Application>
  <PresentationFormat>Widescreen</PresentationFormat>
  <Paragraphs>243</Paragraphs>
  <Slides>17</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 CENA</vt:lpstr>
      <vt:lpstr>AR DARLING</vt:lpstr>
      <vt:lpstr>Arial</vt:lpstr>
      <vt:lpstr>Arial Rounded MT Bold</vt:lpstr>
      <vt:lpstr>Calibri</vt:lpstr>
      <vt:lpstr>Calibri Light</vt:lpstr>
      <vt:lpstr>Candara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Finnigan</dc:creator>
  <cp:lastModifiedBy>Jo Hughes</cp:lastModifiedBy>
  <cp:revision>125</cp:revision>
  <cp:lastPrinted>2018-08-13T13:48:20Z</cp:lastPrinted>
  <dcterms:created xsi:type="dcterms:W3CDTF">2017-11-27T16:01:47Z</dcterms:created>
  <dcterms:modified xsi:type="dcterms:W3CDTF">2018-08-14T12:36:00Z</dcterms:modified>
</cp:coreProperties>
</file>