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sldIdLst>
    <p:sldId id="256" r:id="rId2"/>
    <p:sldId id="257" r:id="rId3"/>
    <p:sldId id="258" r:id="rId4"/>
    <p:sldId id="260" r:id="rId5"/>
    <p:sldId id="286" r:id="rId6"/>
    <p:sldId id="304" r:id="rId7"/>
    <p:sldId id="305" r:id="rId8"/>
    <p:sldId id="306" r:id="rId9"/>
    <p:sldId id="261" r:id="rId10"/>
    <p:sldId id="262" r:id="rId11"/>
    <p:sldId id="263" r:id="rId12"/>
    <p:sldId id="307" r:id="rId13"/>
    <p:sldId id="289" r:id="rId14"/>
    <p:sldId id="311" r:id="rId15"/>
    <p:sldId id="308" r:id="rId16"/>
    <p:sldId id="300" r:id="rId17"/>
    <p:sldId id="303" r:id="rId18"/>
    <p:sldId id="270" r:id="rId19"/>
    <p:sldId id="271" r:id="rId20"/>
    <p:sldId id="272" r:id="rId21"/>
    <p:sldId id="269" r:id="rId22"/>
    <p:sldId id="273" r:id="rId23"/>
    <p:sldId id="274" r:id="rId24"/>
    <p:sldId id="275" r:id="rId25"/>
    <p:sldId id="277" r:id="rId26"/>
    <p:sldId id="278" r:id="rId27"/>
    <p:sldId id="279" r:id="rId28"/>
    <p:sldId id="283" r:id="rId29"/>
    <p:sldId id="280" r:id="rId30"/>
    <p:sldId id="281" r:id="rId31"/>
    <p:sldId id="282" r:id="rId32"/>
    <p:sldId id="284" r:id="rId33"/>
    <p:sldId id="285"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784"/>
    <p:restoredTop sz="95126"/>
  </p:normalViewPr>
  <p:slideViewPr>
    <p:cSldViewPr snapToGrid="0" snapToObjects="1">
      <p:cViewPr varScale="1">
        <p:scale>
          <a:sx n="90" d="100"/>
          <a:sy n="90" d="100"/>
        </p:scale>
        <p:origin x="224"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5541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65243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40443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6334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21981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8378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8/24/20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06075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8/24/20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06736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8/24/20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03403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8/24/20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67375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54254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38865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8/24/20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9" name="Picture 8" descr="A close up of a logo&#10;&#10;Description automatically generated">
            <a:extLst>
              <a:ext uri="{FF2B5EF4-FFF2-40B4-BE49-F238E27FC236}">
                <a16:creationId xmlns:a16="http://schemas.microsoft.com/office/drawing/2014/main" id="{6EA660E3-4F00-1246-8F28-99DCD212D645}"/>
              </a:ext>
            </a:extLst>
          </p:cNvPr>
          <p:cNvPicPr>
            <a:picLocks noChangeAspect="1"/>
          </p:cNvPicPr>
          <p:nvPr userDrawn="1"/>
        </p:nvPicPr>
        <p:blipFill>
          <a:blip r:embed="rId14"/>
          <a:stretch>
            <a:fillRect/>
          </a:stretch>
        </p:blipFill>
        <p:spPr>
          <a:xfrm>
            <a:off x="0" y="0"/>
            <a:ext cx="12192000" cy="6858000"/>
          </a:xfrm>
          <a:prstGeom prst="rect">
            <a:avLst/>
          </a:prstGeom>
        </p:spPr>
      </p:pic>
    </p:spTree>
    <p:extLst>
      <p:ext uri="{BB962C8B-B14F-4D97-AF65-F5344CB8AC3E}">
        <p14:creationId xmlns:p14="http://schemas.microsoft.com/office/powerpoint/2010/main" val="383930219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12.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tiff"/></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tiff"/><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12.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tiff"/></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tiff"/><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https://youtu.be/ihnzFH2L818" TargetMode="External"/><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lSzqfa4eB0U" TargetMode="External"/><Relationship Id="rId2" Type="http://schemas.openxmlformats.org/officeDocument/2006/relationships/image" Target="../media/image1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083575-8D26-0D41-9523-24B78CE9B68E}"/>
              </a:ext>
            </a:extLst>
          </p:cNvPr>
          <p:cNvSpPr txBox="1"/>
          <p:nvPr/>
        </p:nvSpPr>
        <p:spPr>
          <a:xfrm>
            <a:off x="2031206" y="0"/>
            <a:ext cx="8129588" cy="1323439"/>
          </a:xfrm>
          <a:prstGeom prst="rect">
            <a:avLst/>
          </a:prstGeom>
          <a:noFill/>
        </p:spPr>
        <p:txBody>
          <a:bodyPr wrap="square" rtlCol="0">
            <a:spAutoFit/>
          </a:bodyPr>
          <a:lstStyle/>
          <a:p>
            <a:pPr algn="ctr"/>
            <a:r>
              <a:rPr lang="en-US" sz="8000" dirty="0">
                <a:solidFill>
                  <a:srgbClr val="FF0000"/>
                </a:solidFill>
                <a:latin typeface="Tempus Sans ITC" pitchFamily="82" charset="77"/>
                <a:ea typeface="Impact Label" panose="02000000000000000000" pitchFamily="2" charset="0"/>
              </a:rPr>
              <a:t>S4 – Faithful</a:t>
            </a:r>
          </a:p>
        </p:txBody>
      </p:sp>
      <p:pic>
        <p:nvPicPr>
          <p:cNvPr id="2" name="Picture 1">
            <a:extLst>
              <a:ext uri="{FF2B5EF4-FFF2-40B4-BE49-F238E27FC236}">
                <a16:creationId xmlns:a16="http://schemas.microsoft.com/office/drawing/2014/main" id="{0D1D0C85-D6E2-1146-ADA7-7F4C50B040D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41549" y="1062262"/>
            <a:ext cx="4420507" cy="5177115"/>
          </a:xfrm>
          <a:prstGeom prst="rect">
            <a:avLst/>
          </a:prstGeom>
        </p:spPr>
      </p:pic>
      <p:pic>
        <p:nvPicPr>
          <p:cNvPr id="5" name="Picture 4" descr="A picture containing table&#10;&#10;Description automatically generated">
            <a:extLst>
              <a:ext uri="{FF2B5EF4-FFF2-40B4-BE49-F238E27FC236}">
                <a16:creationId xmlns:a16="http://schemas.microsoft.com/office/drawing/2014/main" id="{7A3C3A2C-BD19-AD4B-BFB4-62E3DE93E0F4}"/>
              </a:ext>
            </a:extLst>
          </p:cNvPr>
          <p:cNvPicPr>
            <a:picLocks noChangeAspect="1"/>
          </p:cNvPicPr>
          <p:nvPr/>
        </p:nvPicPr>
        <p:blipFill>
          <a:blip r:embed="rId3"/>
          <a:stretch>
            <a:fillRect/>
          </a:stretch>
        </p:blipFill>
        <p:spPr>
          <a:xfrm>
            <a:off x="6662056" y="1062262"/>
            <a:ext cx="4702630" cy="5025936"/>
          </a:xfrm>
          <a:prstGeom prst="rect">
            <a:avLst/>
          </a:prstGeom>
        </p:spPr>
      </p:pic>
    </p:spTree>
    <p:extLst>
      <p:ext uri="{BB962C8B-B14F-4D97-AF65-F5344CB8AC3E}">
        <p14:creationId xmlns:p14="http://schemas.microsoft.com/office/powerpoint/2010/main" val="759068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00789783-5E06-3D4F-A1A0-AE8CB2819B4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143" t="10441" r="49831" b="44150"/>
          <a:stretch/>
        </p:blipFill>
        <p:spPr>
          <a:xfrm>
            <a:off x="6808494" y="391774"/>
            <a:ext cx="5118340" cy="5279203"/>
          </a:xfrm>
          <a:prstGeom prst="rect">
            <a:avLst/>
          </a:prstGeom>
        </p:spPr>
      </p:pic>
      <p:sp>
        <p:nvSpPr>
          <p:cNvPr id="6" name="TextBox 5">
            <a:extLst>
              <a:ext uri="{FF2B5EF4-FFF2-40B4-BE49-F238E27FC236}">
                <a16:creationId xmlns:a16="http://schemas.microsoft.com/office/drawing/2014/main" id="{F9A9E54F-23AC-924D-969C-AFA0D425BD9B}"/>
              </a:ext>
            </a:extLst>
          </p:cNvPr>
          <p:cNvSpPr txBox="1"/>
          <p:nvPr/>
        </p:nvSpPr>
        <p:spPr>
          <a:xfrm>
            <a:off x="1919114" y="114299"/>
            <a:ext cx="9244186" cy="830997"/>
          </a:xfrm>
          <a:prstGeom prst="rect">
            <a:avLst/>
          </a:prstGeom>
          <a:noFill/>
        </p:spPr>
        <p:txBody>
          <a:bodyPr wrap="square" rtlCol="0">
            <a:spAutoFit/>
          </a:bodyPr>
          <a:lstStyle/>
          <a:p>
            <a:pPr algn="ctr"/>
            <a:r>
              <a:rPr lang="en-US" sz="4800" b="1" u="sng" dirty="0">
                <a:solidFill>
                  <a:srgbClr val="FF0000"/>
                </a:solidFill>
                <a:latin typeface="Tempus Sans ITC" pitchFamily="82" charset="77"/>
                <a:ea typeface="Impact Label" panose="02000000000000000000" pitchFamily="2" charset="0"/>
              </a:rPr>
              <a:t>Parable of the Dishonest Steward</a:t>
            </a:r>
          </a:p>
        </p:txBody>
      </p:sp>
      <p:pic>
        <p:nvPicPr>
          <p:cNvPr id="4" name="Picture 3" descr="A picture containing food&#10;&#10;Description automatically generated">
            <a:extLst>
              <a:ext uri="{FF2B5EF4-FFF2-40B4-BE49-F238E27FC236}">
                <a16:creationId xmlns:a16="http://schemas.microsoft.com/office/drawing/2014/main" id="{F3137FE3-3AEE-D740-8EB1-D39315B719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0001" r="6666" b="28055"/>
          <a:stretch/>
        </p:blipFill>
        <p:spPr>
          <a:xfrm>
            <a:off x="567258" y="1450761"/>
            <a:ext cx="5420432" cy="3597489"/>
          </a:xfrm>
          <a:prstGeom prst="rect">
            <a:avLst/>
          </a:prstGeom>
        </p:spPr>
      </p:pic>
    </p:spTree>
    <p:extLst>
      <p:ext uri="{BB962C8B-B14F-4D97-AF65-F5344CB8AC3E}">
        <p14:creationId xmlns:p14="http://schemas.microsoft.com/office/powerpoint/2010/main" val="840082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2AAF234-17A3-4345-94BA-907500F81EC5}"/>
              </a:ext>
            </a:extLst>
          </p:cNvPr>
          <p:cNvSpPr txBox="1"/>
          <p:nvPr/>
        </p:nvSpPr>
        <p:spPr>
          <a:xfrm>
            <a:off x="6204312" y="982176"/>
            <a:ext cx="5500666" cy="4893647"/>
          </a:xfrm>
          <a:prstGeom prst="rect">
            <a:avLst/>
          </a:prstGeom>
          <a:noFill/>
        </p:spPr>
        <p:txBody>
          <a:bodyPr wrap="square" rtlCol="0">
            <a:spAutoFit/>
          </a:bodyPr>
          <a:lstStyle/>
          <a:p>
            <a:pPr algn="ctr"/>
            <a:r>
              <a:rPr lang="en-US" sz="2400" i="1" dirty="0">
                <a:solidFill>
                  <a:srgbClr val="FF0000"/>
                </a:solidFill>
              </a:rPr>
              <a:t>#Confused</a:t>
            </a:r>
            <a:br>
              <a:rPr lang="en-US" sz="2400" i="1" dirty="0">
                <a:solidFill>
                  <a:srgbClr val="FF0000"/>
                </a:solidFill>
              </a:rPr>
            </a:br>
            <a:endParaRPr lang="en-GB" sz="2400" dirty="0">
              <a:solidFill>
                <a:srgbClr val="FF0000"/>
              </a:solidFill>
            </a:endParaRPr>
          </a:p>
          <a:p>
            <a:pPr algn="ctr"/>
            <a:r>
              <a:rPr lang="en-US" sz="2400" dirty="0">
                <a:solidFill>
                  <a:srgbClr val="FF0000"/>
                </a:solidFill>
              </a:rPr>
              <a:t>For the centuries, Christians have really struggled to get to grips with the meaning of this parable. </a:t>
            </a:r>
            <a:br>
              <a:rPr lang="en-US" sz="2400" dirty="0">
                <a:solidFill>
                  <a:srgbClr val="FF0000"/>
                </a:solidFill>
              </a:rPr>
            </a:br>
            <a:br>
              <a:rPr lang="en-US" sz="2400" dirty="0">
                <a:solidFill>
                  <a:srgbClr val="FF0000"/>
                </a:solidFill>
              </a:rPr>
            </a:br>
            <a:r>
              <a:rPr lang="en-US" sz="2400" dirty="0">
                <a:solidFill>
                  <a:srgbClr val="FF0000"/>
                </a:solidFill>
              </a:rPr>
              <a:t>So if you’re struggling to understand it you’re definitely not alone! </a:t>
            </a:r>
          </a:p>
          <a:p>
            <a:pPr algn="ctr"/>
            <a:endParaRPr lang="en-US" sz="2400" dirty="0">
              <a:solidFill>
                <a:srgbClr val="FF0000"/>
              </a:solidFill>
            </a:endParaRPr>
          </a:p>
          <a:p>
            <a:pPr algn="ctr"/>
            <a:r>
              <a:rPr lang="en-US" sz="2400" dirty="0">
                <a:solidFill>
                  <a:srgbClr val="FF0000"/>
                </a:solidFill>
              </a:rPr>
              <a:t>A part of the story which causes particular confusion is the ending of the parable where Jesus seems to praise the rather ‘shady dealings’ of the steward! </a:t>
            </a:r>
            <a:endParaRPr lang="en-GB" sz="2400" dirty="0">
              <a:solidFill>
                <a:srgbClr val="FF0000"/>
              </a:solidFill>
            </a:endParaRPr>
          </a:p>
        </p:txBody>
      </p:sp>
      <p:sp>
        <p:nvSpPr>
          <p:cNvPr id="5" name="TextBox 4">
            <a:extLst>
              <a:ext uri="{FF2B5EF4-FFF2-40B4-BE49-F238E27FC236}">
                <a16:creationId xmlns:a16="http://schemas.microsoft.com/office/drawing/2014/main" id="{413B57C5-CC43-B642-AD5B-8FE0BD82EE05}"/>
              </a:ext>
            </a:extLst>
          </p:cNvPr>
          <p:cNvSpPr txBox="1"/>
          <p:nvPr/>
        </p:nvSpPr>
        <p:spPr>
          <a:xfrm>
            <a:off x="1919114" y="114299"/>
            <a:ext cx="9244186" cy="830997"/>
          </a:xfrm>
          <a:prstGeom prst="rect">
            <a:avLst/>
          </a:prstGeom>
          <a:noFill/>
        </p:spPr>
        <p:txBody>
          <a:bodyPr wrap="square" rtlCol="0">
            <a:spAutoFit/>
          </a:bodyPr>
          <a:lstStyle/>
          <a:p>
            <a:pPr algn="ctr"/>
            <a:r>
              <a:rPr lang="en-US" sz="4800" b="1" u="sng" dirty="0">
                <a:solidFill>
                  <a:srgbClr val="FF0000"/>
                </a:solidFill>
                <a:latin typeface="Tempus Sans ITC" pitchFamily="82" charset="77"/>
                <a:ea typeface="Impact Label" panose="02000000000000000000" pitchFamily="2" charset="0"/>
              </a:rPr>
              <a:t>Parable of the Dishonest Steward</a:t>
            </a:r>
          </a:p>
        </p:txBody>
      </p:sp>
      <p:pic>
        <p:nvPicPr>
          <p:cNvPr id="8" name="Picture 7" descr="A picture containing food&#10;&#10;Description automatically generated">
            <a:extLst>
              <a:ext uri="{FF2B5EF4-FFF2-40B4-BE49-F238E27FC236}">
                <a16:creationId xmlns:a16="http://schemas.microsoft.com/office/drawing/2014/main" id="{4E510DAF-2888-EC44-8574-6B3407C9DAD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0001" r="6666" b="28055"/>
          <a:stretch/>
        </p:blipFill>
        <p:spPr>
          <a:xfrm>
            <a:off x="567258" y="1450761"/>
            <a:ext cx="5420432" cy="3597489"/>
          </a:xfrm>
          <a:prstGeom prst="rect">
            <a:avLst/>
          </a:prstGeom>
        </p:spPr>
      </p:pic>
    </p:spTree>
    <p:extLst>
      <p:ext uri="{BB962C8B-B14F-4D97-AF65-F5344CB8AC3E}">
        <p14:creationId xmlns:p14="http://schemas.microsoft.com/office/powerpoint/2010/main" val="2105878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2AAF234-17A3-4345-94BA-907500F81EC5}"/>
              </a:ext>
            </a:extLst>
          </p:cNvPr>
          <p:cNvSpPr txBox="1"/>
          <p:nvPr/>
        </p:nvSpPr>
        <p:spPr>
          <a:xfrm>
            <a:off x="6096000" y="1950849"/>
            <a:ext cx="5500666" cy="1938992"/>
          </a:xfrm>
          <a:prstGeom prst="rect">
            <a:avLst/>
          </a:prstGeom>
          <a:noFill/>
        </p:spPr>
        <p:txBody>
          <a:bodyPr wrap="square" rtlCol="0">
            <a:spAutoFit/>
          </a:bodyPr>
          <a:lstStyle/>
          <a:p>
            <a:pPr algn="ctr"/>
            <a:r>
              <a:rPr lang="en-US" sz="2400" i="1" dirty="0">
                <a:solidFill>
                  <a:srgbClr val="FF0000"/>
                </a:solidFill>
              </a:rPr>
              <a:t>#Confused</a:t>
            </a:r>
            <a:br>
              <a:rPr lang="en-US" sz="2400" i="1" dirty="0">
                <a:solidFill>
                  <a:srgbClr val="FF0000"/>
                </a:solidFill>
              </a:rPr>
            </a:br>
            <a:endParaRPr lang="en-GB" sz="2400" dirty="0">
              <a:solidFill>
                <a:srgbClr val="FF0000"/>
              </a:solidFill>
            </a:endParaRPr>
          </a:p>
          <a:p>
            <a:pPr algn="ctr"/>
            <a:r>
              <a:rPr lang="en-US" sz="2400" dirty="0">
                <a:solidFill>
                  <a:srgbClr val="FF0000"/>
                </a:solidFill>
              </a:rPr>
              <a:t>How then are we to make sense of the parable and, more importantly, what it does it mean for us?</a:t>
            </a:r>
            <a:endParaRPr lang="en-GB" sz="2400" dirty="0">
              <a:solidFill>
                <a:srgbClr val="FF0000"/>
              </a:solidFill>
            </a:endParaRPr>
          </a:p>
        </p:txBody>
      </p:sp>
      <p:sp>
        <p:nvSpPr>
          <p:cNvPr id="5" name="TextBox 4">
            <a:extLst>
              <a:ext uri="{FF2B5EF4-FFF2-40B4-BE49-F238E27FC236}">
                <a16:creationId xmlns:a16="http://schemas.microsoft.com/office/drawing/2014/main" id="{413B57C5-CC43-B642-AD5B-8FE0BD82EE05}"/>
              </a:ext>
            </a:extLst>
          </p:cNvPr>
          <p:cNvSpPr txBox="1"/>
          <p:nvPr/>
        </p:nvSpPr>
        <p:spPr>
          <a:xfrm>
            <a:off x="1919114" y="114299"/>
            <a:ext cx="9244186" cy="830997"/>
          </a:xfrm>
          <a:prstGeom prst="rect">
            <a:avLst/>
          </a:prstGeom>
          <a:noFill/>
        </p:spPr>
        <p:txBody>
          <a:bodyPr wrap="square" rtlCol="0">
            <a:spAutoFit/>
          </a:bodyPr>
          <a:lstStyle/>
          <a:p>
            <a:pPr algn="ctr"/>
            <a:r>
              <a:rPr lang="en-US" sz="4800" b="1" u="sng" dirty="0">
                <a:solidFill>
                  <a:srgbClr val="FF0000"/>
                </a:solidFill>
                <a:latin typeface="Tempus Sans ITC" pitchFamily="82" charset="77"/>
                <a:ea typeface="Impact Label" panose="02000000000000000000" pitchFamily="2" charset="0"/>
              </a:rPr>
              <a:t>Parable of the Dishonest Steward</a:t>
            </a:r>
          </a:p>
        </p:txBody>
      </p:sp>
      <p:pic>
        <p:nvPicPr>
          <p:cNvPr id="8" name="Picture 7" descr="A picture containing food&#10;&#10;Description automatically generated">
            <a:extLst>
              <a:ext uri="{FF2B5EF4-FFF2-40B4-BE49-F238E27FC236}">
                <a16:creationId xmlns:a16="http://schemas.microsoft.com/office/drawing/2014/main" id="{4E510DAF-2888-EC44-8574-6B3407C9DAD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0001" r="6666" b="28055"/>
          <a:stretch/>
        </p:blipFill>
        <p:spPr>
          <a:xfrm>
            <a:off x="567258" y="1450761"/>
            <a:ext cx="5420432" cy="3597489"/>
          </a:xfrm>
          <a:prstGeom prst="rect">
            <a:avLst/>
          </a:prstGeom>
        </p:spPr>
      </p:pic>
    </p:spTree>
    <p:extLst>
      <p:ext uri="{BB962C8B-B14F-4D97-AF65-F5344CB8AC3E}">
        <p14:creationId xmlns:p14="http://schemas.microsoft.com/office/powerpoint/2010/main" val="1739630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2AAF234-17A3-4345-94BA-907500F81EC5}"/>
              </a:ext>
            </a:extLst>
          </p:cNvPr>
          <p:cNvSpPr txBox="1"/>
          <p:nvPr/>
        </p:nvSpPr>
        <p:spPr>
          <a:xfrm>
            <a:off x="5987690" y="2018398"/>
            <a:ext cx="5850114" cy="2462213"/>
          </a:xfrm>
          <a:prstGeom prst="rect">
            <a:avLst/>
          </a:prstGeom>
          <a:solidFill>
            <a:srgbClr val="FF0000"/>
          </a:solidFill>
        </p:spPr>
        <p:txBody>
          <a:bodyPr wrap="square" rtlCol="0">
            <a:spAutoFit/>
          </a:bodyPr>
          <a:lstStyle/>
          <a:p>
            <a:pPr algn="ctr"/>
            <a:r>
              <a:rPr lang="en-US" sz="2200" dirty="0">
                <a:solidFill>
                  <a:schemeClr val="bg1"/>
                </a:solidFill>
              </a:rPr>
              <a:t>Meaning </a:t>
            </a:r>
          </a:p>
          <a:p>
            <a:pPr algn="ctr"/>
            <a:endParaRPr lang="en-US" sz="2200" dirty="0">
              <a:solidFill>
                <a:schemeClr val="bg1"/>
              </a:solidFill>
            </a:endParaRPr>
          </a:p>
          <a:p>
            <a:pPr algn="ctr"/>
            <a:r>
              <a:rPr lang="en-US" sz="2200" dirty="0">
                <a:solidFill>
                  <a:schemeClr val="bg1"/>
                </a:solidFill>
              </a:rPr>
              <a:t>The message of the parable is slightly less complicated than we might think. Jesus isn’t praising the dishonest actions of the steward. Jesus is, rather, praising the way the steward approaches the problems he is facing. </a:t>
            </a:r>
          </a:p>
        </p:txBody>
      </p:sp>
      <p:sp>
        <p:nvSpPr>
          <p:cNvPr id="5" name="TextBox 4">
            <a:extLst>
              <a:ext uri="{FF2B5EF4-FFF2-40B4-BE49-F238E27FC236}">
                <a16:creationId xmlns:a16="http://schemas.microsoft.com/office/drawing/2014/main" id="{757CE0D1-0B29-944E-970B-696F9597BA88}"/>
              </a:ext>
            </a:extLst>
          </p:cNvPr>
          <p:cNvSpPr txBox="1"/>
          <p:nvPr/>
        </p:nvSpPr>
        <p:spPr>
          <a:xfrm>
            <a:off x="1919114" y="114299"/>
            <a:ext cx="9244186" cy="830997"/>
          </a:xfrm>
          <a:prstGeom prst="rect">
            <a:avLst/>
          </a:prstGeom>
          <a:noFill/>
        </p:spPr>
        <p:txBody>
          <a:bodyPr wrap="square" rtlCol="0">
            <a:spAutoFit/>
          </a:bodyPr>
          <a:lstStyle/>
          <a:p>
            <a:pPr algn="ctr"/>
            <a:r>
              <a:rPr lang="en-US" sz="4800" b="1" u="sng" dirty="0">
                <a:solidFill>
                  <a:srgbClr val="FF0000"/>
                </a:solidFill>
                <a:latin typeface="Tempus Sans ITC" pitchFamily="82" charset="77"/>
                <a:ea typeface="Impact Label" panose="02000000000000000000" pitchFamily="2" charset="0"/>
              </a:rPr>
              <a:t>Parable of the Dishonest Steward</a:t>
            </a:r>
          </a:p>
        </p:txBody>
      </p:sp>
      <p:pic>
        <p:nvPicPr>
          <p:cNvPr id="8" name="Picture 7" descr="A picture containing food&#10;&#10;Description automatically generated">
            <a:extLst>
              <a:ext uri="{FF2B5EF4-FFF2-40B4-BE49-F238E27FC236}">
                <a16:creationId xmlns:a16="http://schemas.microsoft.com/office/drawing/2014/main" id="{43FB62E3-DF9D-B945-B971-64B26DEF20B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0001" r="6666" b="28055"/>
          <a:stretch/>
        </p:blipFill>
        <p:spPr>
          <a:xfrm>
            <a:off x="567258" y="1450761"/>
            <a:ext cx="5420432" cy="3597489"/>
          </a:xfrm>
          <a:prstGeom prst="rect">
            <a:avLst/>
          </a:prstGeom>
        </p:spPr>
      </p:pic>
    </p:spTree>
    <p:extLst>
      <p:ext uri="{BB962C8B-B14F-4D97-AF65-F5344CB8AC3E}">
        <p14:creationId xmlns:p14="http://schemas.microsoft.com/office/powerpoint/2010/main" val="3986235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2AAF234-17A3-4345-94BA-907500F81EC5}"/>
              </a:ext>
            </a:extLst>
          </p:cNvPr>
          <p:cNvSpPr txBox="1"/>
          <p:nvPr/>
        </p:nvSpPr>
        <p:spPr>
          <a:xfrm>
            <a:off x="5987690" y="1849121"/>
            <a:ext cx="5850114" cy="2800767"/>
          </a:xfrm>
          <a:prstGeom prst="rect">
            <a:avLst/>
          </a:prstGeom>
          <a:solidFill>
            <a:srgbClr val="FF0000"/>
          </a:solidFill>
        </p:spPr>
        <p:txBody>
          <a:bodyPr wrap="square" rtlCol="0">
            <a:spAutoFit/>
          </a:bodyPr>
          <a:lstStyle/>
          <a:p>
            <a:pPr algn="ctr"/>
            <a:r>
              <a:rPr lang="en-US" sz="2200" dirty="0">
                <a:solidFill>
                  <a:schemeClr val="bg1"/>
                </a:solidFill>
              </a:rPr>
              <a:t>Meaning </a:t>
            </a:r>
          </a:p>
          <a:p>
            <a:pPr algn="ctr"/>
            <a:endParaRPr lang="en-US" sz="2200" dirty="0">
              <a:solidFill>
                <a:schemeClr val="bg1"/>
              </a:solidFill>
            </a:endParaRPr>
          </a:p>
          <a:p>
            <a:pPr algn="ctr"/>
            <a:r>
              <a:rPr lang="en-US" sz="2200" dirty="0">
                <a:solidFill>
                  <a:schemeClr val="bg1"/>
                </a:solidFill>
              </a:rPr>
              <a:t>Faced with the prospect of losing his job, the steward doesn’t focus on what he doesn’t have: money and skills but, rather, he focuses, rather, on what he does have - the gratitude of those people who owe his master money – This is his safety net</a:t>
            </a:r>
            <a:endParaRPr lang="en-GB" sz="2200" dirty="0">
              <a:solidFill>
                <a:schemeClr val="bg1"/>
              </a:solidFill>
            </a:endParaRPr>
          </a:p>
        </p:txBody>
      </p:sp>
      <p:sp>
        <p:nvSpPr>
          <p:cNvPr id="5" name="TextBox 4">
            <a:extLst>
              <a:ext uri="{FF2B5EF4-FFF2-40B4-BE49-F238E27FC236}">
                <a16:creationId xmlns:a16="http://schemas.microsoft.com/office/drawing/2014/main" id="{757CE0D1-0B29-944E-970B-696F9597BA88}"/>
              </a:ext>
            </a:extLst>
          </p:cNvPr>
          <p:cNvSpPr txBox="1"/>
          <p:nvPr/>
        </p:nvSpPr>
        <p:spPr>
          <a:xfrm>
            <a:off x="1919114" y="114299"/>
            <a:ext cx="9244186" cy="830997"/>
          </a:xfrm>
          <a:prstGeom prst="rect">
            <a:avLst/>
          </a:prstGeom>
          <a:noFill/>
        </p:spPr>
        <p:txBody>
          <a:bodyPr wrap="square" rtlCol="0">
            <a:spAutoFit/>
          </a:bodyPr>
          <a:lstStyle/>
          <a:p>
            <a:pPr algn="ctr"/>
            <a:r>
              <a:rPr lang="en-US" sz="4800" b="1" u="sng" dirty="0">
                <a:solidFill>
                  <a:srgbClr val="FF0000"/>
                </a:solidFill>
                <a:latin typeface="Tempus Sans ITC" pitchFamily="82" charset="77"/>
                <a:ea typeface="Impact Label" panose="02000000000000000000" pitchFamily="2" charset="0"/>
              </a:rPr>
              <a:t>Parable of the Dishonest Steward</a:t>
            </a:r>
          </a:p>
        </p:txBody>
      </p:sp>
      <p:pic>
        <p:nvPicPr>
          <p:cNvPr id="8" name="Picture 7" descr="A picture containing food&#10;&#10;Description automatically generated">
            <a:extLst>
              <a:ext uri="{FF2B5EF4-FFF2-40B4-BE49-F238E27FC236}">
                <a16:creationId xmlns:a16="http://schemas.microsoft.com/office/drawing/2014/main" id="{43FB62E3-DF9D-B945-B971-64B26DEF20B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0001" r="6666" b="28055"/>
          <a:stretch/>
        </p:blipFill>
        <p:spPr>
          <a:xfrm>
            <a:off x="567258" y="1450761"/>
            <a:ext cx="5420432" cy="3597489"/>
          </a:xfrm>
          <a:prstGeom prst="rect">
            <a:avLst/>
          </a:prstGeom>
        </p:spPr>
      </p:pic>
    </p:spTree>
    <p:extLst>
      <p:ext uri="{BB962C8B-B14F-4D97-AF65-F5344CB8AC3E}">
        <p14:creationId xmlns:p14="http://schemas.microsoft.com/office/powerpoint/2010/main" val="2444393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2AAF234-17A3-4345-94BA-907500F81EC5}"/>
              </a:ext>
            </a:extLst>
          </p:cNvPr>
          <p:cNvSpPr txBox="1"/>
          <p:nvPr/>
        </p:nvSpPr>
        <p:spPr>
          <a:xfrm>
            <a:off x="6164557" y="1326409"/>
            <a:ext cx="5850114" cy="4154984"/>
          </a:xfrm>
          <a:prstGeom prst="rect">
            <a:avLst/>
          </a:prstGeom>
          <a:solidFill>
            <a:srgbClr val="FF0000"/>
          </a:solidFill>
        </p:spPr>
        <p:txBody>
          <a:bodyPr wrap="square" rtlCol="0">
            <a:spAutoFit/>
          </a:bodyPr>
          <a:lstStyle/>
          <a:p>
            <a:pPr algn="ctr"/>
            <a:r>
              <a:rPr lang="en-US" sz="2200" dirty="0">
                <a:solidFill>
                  <a:schemeClr val="bg1"/>
                </a:solidFill>
              </a:rPr>
              <a:t> </a:t>
            </a:r>
            <a:r>
              <a:rPr lang="en-GB" sz="2200" dirty="0">
                <a:solidFill>
                  <a:schemeClr val="bg1"/>
                </a:solidFill>
              </a:rPr>
              <a:t>Meaning</a:t>
            </a:r>
          </a:p>
          <a:p>
            <a:pPr algn="ctr"/>
            <a:endParaRPr lang="en-GB" sz="2200" dirty="0">
              <a:solidFill>
                <a:schemeClr val="bg1"/>
              </a:solidFill>
            </a:endParaRPr>
          </a:p>
          <a:p>
            <a:pPr algn="ctr"/>
            <a:r>
              <a:rPr lang="en-US" sz="2200" dirty="0">
                <a:solidFill>
                  <a:schemeClr val="bg1"/>
                </a:solidFill>
              </a:rPr>
              <a:t>Through telling this parable, Jesus is making the important point that we should always focus and use what we have been given rather than complaining about things we don’t! </a:t>
            </a:r>
            <a:endParaRPr lang="en-GB" sz="2200" dirty="0">
              <a:solidFill>
                <a:schemeClr val="bg1"/>
              </a:solidFill>
            </a:endParaRPr>
          </a:p>
          <a:p>
            <a:pPr algn="ctr"/>
            <a:r>
              <a:rPr lang="en-US" sz="2200" dirty="0">
                <a:solidFill>
                  <a:schemeClr val="bg1"/>
                </a:solidFill>
              </a:rPr>
              <a:t>People often say that we in Scotland do tend to focus on the negative (what we lack) rather than celebrate what we have. Whether or not this is true is a debate for another time, but Jesus warns against that approach to life for it ultimately makes us feel unhappy. </a:t>
            </a:r>
            <a:endParaRPr lang="en-GB" sz="2200" dirty="0">
              <a:solidFill>
                <a:schemeClr val="bg1"/>
              </a:solidFill>
            </a:endParaRPr>
          </a:p>
        </p:txBody>
      </p:sp>
      <p:sp>
        <p:nvSpPr>
          <p:cNvPr id="5" name="TextBox 4">
            <a:extLst>
              <a:ext uri="{FF2B5EF4-FFF2-40B4-BE49-F238E27FC236}">
                <a16:creationId xmlns:a16="http://schemas.microsoft.com/office/drawing/2014/main" id="{757CE0D1-0B29-944E-970B-696F9597BA88}"/>
              </a:ext>
            </a:extLst>
          </p:cNvPr>
          <p:cNvSpPr txBox="1"/>
          <p:nvPr/>
        </p:nvSpPr>
        <p:spPr>
          <a:xfrm>
            <a:off x="1919114" y="114299"/>
            <a:ext cx="9244186" cy="830997"/>
          </a:xfrm>
          <a:prstGeom prst="rect">
            <a:avLst/>
          </a:prstGeom>
          <a:noFill/>
        </p:spPr>
        <p:txBody>
          <a:bodyPr wrap="square" rtlCol="0">
            <a:spAutoFit/>
          </a:bodyPr>
          <a:lstStyle/>
          <a:p>
            <a:pPr algn="ctr"/>
            <a:r>
              <a:rPr lang="en-US" sz="4800" b="1" u="sng" dirty="0">
                <a:solidFill>
                  <a:srgbClr val="FF0000"/>
                </a:solidFill>
                <a:latin typeface="Tempus Sans ITC" pitchFamily="82" charset="77"/>
                <a:ea typeface="Impact Label" panose="02000000000000000000" pitchFamily="2" charset="0"/>
              </a:rPr>
              <a:t>Parable of the Dishonest Steward</a:t>
            </a:r>
          </a:p>
        </p:txBody>
      </p:sp>
      <p:pic>
        <p:nvPicPr>
          <p:cNvPr id="8" name="Picture 7" descr="A picture containing food&#10;&#10;Description automatically generated">
            <a:extLst>
              <a:ext uri="{FF2B5EF4-FFF2-40B4-BE49-F238E27FC236}">
                <a16:creationId xmlns:a16="http://schemas.microsoft.com/office/drawing/2014/main" id="{43FB62E3-DF9D-B945-B971-64B26DEF20B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0001" r="6666" b="28055"/>
          <a:stretch/>
        </p:blipFill>
        <p:spPr>
          <a:xfrm>
            <a:off x="567258" y="1450761"/>
            <a:ext cx="5420432" cy="3597489"/>
          </a:xfrm>
          <a:prstGeom prst="rect">
            <a:avLst/>
          </a:prstGeom>
        </p:spPr>
      </p:pic>
    </p:spTree>
    <p:extLst>
      <p:ext uri="{BB962C8B-B14F-4D97-AF65-F5344CB8AC3E}">
        <p14:creationId xmlns:p14="http://schemas.microsoft.com/office/powerpoint/2010/main" val="2921215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5353A629-1964-A841-B7B5-C3864C17762F}"/>
              </a:ext>
            </a:extLst>
          </p:cNvPr>
          <p:cNvPicPr>
            <a:picLocks noChangeAspect="1"/>
          </p:cNvPicPr>
          <p:nvPr/>
        </p:nvPicPr>
        <p:blipFill>
          <a:blip r:embed="rId2"/>
          <a:stretch>
            <a:fillRect/>
          </a:stretch>
        </p:blipFill>
        <p:spPr>
          <a:xfrm>
            <a:off x="-971550" y="-323850"/>
            <a:ext cx="6515100" cy="6858000"/>
          </a:xfrm>
          <a:prstGeom prst="rect">
            <a:avLst/>
          </a:prstGeom>
        </p:spPr>
      </p:pic>
      <p:pic>
        <p:nvPicPr>
          <p:cNvPr id="8" name="Picture 7" descr="A close up of a sign&#10;&#10;Description automatically generated">
            <a:extLst>
              <a:ext uri="{FF2B5EF4-FFF2-40B4-BE49-F238E27FC236}">
                <a16:creationId xmlns:a16="http://schemas.microsoft.com/office/drawing/2014/main" id="{67B24D55-4EB6-5B48-98D6-97CA18C5475A}"/>
              </a:ext>
            </a:extLst>
          </p:cNvPr>
          <p:cNvPicPr>
            <a:picLocks noChangeAspect="1"/>
          </p:cNvPicPr>
          <p:nvPr/>
        </p:nvPicPr>
        <p:blipFill>
          <a:blip r:embed="rId3"/>
          <a:stretch>
            <a:fillRect/>
          </a:stretch>
        </p:blipFill>
        <p:spPr>
          <a:xfrm>
            <a:off x="3086100" y="-323850"/>
            <a:ext cx="6515100" cy="6858000"/>
          </a:xfrm>
          <a:prstGeom prst="rect">
            <a:avLst/>
          </a:prstGeom>
        </p:spPr>
      </p:pic>
      <p:pic>
        <p:nvPicPr>
          <p:cNvPr id="10" name="Picture 9" descr="A close up of a sign&#10;&#10;Description automatically generated">
            <a:extLst>
              <a:ext uri="{FF2B5EF4-FFF2-40B4-BE49-F238E27FC236}">
                <a16:creationId xmlns:a16="http://schemas.microsoft.com/office/drawing/2014/main" id="{C57D2DEE-3FC8-AA4B-9350-D1108E3A93A4}"/>
              </a:ext>
            </a:extLst>
          </p:cNvPr>
          <p:cNvPicPr>
            <a:picLocks noChangeAspect="1"/>
          </p:cNvPicPr>
          <p:nvPr/>
        </p:nvPicPr>
        <p:blipFill>
          <a:blip r:embed="rId4"/>
          <a:stretch>
            <a:fillRect/>
          </a:stretch>
        </p:blipFill>
        <p:spPr>
          <a:xfrm>
            <a:off x="7048500" y="-323850"/>
            <a:ext cx="6343650" cy="6858000"/>
          </a:xfrm>
          <a:prstGeom prst="rect">
            <a:avLst/>
          </a:prstGeom>
        </p:spPr>
      </p:pic>
    </p:spTree>
    <p:extLst>
      <p:ext uri="{BB962C8B-B14F-4D97-AF65-F5344CB8AC3E}">
        <p14:creationId xmlns:p14="http://schemas.microsoft.com/office/powerpoint/2010/main" val="2712491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8674DB0F-1F46-2F4B-96DF-DBFA362B92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658" t="12671" r="28449" b="18211"/>
          <a:stretch/>
        </p:blipFill>
        <p:spPr>
          <a:xfrm>
            <a:off x="6597008" y="0"/>
            <a:ext cx="5222053" cy="5738842"/>
          </a:xfrm>
          <a:prstGeom prst="rect">
            <a:avLst/>
          </a:prstGeom>
        </p:spPr>
      </p:pic>
      <p:pic>
        <p:nvPicPr>
          <p:cNvPr id="4" name="Picture 3" descr="A close up of a logo&#10;&#10;Description automatically generated">
            <a:extLst>
              <a:ext uri="{FF2B5EF4-FFF2-40B4-BE49-F238E27FC236}">
                <a16:creationId xmlns:a16="http://schemas.microsoft.com/office/drawing/2014/main" id="{1CCE3318-3CED-6A47-AEF9-9A3B41227D6E}"/>
              </a:ext>
            </a:extLst>
          </p:cNvPr>
          <p:cNvPicPr>
            <a:picLocks noChangeAspect="1"/>
          </p:cNvPicPr>
          <p:nvPr/>
        </p:nvPicPr>
        <p:blipFill>
          <a:blip r:embed="rId3"/>
          <a:stretch>
            <a:fillRect/>
          </a:stretch>
        </p:blipFill>
        <p:spPr>
          <a:xfrm>
            <a:off x="858167" y="152400"/>
            <a:ext cx="8094711" cy="5738400"/>
          </a:xfrm>
          <a:prstGeom prst="rect">
            <a:avLst/>
          </a:prstGeom>
        </p:spPr>
      </p:pic>
    </p:spTree>
    <p:extLst>
      <p:ext uri="{BB962C8B-B14F-4D97-AF65-F5344CB8AC3E}">
        <p14:creationId xmlns:p14="http://schemas.microsoft.com/office/powerpoint/2010/main" val="2131144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6A7550-9D04-1244-B741-A07212E3792B}"/>
              </a:ext>
            </a:extLst>
          </p:cNvPr>
          <p:cNvSpPr txBox="1"/>
          <p:nvPr/>
        </p:nvSpPr>
        <p:spPr>
          <a:xfrm>
            <a:off x="2509664" y="114299"/>
            <a:ext cx="8129588" cy="830997"/>
          </a:xfrm>
          <a:prstGeom prst="rect">
            <a:avLst/>
          </a:prstGeom>
          <a:noFill/>
        </p:spPr>
        <p:txBody>
          <a:bodyPr wrap="square" rtlCol="0">
            <a:spAutoFit/>
          </a:bodyPr>
          <a:lstStyle/>
          <a:p>
            <a:pPr algn="ctr"/>
            <a:r>
              <a:rPr lang="en-US" sz="4800" b="1" u="sng" dirty="0">
                <a:solidFill>
                  <a:srgbClr val="FF0000"/>
                </a:solidFill>
                <a:latin typeface="Tempus Sans ITC" pitchFamily="82" charset="77"/>
                <a:ea typeface="Impact Label" panose="02000000000000000000" pitchFamily="2" charset="0"/>
              </a:rPr>
              <a:t>Vocation</a:t>
            </a:r>
          </a:p>
        </p:txBody>
      </p:sp>
      <p:sp>
        <p:nvSpPr>
          <p:cNvPr id="3" name="TextBox 2">
            <a:extLst>
              <a:ext uri="{FF2B5EF4-FFF2-40B4-BE49-F238E27FC236}">
                <a16:creationId xmlns:a16="http://schemas.microsoft.com/office/drawing/2014/main" id="{8FBE1424-B2F3-5543-9AEB-70A10585606A}"/>
              </a:ext>
            </a:extLst>
          </p:cNvPr>
          <p:cNvSpPr txBox="1"/>
          <p:nvPr/>
        </p:nvSpPr>
        <p:spPr>
          <a:xfrm>
            <a:off x="1348709" y="945296"/>
            <a:ext cx="9741717" cy="707886"/>
          </a:xfrm>
          <a:prstGeom prst="rect">
            <a:avLst/>
          </a:prstGeom>
          <a:noFill/>
        </p:spPr>
        <p:txBody>
          <a:bodyPr wrap="square" rtlCol="0">
            <a:spAutoFit/>
          </a:bodyPr>
          <a:lstStyle/>
          <a:p>
            <a:pPr algn="ctr"/>
            <a:endParaRPr lang="en-US" sz="2000" dirty="0">
              <a:solidFill>
                <a:srgbClr val="0070C0"/>
              </a:solidFill>
            </a:endParaRPr>
          </a:p>
          <a:p>
            <a:pPr algn="ctr"/>
            <a:endParaRPr lang="en-GB" sz="2000" dirty="0">
              <a:solidFill>
                <a:srgbClr val="0070C0"/>
              </a:solidFill>
            </a:endParaRPr>
          </a:p>
        </p:txBody>
      </p:sp>
      <p:pic>
        <p:nvPicPr>
          <p:cNvPr id="5" name="Picture 4" descr="A close up of a logo&#10;&#10;Description automatically generated">
            <a:extLst>
              <a:ext uri="{FF2B5EF4-FFF2-40B4-BE49-F238E27FC236}">
                <a16:creationId xmlns:a16="http://schemas.microsoft.com/office/drawing/2014/main" id="{541CCB3C-43F2-5944-A42C-D652DA8A7DE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938" t="11572" r="52314" b="45158"/>
          <a:stretch/>
        </p:blipFill>
        <p:spPr>
          <a:xfrm>
            <a:off x="1101574" y="921595"/>
            <a:ext cx="4584856" cy="4991109"/>
          </a:xfrm>
          <a:prstGeom prst="rect">
            <a:avLst/>
          </a:prstGeom>
        </p:spPr>
      </p:pic>
      <p:pic>
        <p:nvPicPr>
          <p:cNvPr id="8" name="Picture 7">
            <a:extLst>
              <a:ext uri="{FF2B5EF4-FFF2-40B4-BE49-F238E27FC236}">
                <a16:creationId xmlns:a16="http://schemas.microsoft.com/office/drawing/2014/main" id="{67B0C984-92D4-5F41-865D-C765FEC02F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0405" y="1032990"/>
            <a:ext cx="2611266" cy="4897376"/>
          </a:xfrm>
          <a:prstGeom prst="rect">
            <a:avLst/>
          </a:prstGeom>
        </p:spPr>
      </p:pic>
      <p:sp>
        <p:nvSpPr>
          <p:cNvPr id="9" name="TextBox 8">
            <a:extLst>
              <a:ext uri="{FF2B5EF4-FFF2-40B4-BE49-F238E27FC236}">
                <a16:creationId xmlns:a16="http://schemas.microsoft.com/office/drawing/2014/main" id="{0FB86CE7-F383-604A-954D-40CC7831A593}"/>
              </a:ext>
            </a:extLst>
          </p:cNvPr>
          <p:cNvSpPr txBox="1"/>
          <p:nvPr/>
        </p:nvSpPr>
        <p:spPr>
          <a:xfrm>
            <a:off x="6011694" y="1067496"/>
            <a:ext cx="3477363" cy="4154984"/>
          </a:xfrm>
          <a:prstGeom prst="rect">
            <a:avLst/>
          </a:prstGeom>
          <a:solidFill>
            <a:srgbClr val="FF0000"/>
          </a:solidFill>
          <a:ln w="63500">
            <a:solidFill>
              <a:schemeClr val="tx1"/>
            </a:solidFill>
          </a:ln>
        </p:spPr>
        <p:txBody>
          <a:bodyPr wrap="square" rtlCol="0">
            <a:spAutoFit/>
          </a:bodyPr>
          <a:lstStyle/>
          <a:p>
            <a:pPr algn="ctr"/>
            <a:r>
              <a:rPr lang="en-US" sz="2400" dirty="0">
                <a:solidFill>
                  <a:schemeClr val="bg1"/>
                </a:solidFill>
              </a:rPr>
              <a:t>“Jesus has a specific task in life for each and every one of us. </a:t>
            </a:r>
          </a:p>
          <a:p>
            <a:pPr algn="ctr"/>
            <a:endParaRPr lang="en-US" sz="2400" dirty="0">
              <a:solidFill>
                <a:schemeClr val="bg1"/>
              </a:solidFill>
            </a:endParaRPr>
          </a:p>
          <a:p>
            <a:pPr algn="ctr"/>
            <a:r>
              <a:rPr lang="en-US" sz="2400" dirty="0">
                <a:solidFill>
                  <a:schemeClr val="bg1"/>
                </a:solidFill>
              </a:rPr>
              <a:t>Each one of us is hand-picked, called by name by Jesus! </a:t>
            </a:r>
          </a:p>
          <a:p>
            <a:pPr algn="ctr"/>
            <a:endParaRPr lang="en-US" sz="2400" dirty="0">
              <a:solidFill>
                <a:schemeClr val="bg1"/>
              </a:solidFill>
            </a:endParaRPr>
          </a:p>
          <a:p>
            <a:pPr algn="ctr"/>
            <a:r>
              <a:rPr lang="en-US" sz="2400" dirty="0">
                <a:solidFill>
                  <a:schemeClr val="bg1"/>
                </a:solidFill>
              </a:rPr>
              <a:t>There is no one among us who does not have a divine vocation!”</a:t>
            </a:r>
          </a:p>
        </p:txBody>
      </p:sp>
      <p:sp>
        <p:nvSpPr>
          <p:cNvPr id="11" name="TextBox 10">
            <a:extLst>
              <a:ext uri="{FF2B5EF4-FFF2-40B4-BE49-F238E27FC236}">
                <a16:creationId xmlns:a16="http://schemas.microsoft.com/office/drawing/2014/main" id="{960226F4-76F1-BB4B-A488-1364F3659544}"/>
              </a:ext>
            </a:extLst>
          </p:cNvPr>
          <p:cNvSpPr txBox="1"/>
          <p:nvPr/>
        </p:nvSpPr>
        <p:spPr>
          <a:xfrm>
            <a:off x="6011694" y="5222480"/>
            <a:ext cx="3477363" cy="707886"/>
          </a:xfrm>
          <a:prstGeom prst="rect">
            <a:avLst/>
          </a:prstGeom>
          <a:solidFill>
            <a:srgbClr val="FF0000"/>
          </a:solidFill>
          <a:ln w="63500">
            <a:solidFill>
              <a:schemeClr val="tx1"/>
            </a:solidFill>
          </a:ln>
        </p:spPr>
        <p:txBody>
          <a:bodyPr wrap="square" rtlCol="0">
            <a:spAutoFit/>
          </a:bodyPr>
          <a:lstStyle/>
          <a:p>
            <a:pPr algn="ctr"/>
            <a:r>
              <a:rPr lang="en-US" sz="2000" dirty="0">
                <a:solidFill>
                  <a:schemeClr val="bg1"/>
                </a:solidFill>
              </a:rPr>
              <a:t>Pope St John Paul II</a:t>
            </a:r>
            <a:br>
              <a:rPr lang="en-US" sz="2000" dirty="0">
                <a:solidFill>
                  <a:schemeClr val="bg1"/>
                </a:solidFill>
              </a:rPr>
            </a:br>
            <a:r>
              <a:rPr lang="en-US" sz="2000" dirty="0">
                <a:solidFill>
                  <a:schemeClr val="bg1"/>
                </a:solidFill>
              </a:rPr>
              <a:t>on Vocation</a:t>
            </a:r>
          </a:p>
        </p:txBody>
      </p:sp>
    </p:spTree>
    <p:extLst>
      <p:ext uri="{BB962C8B-B14F-4D97-AF65-F5344CB8AC3E}">
        <p14:creationId xmlns:p14="http://schemas.microsoft.com/office/powerpoint/2010/main" val="1538852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D53D018-7507-C44A-BFC0-434759428AF1}"/>
              </a:ext>
            </a:extLst>
          </p:cNvPr>
          <p:cNvSpPr txBox="1"/>
          <p:nvPr/>
        </p:nvSpPr>
        <p:spPr>
          <a:xfrm>
            <a:off x="671870" y="945296"/>
            <a:ext cx="3418370" cy="3785652"/>
          </a:xfrm>
          <a:prstGeom prst="rect">
            <a:avLst/>
          </a:prstGeom>
          <a:solidFill>
            <a:srgbClr val="FF0000"/>
          </a:solidFill>
        </p:spPr>
        <p:txBody>
          <a:bodyPr wrap="square" rtlCol="0">
            <a:spAutoFit/>
          </a:bodyPr>
          <a:lstStyle/>
          <a:p>
            <a:pPr algn="ctr"/>
            <a:r>
              <a:rPr lang="en-US" sz="2000" dirty="0">
                <a:solidFill>
                  <a:schemeClr val="bg1"/>
                </a:solidFill>
              </a:rPr>
              <a:t>The Parable of the Lost Dishonest Steward  is very helpful to help us understand the idea of Vocation.  </a:t>
            </a:r>
          </a:p>
          <a:p>
            <a:pPr algn="ctr"/>
            <a:endParaRPr lang="en-US" sz="2000" dirty="0">
              <a:solidFill>
                <a:schemeClr val="bg1"/>
              </a:solidFill>
            </a:endParaRPr>
          </a:p>
          <a:p>
            <a:pPr algn="ctr"/>
            <a:r>
              <a:rPr lang="en-US" sz="2000" dirty="0">
                <a:solidFill>
                  <a:schemeClr val="bg1"/>
                </a:solidFill>
              </a:rPr>
              <a:t>In the Parable we learn about the need to be faithful in all things.</a:t>
            </a:r>
          </a:p>
          <a:p>
            <a:pPr algn="ctr"/>
            <a:endParaRPr lang="en-US" sz="2000" dirty="0">
              <a:solidFill>
                <a:schemeClr val="bg1"/>
              </a:solidFill>
            </a:endParaRPr>
          </a:p>
          <a:p>
            <a:pPr algn="ctr"/>
            <a:r>
              <a:rPr lang="en-US" sz="2000" dirty="0">
                <a:solidFill>
                  <a:schemeClr val="bg1"/>
                </a:solidFill>
              </a:rPr>
              <a:t>In the Church Priests and Religious do this in the most obvious way.  </a:t>
            </a:r>
          </a:p>
        </p:txBody>
      </p:sp>
      <p:sp>
        <p:nvSpPr>
          <p:cNvPr id="13" name="Rectangle 12">
            <a:extLst>
              <a:ext uri="{FF2B5EF4-FFF2-40B4-BE49-F238E27FC236}">
                <a16:creationId xmlns:a16="http://schemas.microsoft.com/office/drawing/2014/main" id="{88774F1F-4093-5A46-B73E-54B69FBDA35B}"/>
              </a:ext>
            </a:extLst>
          </p:cNvPr>
          <p:cNvSpPr/>
          <p:nvPr/>
        </p:nvSpPr>
        <p:spPr>
          <a:xfrm>
            <a:off x="681523" y="4730948"/>
            <a:ext cx="3408717" cy="923330"/>
          </a:xfrm>
          <a:prstGeom prst="rect">
            <a:avLst/>
          </a:prstGeom>
        </p:spPr>
        <p:txBody>
          <a:bodyPr wrap="square">
            <a:spAutoFit/>
          </a:bodyPr>
          <a:lstStyle/>
          <a:p>
            <a:pPr algn="ctr"/>
            <a:r>
              <a:rPr lang="en-US" dirty="0">
                <a:solidFill>
                  <a:srgbClr val="FF0000"/>
                </a:solidFill>
              </a:rPr>
              <a:t>Across the world today over 400,000 men are living out their vocation as Priests.</a:t>
            </a:r>
          </a:p>
        </p:txBody>
      </p:sp>
      <p:pic>
        <p:nvPicPr>
          <p:cNvPr id="14" name="Picture 13">
            <a:extLst>
              <a:ext uri="{FF2B5EF4-FFF2-40B4-BE49-F238E27FC236}">
                <a16:creationId xmlns:a16="http://schemas.microsoft.com/office/drawing/2014/main" id="{8FFF47F8-B385-B24E-8E7F-38F210AA5C9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52899" y="945296"/>
            <a:ext cx="2655722" cy="1645504"/>
          </a:xfrm>
          <a:prstGeom prst="rect">
            <a:avLst/>
          </a:prstGeom>
        </p:spPr>
      </p:pic>
      <p:pic>
        <p:nvPicPr>
          <p:cNvPr id="23" name="Picture 22">
            <a:extLst>
              <a:ext uri="{FF2B5EF4-FFF2-40B4-BE49-F238E27FC236}">
                <a16:creationId xmlns:a16="http://schemas.microsoft.com/office/drawing/2014/main" id="{CD723402-F18F-224C-B26E-7D41DFFBFD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08621" y="945296"/>
            <a:ext cx="2654444" cy="1645504"/>
          </a:xfrm>
          <a:prstGeom prst="rect">
            <a:avLst/>
          </a:prstGeom>
        </p:spPr>
      </p:pic>
      <p:pic>
        <p:nvPicPr>
          <p:cNvPr id="24" name="Picture 23">
            <a:extLst>
              <a:ext uri="{FF2B5EF4-FFF2-40B4-BE49-F238E27FC236}">
                <a16:creationId xmlns:a16="http://schemas.microsoft.com/office/drawing/2014/main" id="{1BBDDE2C-528D-1646-83DE-B76F6588C3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52899" y="2585303"/>
            <a:ext cx="2632273" cy="1645504"/>
          </a:xfrm>
          <a:prstGeom prst="rect">
            <a:avLst/>
          </a:prstGeom>
        </p:spPr>
      </p:pic>
      <p:pic>
        <p:nvPicPr>
          <p:cNvPr id="25" name="Picture 24">
            <a:extLst>
              <a:ext uri="{FF2B5EF4-FFF2-40B4-BE49-F238E27FC236}">
                <a16:creationId xmlns:a16="http://schemas.microsoft.com/office/drawing/2014/main" id="{B21775F6-6063-1543-B7CF-E2964659902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63355" y="945296"/>
            <a:ext cx="2618989" cy="1658184"/>
          </a:xfrm>
          <a:prstGeom prst="rect">
            <a:avLst/>
          </a:prstGeom>
        </p:spPr>
      </p:pic>
      <p:pic>
        <p:nvPicPr>
          <p:cNvPr id="26" name="Picture 25">
            <a:extLst>
              <a:ext uri="{FF2B5EF4-FFF2-40B4-BE49-F238E27FC236}">
                <a16:creationId xmlns:a16="http://schemas.microsoft.com/office/drawing/2014/main" id="{68C22F18-99FB-124A-A175-E1639CF833F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71889" y="2579886"/>
            <a:ext cx="3414996" cy="2042914"/>
          </a:xfrm>
          <a:prstGeom prst="rect">
            <a:avLst/>
          </a:prstGeom>
        </p:spPr>
      </p:pic>
      <p:pic>
        <p:nvPicPr>
          <p:cNvPr id="27" name="Picture 26">
            <a:extLst>
              <a:ext uri="{FF2B5EF4-FFF2-40B4-BE49-F238E27FC236}">
                <a16:creationId xmlns:a16="http://schemas.microsoft.com/office/drawing/2014/main" id="{A6C1E1E8-9625-B04F-B125-974F407E887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18321" y="4228640"/>
            <a:ext cx="2666851" cy="1645504"/>
          </a:xfrm>
          <a:prstGeom prst="rect">
            <a:avLst/>
          </a:prstGeom>
        </p:spPr>
      </p:pic>
      <p:pic>
        <p:nvPicPr>
          <p:cNvPr id="28" name="Picture 27">
            <a:extLst>
              <a:ext uri="{FF2B5EF4-FFF2-40B4-BE49-F238E27FC236}">
                <a16:creationId xmlns:a16="http://schemas.microsoft.com/office/drawing/2014/main" id="{00785AEF-1309-8C4E-8F56-191451224E0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71888" y="4584700"/>
            <a:ext cx="2448312" cy="1289444"/>
          </a:xfrm>
          <a:prstGeom prst="rect">
            <a:avLst/>
          </a:prstGeom>
        </p:spPr>
      </p:pic>
      <p:pic>
        <p:nvPicPr>
          <p:cNvPr id="29" name="Picture 28">
            <a:extLst>
              <a:ext uri="{FF2B5EF4-FFF2-40B4-BE49-F238E27FC236}">
                <a16:creationId xmlns:a16="http://schemas.microsoft.com/office/drawing/2014/main" id="{32648F02-1279-1B4D-9D40-645049C38555}"/>
              </a:ext>
            </a:extLst>
          </p:cNvPr>
          <p:cNvPicPr>
            <a:picLocks noChangeAspect="1"/>
          </p:cNvPicPr>
          <p:nvPr/>
        </p:nvPicPr>
        <p:blipFill>
          <a:blip r:embed="rId9"/>
          <a:stretch>
            <a:fillRect/>
          </a:stretch>
        </p:blipFill>
        <p:spPr>
          <a:xfrm>
            <a:off x="10186885" y="2585302"/>
            <a:ext cx="1919495" cy="1999397"/>
          </a:xfrm>
          <a:prstGeom prst="rect">
            <a:avLst/>
          </a:prstGeom>
        </p:spPr>
      </p:pic>
      <p:pic>
        <p:nvPicPr>
          <p:cNvPr id="30" name="Picture 29">
            <a:extLst>
              <a:ext uri="{FF2B5EF4-FFF2-40B4-BE49-F238E27FC236}">
                <a16:creationId xmlns:a16="http://schemas.microsoft.com/office/drawing/2014/main" id="{39D21AB2-B2F5-C343-ADEF-599F828331B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248570" y="4584699"/>
            <a:ext cx="1533730" cy="1289444"/>
          </a:xfrm>
          <a:prstGeom prst="rect">
            <a:avLst/>
          </a:prstGeom>
        </p:spPr>
      </p:pic>
      <p:pic>
        <p:nvPicPr>
          <p:cNvPr id="31" name="Picture 30">
            <a:extLst>
              <a:ext uri="{FF2B5EF4-FFF2-40B4-BE49-F238E27FC236}">
                <a16:creationId xmlns:a16="http://schemas.microsoft.com/office/drawing/2014/main" id="{90C1C23B-BF75-E24A-BF25-542D51B99D3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767984" y="4584699"/>
            <a:ext cx="1314360" cy="1289444"/>
          </a:xfrm>
          <a:prstGeom prst="rect">
            <a:avLst/>
          </a:prstGeom>
        </p:spPr>
      </p:pic>
      <p:sp>
        <p:nvSpPr>
          <p:cNvPr id="15" name="TextBox 14">
            <a:extLst>
              <a:ext uri="{FF2B5EF4-FFF2-40B4-BE49-F238E27FC236}">
                <a16:creationId xmlns:a16="http://schemas.microsoft.com/office/drawing/2014/main" id="{F378701C-7E87-954F-A206-ECE853368197}"/>
              </a:ext>
            </a:extLst>
          </p:cNvPr>
          <p:cNvSpPr txBox="1"/>
          <p:nvPr/>
        </p:nvSpPr>
        <p:spPr>
          <a:xfrm>
            <a:off x="2509664" y="114299"/>
            <a:ext cx="8129588" cy="830997"/>
          </a:xfrm>
          <a:prstGeom prst="rect">
            <a:avLst/>
          </a:prstGeom>
          <a:noFill/>
        </p:spPr>
        <p:txBody>
          <a:bodyPr wrap="square" rtlCol="0">
            <a:spAutoFit/>
          </a:bodyPr>
          <a:lstStyle/>
          <a:p>
            <a:pPr algn="ctr"/>
            <a:r>
              <a:rPr lang="en-US" sz="4800" b="1" u="sng" dirty="0">
                <a:solidFill>
                  <a:srgbClr val="FF0000"/>
                </a:solidFill>
                <a:latin typeface="Tempus Sans ITC" pitchFamily="82" charset="77"/>
                <a:ea typeface="Impact Label" panose="02000000000000000000" pitchFamily="2" charset="0"/>
              </a:rPr>
              <a:t>Vocation</a:t>
            </a:r>
          </a:p>
        </p:txBody>
      </p:sp>
    </p:spTree>
    <p:extLst>
      <p:ext uri="{BB962C8B-B14F-4D97-AF65-F5344CB8AC3E}">
        <p14:creationId xmlns:p14="http://schemas.microsoft.com/office/powerpoint/2010/main" val="1249831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7A39D3-5CE0-1A49-BCB3-41D340E31684}"/>
              </a:ext>
            </a:extLst>
          </p:cNvPr>
          <p:cNvPicPr>
            <a:picLocks noChangeAspect="1"/>
          </p:cNvPicPr>
          <p:nvPr/>
        </p:nvPicPr>
        <p:blipFill>
          <a:blip r:embed="rId2"/>
          <a:stretch>
            <a:fillRect/>
          </a:stretch>
        </p:blipFill>
        <p:spPr>
          <a:xfrm>
            <a:off x="1833510" y="745264"/>
            <a:ext cx="4305352" cy="3871914"/>
          </a:xfrm>
          <a:prstGeom prst="rect">
            <a:avLst/>
          </a:prstGeom>
        </p:spPr>
      </p:pic>
      <p:pic>
        <p:nvPicPr>
          <p:cNvPr id="4" name="Picture 3">
            <a:extLst>
              <a:ext uri="{FF2B5EF4-FFF2-40B4-BE49-F238E27FC236}">
                <a16:creationId xmlns:a16="http://schemas.microsoft.com/office/drawing/2014/main" id="{ADB97638-E164-F04B-842F-055A18A08B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6463" y="745265"/>
            <a:ext cx="3530181" cy="3871913"/>
          </a:xfrm>
          <a:prstGeom prst="rect">
            <a:avLst/>
          </a:prstGeom>
        </p:spPr>
      </p:pic>
      <p:sp>
        <p:nvSpPr>
          <p:cNvPr id="5" name="TextBox 4">
            <a:extLst>
              <a:ext uri="{FF2B5EF4-FFF2-40B4-BE49-F238E27FC236}">
                <a16:creationId xmlns:a16="http://schemas.microsoft.com/office/drawing/2014/main" id="{5B405E40-7E23-4445-BD6C-7D9521DECDE7}"/>
              </a:ext>
            </a:extLst>
          </p:cNvPr>
          <p:cNvSpPr txBox="1"/>
          <p:nvPr/>
        </p:nvSpPr>
        <p:spPr>
          <a:xfrm>
            <a:off x="2096581" y="0"/>
            <a:ext cx="8129588" cy="830997"/>
          </a:xfrm>
          <a:prstGeom prst="rect">
            <a:avLst/>
          </a:prstGeom>
          <a:noFill/>
        </p:spPr>
        <p:txBody>
          <a:bodyPr wrap="square" rtlCol="0">
            <a:spAutoFit/>
          </a:bodyPr>
          <a:lstStyle/>
          <a:p>
            <a:pPr algn="ctr"/>
            <a:r>
              <a:rPr lang="en-US" sz="4800" b="1" u="sng" dirty="0">
                <a:solidFill>
                  <a:srgbClr val="FF0000"/>
                </a:solidFill>
                <a:latin typeface="Tempus Sans ITC" pitchFamily="82" charset="77"/>
                <a:ea typeface="Impact Label" panose="02000000000000000000" pitchFamily="2" charset="0"/>
              </a:rPr>
              <a:t>Starter Task</a:t>
            </a:r>
          </a:p>
        </p:txBody>
      </p:sp>
      <p:sp>
        <p:nvSpPr>
          <p:cNvPr id="6" name="TextBox 5">
            <a:extLst>
              <a:ext uri="{FF2B5EF4-FFF2-40B4-BE49-F238E27FC236}">
                <a16:creationId xmlns:a16="http://schemas.microsoft.com/office/drawing/2014/main" id="{3E3B8B20-DE52-CA4D-B196-CF2708508829}"/>
              </a:ext>
            </a:extLst>
          </p:cNvPr>
          <p:cNvSpPr txBox="1"/>
          <p:nvPr/>
        </p:nvSpPr>
        <p:spPr>
          <a:xfrm>
            <a:off x="2596512" y="4669944"/>
            <a:ext cx="7129725" cy="1384995"/>
          </a:xfrm>
          <a:prstGeom prst="rect">
            <a:avLst/>
          </a:prstGeom>
          <a:noFill/>
        </p:spPr>
        <p:txBody>
          <a:bodyPr wrap="square" rtlCol="0">
            <a:spAutoFit/>
          </a:bodyPr>
          <a:lstStyle/>
          <a:p>
            <a:pPr algn="ctr"/>
            <a:r>
              <a:rPr lang="en-US" sz="2800" b="1" dirty="0">
                <a:solidFill>
                  <a:srgbClr val="FF0000"/>
                </a:solidFill>
              </a:rPr>
              <a:t>What is happening in each picture ?</a:t>
            </a:r>
            <a:br>
              <a:rPr lang="en-US" sz="2800" b="1" dirty="0">
                <a:solidFill>
                  <a:srgbClr val="FF0000"/>
                </a:solidFill>
              </a:rPr>
            </a:br>
            <a:br>
              <a:rPr lang="en-US" sz="2800" b="1" dirty="0">
                <a:solidFill>
                  <a:srgbClr val="FF0000"/>
                </a:solidFill>
              </a:rPr>
            </a:br>
            <a:r>
              <a:rPr lang="en-US" sz="2800" b="1" dirty="0">
                <a:solidFill>
                  <a:srgbClr val="FF0000"/>
                </a:solidFill>
              </a:rPr>
              <a:t>What is the symbolism behind these actions ?</a:t>
            </a:r>
          </a:p>
        </p:txBody>
      </p:sp>
    </p:spTree>
    <p:extLst>
      <p:ext uri="{BB962C8B-B14F-4D97-AF65-F5344CB8AC3E}">
        <p14:creationId xmlns:p14="http://schemas.microsoft.com/office/powerpoint/2010/main" val="2884097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8774F1F-4093-5A46-B73E-54B69FBDA35B}"/>
              </a:ext>
            </a:extLst>
          </p:cNvPr>
          <p:cNvSpPr/>
          <p:nvPr/>
        </p:nvSpPr>
        <p:spPr>
          <a:xfrm>
            <a:off x="681524" y="4730948"/>
            <a:ext cx="3428296" cy="1200329"/>
          </a:xfrm>
          <a:prstGeom prst="rect">
            <a:avLst/>
          </a:prstGeom>
        </p:spPr>
        <p:txBody>
          <a:bodyPr wrap="square">
            <a:spAutoFit/>
          </a:bodyPr>
          <a:lstStyle/>
          <a:p>
            <a:pPr algn="ctr"/>
            <a:r>
              <a:rPr lang="en-US" dirty="0">
                <a:solidFill>
                  <a:srgbClr val="FF0000"/>
                </a:solidFill>
              </a:rPr>
              <a:t>Across the world today over 600,000 women are living out their vocation as as Religious Sisters (nuns)</a:t>
            </a:r>
          </a:p>
        </p:txBody>
      </p:sp>
      <p:pic>
        <p:nvPicPr>
          <p:cNvPr id="4" name="Picture 3">
            <a:extLst>
              <a:ext uri="{FF2B5EF4-FFF2-40B4-BE49-F238E27FC236}">
                <a16:creationId xmlns:a16="http://schemas.microsoft.com/office/drawing/2014/main" id="{61C3D628-9B0D-974F-B64D-BDAF868258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52473" y="945296"/>
            <a:ext cx="2661973" cy="1698038"/>
          </a:xfrm>
          <a:prstGeom prst="rect">
            <a:avLst/>
          </a:prstGeom>
        </p:spPr>
      </p:pic>
      <p:pic>
        <p:nvPicPr>
          <p:cNvPr id="6" name="Picture 5">
            <a:extLst>
              <a:ext uri="{FF2B5EF4-FFF2-40B4-BE49-F238E27FC236}">
                <a16:creationId xmlns:a16="http://schemas.microsoft.com/office/drawing/2014/main" id="{E97E348D-7578-C042-9313-B8174218CE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4446" y="945296"/>
            <a:ext cx="2661973" cy="1698038"/>
          </a:xfrm>
          <a:prstGeom prst="rect">
            <a:avLst/>
          </a:prstGeom>
        </p:spPr>
      </p:pic>
      <p:pic>
        <p:nvPicPr>
          <p:cNvPr id="12" name="Picture 11">
            <a:extLst>
              <a:ext uri="{FF2B5EF4-FFF2-40B4-BE49-F238E27FC236}">
                <a16:creationId xmlns:a16="http://schemas.microsoft.com/office/drawing/2014/main" id="{E4AFE338-7892-0348-873E-42D14839C7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52473" y="2643334"/>
            <a:ext cx="2661973" cy="1698038"/>
          </a:xfrm>
          <a:prstGeom prst="rect">
            <a:avLst/>
          </a:prstGeom>
        </p:spPr>
      </p:pic>
      <p:pic>
        <p:nvPicPr>
          <p:cNvPr id="7" name="Picture 6">
            <a:extLst>
              <a:ext uri="{FF2B5EF4-FFF2-40B4-BE49-F238E27FC236}">
                <a16:creationId xmlns:a16="http://schemas.microsoft.com/office/drawing/2014/main" id="{C70969AF-DC38-D54D-A187-5F2EFBDF01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09116" y="2643334"/>
            <a:ext cx="2621832" cy="1698038"/>
          </a:xfrm>
          <a:prstGeom prst="rect">
            <a:avLst/>
          </a:prstGeom>
        </p:spPr>
      </p:pic>
      <p:pic>
        <p:nvPicPr>
          <p:cNvPr id="3" name="Picture 2">
            <a:extLst>
              <a:ext uri="{FF2B5EF4-FFF2-40B4-BE49-F238E27FC236}">
                <a16:creationId xmlns:a16="http://schemas.microsoft.com/office/drawing/2014/main" id="{5957BF22-25A7-E448-A1BA-4832C74832B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50452" y="4341372"/>
            <a:ext cx="2647564" cy="1698038"/>
          </a:xfrm>
          <a:prstGeom prst="rect">
            <a:avLst/>
          </a:prstGeom>
        </p:spPr>
      </p:pic>
      <p:pic>
        <p:nvPicPr>
          <p:cNvPr id="5" name="Picture 4">
            <a:extLst>
              <a:ext uri="{FF2B5EF4-FFF2-40B4-BE49-F238E27FC236}">
                <a16:creationId xmlns:a16="http://schemas.microsoft.com/office/drawing/2014/main" id="{856BE199-D97A-FA4B-963F-4048E51ABDC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69049" y="945617"/>
            <a:ext cx="2554515" cy="1698038"/>
          </a:xfrm>
          <a:prstGeom prst="rect">
            <a:avLst/>
          </a:prstGeom>
        </p:spPr>
      </p:pic>
      <p:pic>
        <p:nvPicPr>
          <p:cNvPr id="8" name="Picture 7">
            <a:extLst>
              <a:ext uri="{FF2B5EF4-FFF2-40B4-BE49-F238E27FC236}">
                <a16:creationId xmlns:a16="http://schemas.microsoft.com/office/drawing/2014/main" id="{E4EBC8B3-1FB7-D442-A3B3-5D276CCC857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39919" y="2643335"/>
            <a:ext cx="2583645" cy="1698037"/>
          </a:xfrm>
          <a:prstGeom prst="rect">
            <a:avLst/>
          </a:prstGeom>
        </p:spPr>
      </p:pic>
      <p:pic>
        <p:nvPicPr>
          <p:cNvPr id="14" name="Picture 13">
            <a:extLst>
              <a:ext uri="{FF2B5EF4-FFF2-40B4-BE49-F238E27FC236}">
                <a16:creationId xmlns:a16="http://schemas.microsoft.com/office/drawing/2014/main" id="{75EFF679-A944-6F44-BD4F-87E00578A3D3}"/>
              </a:ext>
            </a:extLst>
          </p:cNvPr>
          <p:cNvPicPr>
            <a:picLocks noChangeAspect="1"/>
          </p:cNvPicPr>
          <p:nvPr/>
        </p:nvPicPr>
        <p:blipFill>
          <a:blip r:embed="rId9"/>
          <a:stretch>
            <a:fillRect/>
          </a:stretch>
        </p:blipFill>
        <p:spPr>
          <a:xfrm>
            <a:off x="6795018" y="4324980"/>
            <a:ext cx="2615772" cy="1714429"/>
          </a:xfrm>
          <a:prstGeom prst="rect">
            <a:avLst/>
          </a:prstGeom>
        </p:spPr>
      </p:pic>
      <p:pic>
        <p:nvPicPr>
          <p:cNvPr id="15" name="Picture 14">
            <a:extLst>
              <a:ext uri="{FF2B5EF4-FFF2-40B4-BE49-F238E27FC236}">
                <a16:creationId xmlns:a16="http://schemas.microsoft.com/office/drawing/2014/main" id="{69BF1E31-FB6C-CE4D-91AF-40139E8C967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424017" y="4324978"/>
            <a:ext cx="2583646" cy="1714111"/>
          </a:xfrm>
          <a:prstGeom prst="rect">
            <a:avLst/>
          </a:prstGeom>
        </p:spPr>
      </p:pic>
      <p:sp>
        <p:nvSpPr>
          <p:cNvPr id="16" name="TextBox 15">
            <a:extLst>
              <a:ext uri="{FF2B5EF4-FFF2-40B4-BE49-F238E27FC236}">
                <a16:creationId xmlns:a16="http://schemas.microsoft.com/office/drawing/2014/main" id="{69390F26-54D0-9948-AF2F-58C7C044CD2C}"/>
              </a:ext>
            </a:extLst>
          </p:cNvPr>
          <p:cNvSpPr txBox="1"/>
          <p:nvPr/>
        </p:nvSpPr>
        <p:spPr>
          <a:xfrm>
            <a:off x="2509664" y="114299"/>
            <a:ext cx="8129588" cy="830997"/>
          </a:xfrm>
          <a:prstGeom prst="rect">
            <a:avLst/>
          </a:prstGeom>
          <a:noFill/>
        </p:spPr>
        <p:txBody>
          <a:bodyPr wrap="square" rtlCol="0">
            <a:spAutoFit/>
          </a:bodyPr>
          <a:lstStyle/>
          <a:p>
            <a:pPr algn="ctr"/>
            <a:r>
              <a:rPr lang="en-US" sz="4800" b="1" u="sng" dirty="0">
                <a:solidFill>
                  <a:srgbClr val="FF0000"/>
                </a:solidFill>
                <a:latin typeface="Tempus Sans ITC" pitchFamily="82" charset="77"/>
                <a:ea typeface="Impact Label" panose="02000000000000000000" pitchFamily="2" charset="0"/>
              </a:rPr>
              <a:t>Vocation</a:t>
            </a:r>
          </a:p>
        </p:txBody>
      </p:sp>
      <p:sp>
        <p:nvSpPr>
          <p:cNvPr id="18" name="TextBox 17">
            <a:extLst>
              <a:ext uri="{FF2B5EF4-FFF2-40B4-BE49-F238E27FC236}">
                <a16:creationId xmlns:a16="http://schemas.microsoft.com/office/drawing/2014/main" id="{D4F2CC7A-A93E-FC47-950B-FF4324A84D45}"/>
              </a:ext>
            </a:extLst>
          </p:cNvPr>
          <p:cNvSpPr txBox="1"/>
          <p:nvPr/>
        </p:nvSpPr>
        <p:spPr>
          <a:xfrm>
            <a:off x="671870" y="945296"/>
            <a:ext cx="3418370" cy="3785652"/>
          </a:xfrm>
          <a:prstGeom prst="rect">
            <a:avLst/>
          </a:prstGeom>
          <a:solidFill>
            <a:srgbClr val="FF0000"/>
          </a:solidFill>
        </p:spPr>
        <p:txBody>
          <a:bodyPr wrap="square" rtlCol="0">
            <a:spAutoFit/>
          </a:bodyPr>
          <a:lstStyle/>
          <a:p>
            <a:pPr algn="ctr"/>
            <a:r>
              <a:rPr lang="en-US" sz="2000" dirty="0">
                <a:solidFill>
                  <a:schemeClr val="bg1"/>
                </a:solidFill>
              </a:rPr>
              <a:t>The Parable of the Lost Dishonest Steward  is very helpful to help us understand the idea of Vocation.  </a:t>
            </a:r>
          </a:p>
          <a:p>
            <a:pPr algn="ctr"/>
            <a:endParaRPr lang="en-US" sz="2000" dirty="0">
              <a:solidFill>
                <a:schemeClr val="bg1"/>
              </a:solidFill>
            </a:endParaRPr>
          </a:p>
          <a:p>
            <a:pPr algn="ctr"/>
            <a:r>
              <a:rPr lang="en-US" sz="2000" dirty="0">
                <a:solidFill>
                  <a:schemeClr val="bg1"/>
                </a:solidFill>
              </a:rPr>
              <a:t>In the Parable we learn about the need to be faithful in all things.</a:t>
            </a:r>
          </a:p>
          <a:p>
            <a:pPr algn="ctr"/>
            <a:endParaRPr lang="en-US" sz="2000" dirty="0">
              <a:solidFill>
                <a:schemeClr val="bg1"/>
              </a:solidFill>
            </a:endParaRPr>
          </a:p>
          <a:p>
            <a:pPr algn="ctr"/>
            <a:r>
              <a:rPr lang="en-US" sz="2000" dirty="0">
                <a:solidFill>
                  <a:schemeClr val="bg1"/>
                </a:solidFill>
              </a:rPr>
              <a:t>In the Church Priests and Religious do this in the most obvious way.  </a:t>
            </a:r>
          </a:p>
        </p:txBody>
      </p:sp>
    </p:spTree>
    <p:extLst>
      <p:ext uri="{BB962C8B-B14F-4D97-AF65-F5344CB8AC3E}">
        <p14:creationId xmlns:p14="http://schemas.microsoft.com/office/powerpoint/2010/main" val="276521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dryer, remote, items&#10;&#10;Description automatically generated">
            <a:extLst>
              <a:ext uri="{FF2B5EF4-FFF2-40B4-BE49-F238E27FC236}">
                <a16:creationId xmlns:a16="http://schemas.microsoft.com/office/drawing/2014/main" id="{AC87E8B4-D561-1D40-8257-0869777022E4}"/>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1476416" y="628650"/>
            <a:ext cx="9241641" cy="541800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5DAD99B9-464D-9B4E-9566-21CDDBAFBB1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96150" y="176349"/>
            <a:ext cx="4647494" cy="1398451"/>
          </a:xfrm>
          <a:prstGeom prst="rect">
            <a:avLst/>
          </a:prstGeom>
        </p:spPr>
      </p:pic>
    </p:spTree>
    <p:extLst>
      <p:ext uri="{BB962C8B-B14F-4D97-AF65-F5344CB8AC3E}">
        <p14:creationId xmlns:p14="http://schemas.microsoft.com/office/powerpoint/2010/main" val="1406219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ryer, remote, phone&#10;&#10;Description automatically generated">
            <a:extLst>
              <a:ext uri="{FF2B5EF4-FFF2-40B4-BE49-F238E27FC236}">
                <a16:creationId xmlns:a16="http://schemas.microsoft.com/office/drawing/2014/main" id="{55884E79-0E53-9E40-96C9-B82AF3868A8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70050" y="419100"/>
            <a:ext cx="9239250" cy="5524279"/>
          </a:xfrm>
          <a:prstGeom prst="rect">
            <a:avLst/>
          </a:prstGeom>
        </p:spPr>
      </p:pic>
      <p:sp>
        <p:nvSpPr>
          <p:cNvPr id="3" name="Rectangle 2">
            <a:extLst>
              <a:ext uri="{FF2B5EF4-FFF2-40B4-BE49-F238E27FC236}">
                <a16:creationId xmlns:a16="http://schemas.microsoft.com/office/drawing/2014/main" id="{3C70FE98-A072-AF49-8A83-68CD84F71241}"/>
              </a:ext>
            </a:extLst>
          </p:cNvPr>
          <p:cNvSpPr/>
          <p:nvPr/>
        </p:nvSpPr>
        <p:spPr>
          <a:xfrm>
            <a:off x="8877300" y="266700"/>
            <a:ext cx="2222500" cy="723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screenshot of a cell phone&#10;&#10;Description automatically generated">
            <a:extLst>
              <a:ext uri="{FF2B5EF4-FFF2-40B4-BE49-F238E27FC236}">
                <a16:creationId xmlns:a16="http://schemas.microsoft.com/office/drawing/2014/main" id="{82B2736E-8EBF-A747-ABE7-49A9420A09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96150" y="169121"/>
            <a:ext cx="4647494" cy="1412906"/>
          </a:xfrm>
          <a:prstGeom prst="rect">
            <a:avLst/>
          </a:prstGeom>
        </p:spPr>
      </p:pic>
    </p:spTree>
    <p:extLst>
      <p:ext uri="{BB962C8B-B14F-4D97-AF65-F5344CB8AC3E}">
        <p14:creationId xmlns:p14="http://schemas.microsoft.com/office/powerpoint/2010/main" val="35797400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6A7550-9D04-1244-B741-A07212E3792B}"/>
              </a:ext>
            </a:extLst>
          </p:cNvPr>
          <p:cNvSpPr txBox="1"/>
          <p:nvPr/>
        </p:nvSpPr>
        <p:spPr>
          <a:xfrm>
            <a:off x="2509664" y="114299"/>
            <a:ext cx="8129588" cy="830997"/>
          </a:xfrm>
          <a:prstGeom prst="rect">
            <a:avLst/>
          </a:prstGeom>
          <a:noFill/>
        </p:spPr>
        <p:txBody>
          <a:bodyPr wrap="square" rtlCol="0">
            <a:spAutoFit/>
          </a:bodyPr>
          <a:lstStyle/>
          <a:p>
            <a:pPr algn="ctr"/>
            <a:r>
              <a:rPr lang="en-US" sz="4800" b="1" u="sng" dirty="0">
                <a:solidFill>
                  <a:srgbClr val="FF0000"/>
                </a:solidFill>
                <a:latin typeface="Tempus Sans ITC" pitchFamily="82" charset="77"/>
                <a:ea typeface="Impact Label" panose="02000000000000000000" pitchFamily="2" charset="0"/>
              </a:rPr>
              <a:t>Our Vocation</a:t>
            </a:r>
          </a:p>
        </p:txBody>
      </p:sp>
      <p:sp>
        <p:nvSpPr>
          <p:cNvPr id="3" name="TextBox 2">
            <a:extLst>
              <a:ext uri="{FF2B5EF4-FFF2-40B4-BE49-F238E27FC236}">
                <a16:creationId xmlns:a16="http://schemas.microsoft.com/office/drawing/2014/main" id="{8FBE1424-B2F3-5543-9AEB-70A10585606A}"/>
              </a:ext>
            </a:extLst>
          </p:cNvPr>
          <p:cNvSpPr txBox="1"/>
          <p:nvPr/>
        </p:nvSpPr>
        <p:spPr>
          <a:xfrm>
            <a:off x="670551" y="945296"/>
            <a:ext cx="11095879" cy="707886"/>
          </a:xfrm>
          <a:prstGeom prst="rect">
            <a:avLst/>
          </a:prstGeom>
          <a:solidFill>
            <a:srgbClr val="FF0000"/>
          </a:solidFill>
        </p:spPr>
        <p:txBody>
          <a:bodyPr wrap="square" rtlCol="0">
            <a:spAutoFit/>
          </a:bodyPr>
          <a:lstStyle/>
          <a:p>
            <a:pPr algn="ctr"/>
            <a:r>
              <a:rPr lang="en-US" sz="2000" dirty="0">
                <a:solidFill>
                  <a:schemeClr val="bg1"/>
                </a:solidFill>
              </a:rPr>
              <a:t>Although we are focusing on Vocations to the Priesthood and Religious Life it is important to remember that each one of us has our own vocation in life.  </a:t>
            </a:r>
            <a:endParaRPr lang="en-US" sz="2400" dirty="0">
              <a:solidFill>
                <a:schemeClr val="bg1"/>
              </a:solidFill>
            </a:endParaRPr>
          </a:p>
        </p:txBody>
      </p:sp>
      <p:pic>
        <p:nvPicPr>
          <p:cNvPr id="4" name="Picture 3">
            <a:extLst>
              <a:ext uri="{FF2B5EF4-FFF2-40B4-BE49-F238E27FC236}">
                <a16:creationId xmlns:a16="http://schemas.microsoft.com/office/drawing/2014/main" id="{E672B2F8-5867-A04D-AE95-6EE20DF6C888}"/>
              </a:ext>
            </a:extLst>
          </p:cNvPr>
          <p:cNvPicPr>
            <a:picLocks noChangeAspect="1"/>
          </p:cNvPicPr>
          <p:nvPr/>
        </p:nvPicPr>
        <p:blipFill>
          <a:blip r:embed="rId2"/>
          <a:stretch>
            <a:fillRect/>
          </a:stretch>
        </p:blipFill>
        <p:spPr>
          <a:xfrm>
            <a:off x="1154847" y="1776293"/>
            <a:ext cx="3913307" cy="3913307"/>
          </a:xfrm>
          <a:prstGeom prst="rect">
            <a:avLst/>
          </a:prstGeom>
        </p:spPr>
      </p:pic>
      <p:sp>
        <p:nvSpPr>
          <p:cNvPr id="8" name="TextBox 7">
            <a:extLst>
              <a:ext uri="{FF2B5EF4-FFF2-40B4-BE49-F238E27FC236}">
                <a16:creationId xmlns:a16="http://schemas.microsoft.com/office/drawing/2014/main" id="{158D1FB8-D678-6B44-9677-6BC7D470A824}"/>
              </a:ext>
            </a:extLst>
          </p:cNvPr>
          <p:cNvSpPr txBox="1"/>
          <p:nvPr/>
        </p:nvSpPr>
        <p:spPr>
          <a:xfrm>
            <a:off x="5068154" y="1796077"/>
            <a:ext cx="3665063" cy="1631216"/>
          </a:xfrm>
          <a:prstGeom prst="rect">
            <a:avLst/>
          </a:prstGeom>
          <a:noFill/>
        </p:spPr>
        <p:txBody>
          <a:bodyPr wrap="square" rtlCol="0">
            <a:spAutoFit/>
          </a:bodyPr>
          <a:lstStyle/>
          <a:p>
            <a:pPr algn="ctr"/>
            <a:r>
              <a:rPr lang="en-US" sz="2000" dirty="0">
                <a:solidFill>
                  <a:srgbClr val="FF0000"/>
                </a:solidFill>
              </a:rPr>
              <a:t>Pope Francis reminds us that we all of us have the same basic vocation, that is we are called to be Holy, called to be Saints of the 21</a:t>
            </a:r>
            <a:r>
              <a:rPr lang="en-US" sz="2000" baseline="30000" dirty="0">
                <a:solidFill>
                  <a:srgbClr val="FF0000"/>
                </a:solidFill>
              </a:rPr>
              <a:t>st</a:t>
            </a:r>
            <a:r>
              <a:rPr lang="en-US" sz="2000" dirty="0">
                <a:solidFill>
                  <a:srgbClr val="FF0000"/>
                </a:solidFill>
              </a:rPr>
              <a:t> Century.</a:t>
            </a:r>
          </a:p>
        </p:txBody>
      </p:sp>
      <p:sp>
        <p:nvSpPr>
          <p:cNvPr id="13" name="TextBox 12">
            <a:extLst>
              <a:ext uri="{FF2B5EF4-FFF2-40B4-BE49-F238E27FC236}">
                <a16:creationId xmlns:a16="http://schemas.microsoft.com/office/drawing/2014/main" id="{F5E4230A-23D5-E94E-8A32-0A885A10249A}"/>
              </a:ext>
            </a:extLst>
          </p:cNvPr>
          <p:cNvSpPr txBox="1"/>
          <p:nvPr/>
        </p:nvSpPr>
        <p:spPr>
          <a:xfrm>
            <a:off x="5113516" y="3442831"/>
            <a:ext cx="3665063" cy="2246769"/>
          </a:xfrm>
          <a:prstGeom prst="rect">
            <a:avLst/>
          </a:prstGeom>
          <a:solidFill>
            <a:srgbClr val="FF0000"/>
          </a:solidFill>
        </p:spPr>
        <p:txBody>
          <a:bodyPr wrap="square" rtlCol="0">
            <a:spAutoFit/>
          </a:bodyPr>
          <a:lstStyle/>
          <a:p>
            <a:pPr algn="ctr"/>
            <a:r>
              <a:rPr lang="en-US" sz="2000" dirty="0">
                <a:solidFill>
                  <a:schemeClr val="bg1"/>
                </a:solidFill>
              </a:rPr>
              <a:t>The simplest and easiest way to live out his vocation is “to know God, to love God and to serve God with all our strength” </a:t>
            </a:r>
          </a:p>
          <a:p>
            <a:pPr algn="ctr"/>
            <a:endParaRPr lang="en-US" sz="2000" dirty="0">
              <a:solidFill>
                <a:schemeClr val="bg1"/>
              </a:solidFill>
            </a:endParaRPr>
          </a:p>
          <a:p>
            <a:pPr algn="r"/>
            <a:r>
              <a:rPr lang="en-US" sz="2000" dirty="0">
                <a:solidFill>
                  <a:schemeClr val="bg1"/>
                </a:solidFill>
              </a:rPr>
              <a:t>Catechism of the </a:t>
            </a:r>
            <a:br>
              <a:rPr lang="en-US" sz="2000" dirty="0">
                <a:solidFill>
                  <a:schemeClr val="bg1"/>
                </a:solidFill>
              </a:rPr>
            </a:br>
            <a:r>
              <a:rPr lang="en-US" sz="2000" dirty="0">
                <a:solidFill>
                  <a:schemeClr val="bg1"/>
                </a:solidFill>
              </a:rPr>
              <a:t>Catholic Church</a:t>
            </a:r>
            <a:endParaRPr lang="en-GB" sz="2000" dirty="0">
              <a:solidFill>
                <a:schemeClr val="bg1"/>
              </a:solidFill>
            </a:endParaRPr>
          </a:p>
        </p:txBody>
      </p:sp>
      <p:pic>
        <p:nvPicPr>
          <p:cNvPr id="15" name="Picture 14" descr="A close up of a logo&#10;&#10;Description automatically generated">
            <a:extLst>
              <a:ext uri="{FF2B5EF4-FFF2-40B4-BE49-F238E27FC236}">
                <a16:creationId xmlns:a16="http://schemas.microsoft.com/office/drawing/2014/main" id="{0A5253E1-75EC-6B41-9CFD-B045220939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333" t="12037" r="52779" b="46296"/>
          <a:stretch/>
        </p:blipFill>
        <p:spPr>
          <a:xfrm>
            <a:off x="8981461" y="1887080"/>
            <a:ext cx="3098591" cy="3319919"/>
          </a:xfrm>
          <a:prstGeom prst="rect">
            <a:avLst/>
          </a:prstGeom>
        </p:spPr>
      </p:pic>
    </p:spTree>
    <p:extLst>
      <p:ext uri="{BB962C8B-B14F-4D97-AF65-F5344CB8AC3E}">
        <p14:creationId xmlns:p14="http://schemas.microsoft.com/office/powerpoint/2010/main" val="21887045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6A7550-9D04-1244-B741-A07212E3792B}"/>
              </a:ext>
            </a:extLst>
          </p:cNvPr>
          <p:cNvSpPr txBox="1"/>
          <p:nvPr/>
        </p:nvSpPr>
        <p:spPr>
          <a:xfrm>
            <a:off x="2509664" y="114299"/>
            <a:ext cx="8129588" cy="830997"/>
          </a:xfrm>
          <a:prstGeom prst="rect">
            <a:avLst/>
          </a:prstGeom>
          <a:noFill/>
        </p:spPr>
        <p:txBody>
          <a:bodyPr wrap="square" rtlCol="0">
            <a:spAutoFit/>
          </a:bodyPr>
          <a:lstStyle/>
          <a:p>
            <a:pPr algn="ctr"/>
            <a:r>
              <a:rPr lang="en-US" sz="4800" b="1" u="sng" dirty="0">
                <a:solidFill>
                  <a:srgbClr val="FF0000"/>
                </a:solidFill>
                <a:latin typeface="Tempus Sans ITC" pitchFamily="82" charset="77"/>
                <a:ea typeface="Impact Label" panose="02000000000000000000" pitchFamily="2" charset="0"/>
              </a:rPr>
              <a:t>Our Vocation</a:t>
            </a:r>
          </a:p>
        </p:txBody>
      </p:sp>
      <p:sp>
        <p:nvSpPr>
          <p:cNvPr id="6" name="TextBox 5">
            <a:extLst>
              <a:ext uri="{FF2B5EF4-FFF2-40B4-BE49-F238E27FC236}">
                <a16:creationId xmlns:a16="http://schemas.microsoft.com/office/drawing/2014/main" id="{A74F3B98-CF1C-3E46-A35D-63DFFF6FB3FF}"/>
              </a:ext>
            </a:extLst>
          </p:cNvPr>
          <p:cNvSpPr txBox="1"/>
          <p:nvPr/>
        </p:nvSpPr>
        <p:spPr>
          <a:xfrm>
            <a:off x="8610600" y="4610100"/>
            <a:ext cx="184731" cy="369332"/>
          </a:xfrm>
          <a:prstGeom prst="rect">
            <a:avLst/>
          </a:prstGeom>
          <a:noFill/>
        </p:spPr>
        <p:txBody>
          <a:bodyPr wrap="none" rtlCol="0">
            <a:spAutoFit/>
          </a:bodyPr>
          <a:lstStyle/>
          <a:p>
            <a:endParaRPr lang="en-US" dirty="0"/>
          </a:p>
        </p:txBody>
      </p:sp>
      <p:pic>
        <p:nvPicPr>
          <p:cNvPr id="9" name="Picture 8" descr="A close up of a sign&#10;&#10;Description automatically generated">
            <a:extLst>
              <a:ext uri="{FF2B5EF4-FFF2-40B4-BE49-F238E27FC236}">
                <a16:creationId xmlns:a16="http://schemas.microsoft.com/office/drawing/2014/main" id="{730D943B-77BE-B843-A5C8-8C0CDD4B18A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111" t="16482" r="15556" b="21111"/>
          <a:stretch/>
        </p:blipFill>
        <p:spPr>
          <a:xfrm>
            <a:off x="3302000" y="724931"/>
            <a:ext cx="6231617" cy="4964669"/>
          </a:xfrm>
          <a:prstGeom prst="rect">
            <a:avLst/>
          </a:prstGeom>
        </p:spPr>
      </p:pic>
      <p:sp>
        <p:nvSpPr>
          <p:cNvPr id="10" name="Rectangle 9">
            <a:hlinkClick r:id="rId3"/>
            <a:extLst>
              <a:ext uri="{FF2B5EF4-FFF2-40B4-BE49-F238E27FC236}">
                <a16:creationId xmlns:a16="http://schemas.microsoft.com/office/drawing/2014/main" id="{EA27ED14-D8BA-B74D-8E6F-B3ED896BB827}"/>
              </a:ext>
            </a:extLst>
          </p:cNvPr>
          <p:cNvSpPr/>
          <p:nvPr/>
        </p:nvSpPr>
        <p:spPr>
          <a:xfrm>
            <a:off x="4897808" y="5689600"/>
            <a:ext cx="3039999" cy="369332"/>
          </a:xfrm>
          <a:prstGeom prst="rect">
            <a:avLst/>
          </a:prstGeom>
        </p:spPr>
        <p:txBody>
          <a:bodyPr wrap="none">
            <a:spAutoFit/>
          </a:bodyPr>
          <a:lstStyle/>
          <a:p>
            <a:r>
              <a:rPr lang="en-US" u="sng" dirty="0">
                <a:solidFill>
                  <a:srgbClr val="0070C0"/>
                </a:solidFill>
              </a:rPr>
              <a:t>https://</a:t>
            </a:r>
            <a:r>
              <a:rPr lang="en-US" u="sng" dirty="0" err="1">
                <a:solidFill>
                  <a:srgbClr val="0070C0"/>
                </a:solidFill>
              </a:rPr>
              <a:t>youtu.be</a:t>
            </a:r>
            <a:r>
              <a:rPr lang="en-US" u="sng" dirty="0">
                <a:solidFill>
                  <a:srgbClr val="0070C0"/>
                </a:solidFill>
              </a:rPr>
              <a:t>/ihnzFH2L818</a:t>
            </a:r>
          </a:p>
        </p:txBody>
      </p:sp>
    </p:spTree>
    <p:extLst>
      <p:ext uri="{BB962C8B-B14F-4D97-AF65-F5344CB8AC3E}">
        <p14:creationId xmlns:p14="http://schemas.microsoft.com/office/powerpoint/2010/main" val="12604495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EED142-777F-D843-9876-FCC3A4DC4A5F}"/>
              </a:ext>
            </a:extLst>
          </p:cNvPr>
          <p:cNvSpPr txBox="1"/>
          <p:nvPr/>
        </p:nvSpPr>
        <p:spPr>
          <a:xfrm>
            <a:off x="2509664" y="114299"/>
            <a:ext cx="8129588" cy="830997"/>
          </a:xfrm>
          <a:prstGeom prst="rect">
            <a:avLst/>
          </a:prstGeom>
          <a:noFill/>
        </p:spPr>
        <p:txBody>
          <a:bodyPr wrap="square" rtlCol="0">
            <a:spAutoFit/>
          </a:bodyPr>
          <a:lstStyle/>
          <a:p>
            <a:pPr algn="ctr"/>
            <a:r>
              <a:rPr lang="en-US" sz="4800" b="1" u="sng" dirty="0">
                <a:solidFill>
                  <a:srgbClr val="FF0000"/>
                </a:solidFill>
                <a:latin typeface="Tempus Sans ITC" pitchFamily="82" charset="77"/>
                <a:ea typeface="Impact Label" panose="02000000000000000000" pitchFamily="2" charset="0"/>
              </a:rPr>
              <a:t>Check your understanding</a:t>
            </a:r>
          </a:p>
        </p:txBody>
      </p:sp>
      <p:pic>
        <p:nvPicPr>
          <p:cNvPr id="5" name="Picture 4" descr="A screen shot of a computer&#10;&#10;Description automatically generated">
            <a:extLst>
              <a:ext uri="{FF2B5EF4-FFF2-40B4-BE49-F238E27FC236}">
                <a16:creationId xmlns:a16="http://schemas.microsoft.com/office/drawing/2014/main" id="{E182CD0B-0B92-C544-AC59-04E2E290D4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84064" y="1094948"/>
            <a:ext cx="7734020" cy="4668104"/>
          </a:xfrm>
          <a:prstGeom prst="rect">
            <a:avLst/>
          </a:prstGeom>
        </p:spPr>
      </p:pic>
      <p:pic>
        <p:nvPicPr>
          <p:cNvPr id="3" name="Picture 2">
            <a:extLst>
              <a:ext uri="{FF2B5EF4-FFF2-40B4-BE49-F238E27FC236}">
                <a16:creationId xmlns:a16="http://schemas.microsoft.com/office/drawing/2014/main" id="{9154E8B6-1C49-1F4C-845A-EABF60EB2062}"/>
              </a:ext>
            </a:extLst>
          </p:cNvPr>
          <p:cNvPicPr>
            <a:picLocks noChangeAspect="1"/>
          </p:cNvPicPr>
          <p:nvPr/>
        </p:nvPicPr>
        <p:blipFill>
          <a:blip r:embed="rId3"/>
          <a:stretch>
            <a:fillRect/>
          </a:stretch>
        </p:blipFill>
        <p:spPr>
          <a:xfrm>
            <a:off x="8732384" y="1094948"/>
            <a:ext cx="3175000" cy="4668104"/>
          </a:xfrm>
          <a:prstGeom prst="rect">
            <a:avLst/>
          </a:prstGeom>
        </p:spPr>
      </p:pic>
    </p:spTree>
    <p:extLst>
      <p:ext uri="{BB962C8B-B14F-4D97-AF65-F5344CB8AC3E}">
        <p14:creationId xmlns:p14="http://schemas.microsoft.com/office/powerpoint/2010/main" val="26392960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5C4B7B-61AD-414D-9F3E-CD48B666B7BC}"/>
              </a:ext>
            </a:extLst>
          </p:cNvPr>
          <p:cNvSpPr txBox="1"/>
          <p:nvPr/>
        </p:nvSpPr>
        <p:spPr>
          <a:xfrm>
            <a:off x="2509664" y="114299"/>
            <a:ext cx="8129588" cy="830997"/>
          </a:xfrm>
          <a:prstGeom prst="rect">
            <a:avLst/>
          </a:prstGeom>
          <a:noFill/>
        </p:spPr>
        <p:txBody>
          <a:bodyPr wrap="square" rtlCol="0">
            <a:spAutoFit/>
          </a:bodyPr>
          <a:lstStyle/>
          <a:p>
            <a:pPr algn="ctr"/>
            <a:r>
              <a:rPr lang="en-US" sz="4800" b="1" u="sng" dirty="0">
                <a:solidFill>
                  <a:srgbClr val="FF0000"/>
                </a:solidFill>
                <a:latin typeface="Tempus Sans ITC" pitchFamily="82" charset="77"/>
                <a:ea typeface="Impact Label" panose="02000000000000000000" pitchFamily="2" charset="0"/>
              </a:rPr>
              <a:t>Prayer Time</a:t>
            </a:r>
          </a:p>
        </p:txBody>
      </p:sp>
      <p:sp>
        <p:nvSpPr>
          <p:cNvPr id="3" name="TextBox 2">
            <a:extLst>
              <a:ext uri="{FF2B5EF4-FFF2-40B4-BE49-F238E27FC236}">
                <a16:creationId xmlns:a16="http://schemas.microsoft.com/office/drawing/2014/main" id="{B0A5B2C2-7404-CC44-9C06-EBD29FE0B7E4}"/>
              </a:ext>
            </a:extLst>
          </p:cNvPr>
          <p:cNvSpPr txBox="1"/>
          <p:nvPr/>
        </p:nvSpPr>
        <p:spPr>
          <a:xfrm>
            <a:off x="670551" y="976192"/>
            <a:ext cx="11095879" cy="1323439"/>
          </a:xfrm>
          <a:prstGeom prst="rect">
            <a:avLst/>
          </a:prstGeom>
          <a:solidFill>
            <a:schemeClr val="bg1"/>
          </a:solidFill>
        </p:spPr>
        <p:txBody>
          <a:bodyPr wrap="square" rtlCol="0">
            <a:spAutoFit/>
          </a:bodyPr>
          <a:lstStyle/>
          <a:p>
            <a:pPr algn="ctr"/>
            <a:r>
              <a:rPr lang="en-US" sz="1600" dirty="0">
                <a:solidFill>
                  <a:srgbClr val="FF0000"/>
                </a:solidFill>
              </a:rPr>
              <a:t>If possible, it may be desirable to encourage the class to prayerfully reflect on the parable in small groups </a:t>
            </a:r>
            <a:br>
              <a:rPr lang="en-US" sz="1600" dirty="0">
                <a:solidFill>
                  <a:srgbClr val="FF0000"/>
                </a:solidFill>
              </a:rPr>
            </a:br>
            <a:r>
              <a:rPr lang="en-US" sz="1600" dirty="0">
                <a:solidFill>
                  <a:srgbClr val="FF0000"/>
                </a:solidFill>
              </a:rPr>
              <a:t>in the school oratory or another quiet location.</a:t>
            </a:r>
            <a:br>
              <a:rPr lang="en-US" sz="1600" dirty="0">
                <a:solidFill>
                  <a:srgbClr val="FF0000"/>
                </a:solidFill>
              </a:rPr>
            </a:br>
            <a:endParaRPr lang="en-GB" sz="1600" dirty="0">
              <a:solidFill>
                <a:srgbClr val="FF0000"/>
              </a:solidFill>
            </a:endParaRPr>
          </a:p>
          <a:p>
            <a:pPr algn="ctr"/>
            <a:r>
              <a:rPr lang="en-US" sz="1600" dirty="0">
                <a:solidFill>
                  <a:srgbClr val="FF0000"/>
                </a:solidFill>
              </a:rPr>
              <a:t>Ask participants to slowly reflect on the text. You may wish to have pupils read aloud the parable two or three times:</a:t>
            </a:r>
            <a:endParaRPr lang="en-GB" sz="1600" dirty="0">
              <a:solidFill>
                <a:srgbClr val="FF0000"/>
              </a:solidFill>
            </a:endParaRPr>
          </a:p>
          <a:p>
            <a:pPr algn="ctr"/>
            <a:r>
              <a:rPr lang="en-US" sz="1600" dirty="0">
                <a:solidFill>
                  <a:srgbClr val="FF0000"/>
                </a:solidFill>
              </a:rPr>
              <a:t>Ask the participants to reflect on the following four questions:</a:t>
            </a:r>
            <a:endParaRPr lang="en-GB" sz="1600" dirty="0">
              <a:solidFill>
                <a:srgbClr val="FF0000"/>
              </a:solidFill>
            </a:endParaRPr>
          </a:p>
        </p:txBody>
      </p:sp>
      <p:sp>
        <p:nvSpPr>
          <p:cNvPr id="6" name="TextBox 5">
            <a:extLst>
              <a:ext uri="{FF2B5EF4-FFF2-40B4-BE49-F238E27FC236}">
                <a16:creationId xmlns:a16="http://schemas.microsoft.com/office/drawing/2014/main" id="{107D9F13-8B14-1D40-81F3-89AC23A0C60C}"/>
              </a:ext>
            </a:extLst>
          </p:cNvPr>
          <p:cNvSpPr txBox="1"/>
          <p:nvPr/>
        </p:nvSpPr>
        <p:spPr>
          <a:xfrm>
            <a:off x="2509664" y="3057892"/>
            <a:ext cx="7700784" cy="1815882"/>
          </a:xfrm>
          <a:prstGeom prst="rect">
            <a:avLst/>
          </a:prstGeom>
          <a:solidFill>
            <a:srgbClr val="FF0000"/>
          </a:solidFill>
        </p:spPr>
        <p:txBody>
          <a:bodyPr wrap="square" rtlCol="0">
            <a:spAutoFit/>
          </a:bodyPr>
          <a:lstStyle/>
          <a:p>
            <a:pPr algn="ctr"/>
            <a:r>
              <a:rPr lang="en-US" sz="2800" dirty="0">
                <a:solidFill>
                  <a:schemeClr val="bg1"/>
                </a:solidFill>
              </a:rPr>
              <a:t>Leader:	In the Name of the Father and of the Son and of the Holy Spirit</a:t>
            </a:r>
            <a:br>
              <a:rPr lang="en-US" sz="2800" dirty="0">
                <a:solidFill>
                  <a:schemeClr val="bg1"/>
                </a:solidFill>
              </a:rPr>
            </a:br>
            <a:br>
              <a:rPr lang="en-US" sz="2800" dirty="0">
                <a:solidFill>
                  <a:schemeClr val="bg1"/>
                </a:solidFill>
              </a:rPr>
            </a:br>
            <a:r>
              <a:rPr lang="en-US" sz="2800" dirty="0">
                <a:solidFill>
                  <a:schemeClr val="bg1"/>
                </a:solidFill>
              </a:rPr>
              <a:t>ALL :  AMEN</a:t>
            </a:r>
            <a:endParaRPr lang="en-GB" sz="2800" dirty="0">
              <a:solidFill>
                <a:schemeClr val="bg1"/>
              </a:solidFill>
            </a:endParaRPr>
          </a:p>
        </p:txBody>
      </p:sp>
    </p:spTree>
    <p:extLst>
      <p:ext uri="{BB962C8B-B14F-4D97-AF65-F5344CB8AC3E}">
        <p14:creationId xmlns:p14="http://schemas.microsoft.com/office/powerpoint/2010/main" val="25700144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5C4B7B-61AD-414D-9F3E-CD48B666B7BC}"/>
              </a:ext>
            </a:extLst>
          </p:cNvPr>
          <p:cNvSpPr txBox="1"/>
          <p:nvPr/>
        </p:nvSpPr>
        <p:spPr>
          <a:xfrm>
            <a:off x="2509664" y="114299"/>
            <a:ext cx="8129588" cy="830997"/>
          </a:xfrm>
          <a:prstGeom prst="rect">
            <a:avLst/>
          </a:prstGeom>
          <a:noFill/>
        </p:spPr>
        <p:txBody>
          <a:bodyPr wrap="square" rtlCol="0">
            <a:spAutoFit/>
          </a:bodyPr>
          <a:lstStyle/>
          <a:p>
            <a:pPr algn="ctr"/>
            <a:r>
              <a:rPr lang="en-US" sz="4800" b="1" u="sng" dirty="0">
                <a:solidFill>
                  <a:srgbClr val="FF0000"/>
                </a:solidFill>
                <a:latin typeface="Tempus Sans ITC" pitchFamily="82" charset="77"/>
                <a:ea typeface="Impact Label" panose="02000000000000000000" pitchFamily="2" charset="0"/>
              </a:rPr>
              <a:t>Prayer Time</a:t>
            </a:r>
          </a:p>
        </p:txBody>
      </p:sp>
      <p:sp>
        <p:nvSpPr>
          <p:cNvPr id="6" name="TextBox 5">
            <a:extLst>
              <a:ext uri="{FF2B5EF4-FFF2-40B4-BE49-F238E27FC236}">
                <a16:creationId xmlns:a16="http://schemas.microsoft.com/office/drawing/2014/main" id="{F2BA4679-03F0-7846-863C-AAE9A6D5266E}"/>
              </a:ext>
            </a:extLst>
          </p:cNvPr>
          <p:cNvSpPr txBox="1"/>
          <p:nvPr/>
        </p:nvSpPr>
        <p:spPr>
          <a:xfrm>
            <a:off x="5746779" y="1495792"/>
            <a:ext cx="5543521" cy="3416320"/>
          </a:xfrm>
          <a:prstGeom prst="rect">
            <a:avLst/>
          </a:prstGeom>
          <a:solidFill>
            <a:srgbClr val="FF0000"/>
          </a:solidFill>
        </p:spPr>
        <p:txBody>
          <a:bodyPr wrap="square" rtlCol="0">
            <a:spAutoFit/>
          </a:bodyPr>
          <a:lstStyle/>
          <a:p>
            <a:pPr algn="ctr"/>
            <a:r>
              <a:rPr lang="en-US" sz="2400" dirty="0">
                <a:solidFill>
                  <a:schemeClr val="bg1"/>
                </a:solidFill>
              </a:rPr>
              <a:t>ALL:	</a:t>
            </a:r>
            <a:r>
              <a:rPr lang="en-GB" sz="2400" dirty="0">
                <a:solidFill>
                  <a:schemeClr val="bg1"/>
                </a:solidFill>
              </a:rPr>
              <a:t>Our Father, Who art in heaven, hallowed be Thy name; </a:t>
            </a:r>
            <a:br>
              <a:rPr lang="en-GB" sz="2400" dirty="0">
                <a:solidFill>
                  <a:schemeClr val="bg1"/>
                </a:solidFill>
              </a:rPr>
            </a:br>
            <a:r>
              <a:rPr lang="en-GB" sz="2400" dirty="0">
                <a:solidFill>
                  <a:schemeClr val="bg1"/>
                </a:solidFill>
              </a:rPr>
              <a:t>Thy kingdom come; </a:t>
            </a:r>
            <a:br>
              <a:rPr lang="en-GB" sz="2400" dirty="0">
                <a:solidFill>
                  <a:schemeClr val="bg1"/>
                </a:solidFill>
              </a:rPr>
            </a:br>
            <a:r>
              <a:rPr lang="en-GB" sz="2400" dirty="0">
                <a:solidFill>
                  <a:schemeClr val="bg1"/>
                </a:solidFill>
              </a:rPr>
              <a:t>Thy will be done on earth as it is in heaven. Give us this day our daily bread; </a:t>
            </a:r>
            <a:br>
              <a:rPr lang="en-GB" sz="2400" dirty="0">
                <a:solidFill>
                  <a:schemeClr val="bg1"/>
                </a:solidFill>
              </a:rPr>
            </a:br>
            <a:r>
              <a:rPr lang="en-GB" sz="2400" dirty="0">
                <a:solidFill>
                  <a:schemeClr val="bg1"/>
                </a:solidFill>
              </a:rPr>
              <a:t>and forgive us our trespasses as we forgive those who trespass against us; </a:t>
            </a:r>
            <a:br>
              <a:rPr lang="en-GB" sz="2400" dirty="0">
                <a:solidFill>
                  <a:schemeClr val="bg1"/>
                </a:solidFill>
              </a:rPr>
            </a:br>
            <a:r>
              <a:rPr lang="en-GB" sz="2400" dirty="0">
                <a:solidFill>
                  <a:schemeClr val="bg1"/>
                </a:solidFill>
              </a:rPr>
              <a:t>and lead us not into temptation, </a:t>
            </a:r>
            <a:br>
              <a:rPr lang="en-GB" sz="2400" dirty="0">
                <a:solidFill>
                  <a:schemeClr val="bg1"/>
                </a:solidFill>
              </a:rPr>
            </a:br>
            <a:r>
              <a:rPr lang="en-GB" sz="2400" dirty="0">
                <a:solidFill>
                  <a:schemeClr val="bg1"/>
                </a:solidFill>
              </a:rPr>
              <a:t>but deliver us from evil.</a:t>
            </a:r>
          </a:p>
        </p:txBody>
      </p:sp>
      <p:pic>
        <p:nvPicPr>
          <p:cNvPr id="5" name="Picture 4" descr="A picture containing food&#10;&#10;Description automatically generated">
            <a:extLst>
              <a:ext uri="{FF2B5EF4-FFF2-40B4-BE49-F238E27FC236}">
                <a16:creationId xmlns:a16="http://schemas.microsoft.com/office/drawing/2014/main" id="{50A0C78F-EC73-B149-AE28-DABFE3E8685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0001" r="6666" b="28055"/>
          <a:stretch/>
        </p:blipFill>
        <p:spPr>
          <a:xfrm>
            <a:off x="247650" y="1438642"/>
            <a:ext cx="5147461" cy="3416321"/>
          </a:xfrm>
          <a:prstGeom prst="rect">
            <a:avLst/>
          </a:prstGeom>
        </p:spPr>
      </p:pic>
    </p:spTree>
    <p:extLst>
      <p:ext uri="{BB962C8B-B14F-4D97-AF65-F5344CB8AC3E}">
        <p14:creationId xmlns:p14="http://schemas.microsoft.com/office/powerpoint/2010/main" val="23069409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72EFCC-A479-574D-8750-0529FDB3D5CF}"/>
              </a:ext>
            </a:extLst>
          </p:cNvPr>
          <p:cNvSpPr/>
          <p:nvPr/>
        </p:nvSpPr>
        <p:spPr>
          <a:xfrm>
            <a:off x="5462702" y="2460722"/>
            <a:ext cx="6096000" cy="968278"/>
          </a:xfrm>
          <a:prstGeom prst="rect">
            <a:avLst/>
          </a:prstGeom>
        </p:spPr>
        <p:txBody>
          <a:bodyPr>
            <a:spAutoFit/>
          </a:bodyPr>
          <a:lstStyle/>
          <a:p>
            <a:pPr lvl="0" algn="ctr">
              <a:lnSpc>
                <a:spcPct val="107000"/>
              </a:lnSpc>
              <a:spcAft>
                <a:spcPts val="0"/>
              </a:spcAft>
            </a:pPr>
            <a:r>
              <a:rPr lang="en-US" dirty="0">
                <a:latin typeface="Untitled Serif"/>
                <a:ea typeface="Calibri" panose="020F0502020204030204" pitchFamily="34" charset="0"/>
                <a:cs typeface="Times New Roman" panose="02020603050405020304" pitchFamily="18" charset="0"/>
              </a:rPr>
              <a:t>What does the text say? Is there anything about the text I find surprising or unusual? Are there any words or phrases that strike me in a special way?</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8C6FB189-9FFD-5345-A825-E7B00C355F02}"/>
              </a:ext>
            </a:extLst>
          </p:cNvPr>
          <p:cNvSpPr txBox="1"/>
          <p:nvPr/>
        </p:nvSpPr>
        <p:spPr>
          <a:xfrm>
            <a:off x="2509664" y="114299"/>
            <a:ext cx="8129588" cy="830997"/>
          </a:xfrm>
          <a:prstGeom prst="rect">
            <a:avLst/>
          </a:prstGeom>
          <a:noFill/>
        </p:spPr>
        <p:txBody>
          <a:bodyPr wrap="square" rtlCol="0">
            <a:spAutoFit/>
          </a:bodyPr>
          <a:lstStyle/>
          <a:p>
            <a:pPr algn="ctr"/>
            <a:r>
              <a:rPr lang="en-US" sz="4800" b="1" u="sng" dirty="0">
                <a:solidFill>
                  <a:srgbClr val="FF0000"/>
                </a:solidFill>
                <a:latin typeface="Tempus Sans ITC" pitchFamily="82" charset="77"/>
                <a:ea typeface="Impact Label" panose="02000000000000000000" pitchFamily="2" charset="0"/>
              </a:rPr>
              <a:t>Prayer Time</a:t>
            </a:r>
          </a:p>
        </p:txBody>
      </p:sp>
      <p:pic>
        <p:nvPicPr>
          <p:cNvPr id="6" name="Picture 5" descr="A picture containing food&#10;&#10;Description automatically generated">
            <a:extLst>
              <a:ext uri="{FF2B5EF4-FFF2-40B4-BE49-F238E27FC236}">
                <a16:creationId xmlns:a16="http://schemas.microsoft.com/office/drawing/2014/main" id="{8FFBA162-3409-564D-88E1-FB614B0F374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0001" r="6666" b="28055"/>
          <a:stretch/>
        </p:blipFill>
        <p:spPr>
          <a:xfrm>
            <a:off x="247650" y="1438642"/>
            <a:ext cx="5147461" cy="3416321"/>
          </a:xfrm>
          <a:prstGeom prst="rect">
            <a:avLst/>
          </a:prstGeom>
        </p:spPr>
      </p:pic>
    </p:spTree>
    <p:extLst>
      <p:ext uri="{BB962C8B-B14F-4D97-AF65-F5344CB8AC3E}">
        <p14:creationId xmlns:p14="http://schemas.microsoft.com/office/powerpoint/2010/main" val="16388300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72EFCC-A479-574D-8750-0529FDB3D5CF}"/>
              </a:ext>
            </a:extLst>
          </p:cNvPr>
          <p:cNvSpPr/>
          <p:nvPr/>
        </p:nvSpPr>
        <p:spPr>
          <a:xfrm>
            <a:off x="5462702" y="2347781"/>
            <a:ext cx="6096000" cy="1264642"/>
          </a:xfrm>
          <a:prstGeom prst="rect">
            <a:avLst/>
          </a:prstGeom>
        </p:spPr>
        <p:txBody>
          <a:bodyPr>
            <a:spAutoFit/>
          </a:bodyPr>
          <a:lstStyle/>
          <a:p>
            <a:pPr lvl="0" algn="ctr">
              <a:lnSpc>
                <a:spcPct val="107000"/>
              </a:lnSpc>
              <a:spcAft>
                <a:spcPts val="0"/>
              </a:spcAft>
            </a:pPr>
            <a:r>
              <a:rPr lang="en-US" dirty="0">
                <a:latin typeface="Untitled Serif"/>
                <a:ea typeface="Calibri" panose="020F0502020204030204" pitchFamily="34" charset="0"/>
                <a:cs typeface="Times New Roman" panose="02020603050405020304" pitchFamily="18" charset="0"/>
              </a:rPr>
              <a:t>What does the parable say to me? How does the parable connect with my life? What do I ‘treasure’? What is important to me? Can I see a connection between what I think is important and what my faith tells me is important?  </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5C43634A-5651-0248-83B4-4F8C568DE1AC}"/>
              </a:ext>
            </a:extLst>
          </p:cNvPr>
          <p:cNvSpPr txBox="1"/>
          <p:nvPr/>
        </p:nvSpPr>
        <p:spPr>
          <a:xfrm>
            <a:off x="2509664" y="114299"/>
            <a:ext cx="8129588" cy="830997"/>
          </a:xfrm>
          <a:prstGeom prst="rect">
            <a:avLst/>
          </a:prstGeom>
          <a:noFill/>
        </p:spPr>
        <p:txBody>
          <a:bodyPr wrap="square" rtlCol="0">
            <a:spAutoFit/>
          </a:bodyPr>
          <a:lstStyle/>
          <a:p>
            <a:pPr algn="ctr"/>
            <a:r>
              <a:rPr lang="en-US" sz="4800" b="1" u="sng" dirty="0">
                <a:solidFill>
                  <a:srgbClr val="FF0000"/>
                </a:solidFill>
                <a:latin typeface="Tempus Sans ITC" pitchFamily="82" charset="77"/>
                <a:ea typeface="Impact Label" panose="02000000000000000000" pitchFamily="2" charset="0"/>
              </a:rPr>
              <a:t>Prayer Time</a:t>
            </a:r>
          </a:p>
        </p:txBody>
      </p:sp>
      <p:pic>
        <p:nvPicPr>
          <p:cNvPr id="6" name="Picture 5" descr="A picture containing food&#10;&#10;Description automatically generated">
            <a:extLst>
              <a:ext uri="{FF2B5EF4-FFF2-40B4-BE49-F238E27FC236}">
                <a16:creationId xmlns:a16="http://schemas.microsoft.com/office/drawing/2014/main" id="{939078AC-B614-CB41-A11D-4694837ED0A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0001" r="6666" b="28055"/>
          <a:stretch/>
        </p:blipFill>
        <p:spPr>
          <a:xfrm>
            <a:off x="247650" y="1438642"/>
            <a:ext cx="5147461" cy="3416321"/>
          </a:xfrm>
          <a:prstGeom prst="rect">
            <a:avLst/>
          </a:prstGeom>
        </p:spPr>
      </p:pic>
    </p:spTree>
    <p:extLst>
      <p:ext uri="{BB962C8B-B14F-4D97-AF65-F5344CB8AC3E}">
        <p14:creationId xmlns:p14="http://schemas.microsoft.com/office/powerpoint/2010/main" val="1191615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6A7550-9D04-1244-B741-A07212E3792B}"/>
              </a:ext>
            </a:extLst>
          </p:cNvPr>
          <p:cNvSpPr txBox="1"/>
          <p:nvPr/>
        </p:nvSpPr>
        <p:spPr>
          <a:xfrm>
            <a:off x="2509664" y="114299"/>
            <a:ext cx="8129588" cy="830997"/>
          </a:xfrm>
          <a:prstGeom prst="rect">
            <a:avLst/>
          </a:prstGeom>
          <a:noFill/>
        </p:spPr>
        <p:txBody>
          <a:bodyPr wrap="square" rtlCol="0">
            <a:spAutoFit/>
          </a:bodyPr>
          <a:lstStyle/>
          <a:p>
            <a:pPr algn="ctr"/>
            <a:r>
              <a:rPr lang="en-US" sz="4800" b="1" u="sng" dirty="0">
                <a:solidFill>
                  <a:srgbClr val="FF0000"/>
                </a:solidFill>
                <a:latin typeface="Tempus Sans ITC" pitchFamily="82" charset="77"/>
                <a:ea typeface="Impact Label" panose="02000000000000000000" pitchFamily="2" charset="0"/>
              </a:rPr>
              <a:t>Introduction</a:t>
            </a:r>
          </a:p>
        </p:txBody>
      </p:sp>
      <p:sp>
        <p:nvSpPr>
          <p:cNvPr id="3" name="TextBox 2">
            <a:extLst>
              <a:ext uri="{FF2B5EF4-FFF2-40B4-BE49-F238E27FC236}">
                <a16:creationId xmlns:a16="http://schemas.microsoft.com/office/drawing/2014/main" id="{8FBE1424-B2F3-5543-9AEB-70A10585606A}"/>
              </a:ext>
            </a:extLst>
          </p:cNvPr>
          <p:cNvSpPr txBox="1"/>
          <p:nvPr/>
        </p:nvSpPr>
        <p:spPr>
          <a:xfrm>
            <a:off x="1348709" y="945296"/>
            <a:ext cx="9741717" cy="1323439"/>
          </a:xfrm>
          <a:prstGeom prst="rect">
            <a:avLst/>
          </a:prstGeom>
          <a:solidFill>
            <a:srgbClr val="FF0000"/>
          </a:solidFill>
        </p:spPr>
        <p:txBody>
          <a:bodyPr wrap="square" rtlCol="0">
            <a:spAutoFit/>
          </a:bodyPr>
          <a:lstStyle/>
          <a:p>
            <a:pPr algn="ctr"/>
            <a:r>
              <a:rPr lang="en-US" sz="2000" dirty="0">
                <a:solidFill>
                  <a:schemeClr val="bg1"/>
                </a:solidFill>
              </a:rPr>
              <a:t>This week the Catholic Church in Scotland celebrates </a:t>
            </a:r>
            <a:r>
              <a:rPr lang="en-US" sz="2000" b="1" i="1" dirty="0">
                <a:solidFill>
                  <a:schemeClr val="bg1"/>
                </a:solidFill>
              </a:rPr>
              <a:t>Vocations Awareness Week</a:t>
            </a:r>
            <a:r>
              <a:rPr lang="en-US" sz="2000" dirty="0">
                <a:solidFill>
                  <a:schemeClr val="bg1"/>
                </a:solidFill>
              </a:rPr>
              <a:t>. </a:t>
            </a:r>
          </a:p>
          <a:p>
            <a:pPr algn="ctr"/>
            <a:r>
              <a:rPr lang="en-US" sz="2000" dirty="0">
                <a:solidFill>
                  <a:schemeClr val="bg1"/>
                </a:solidFill>
              </a:rPr>
              <a:t>During this time, we are asked to reflect on the ministry of Priests, Deacons and Religious Sisters in our communities. We are also asked to pray that men and women in our community and all over Scotland will offer their lives in the service of the Gospel.</a:t>
            </a:r>
          </a:p>
        </p:txBody>
      </p:sp>
      <p:pic>
        <p:nvPicPr>
          <p:cNvPr id="6" name="Picture 5" descr="https://i.vimeocdn.com/video/515930921_1280x720.jpg">
            <a:extLst>
              <a:ext uri="{FF2B5EF4-FFF2-40B4-BE49-F238E27FC236}">
                <a16:creationId xmlns:a16="http://schemas.microsoft.com/office/drawing/2014/main" id="{FF93BFF8-DCE2-F14A-9461-3F055BDFB54E}"/>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45424" y="2394965"/>
            <a:ext cx="3881510" cy="3404632"/>
          </a:xfrm>
          <a:prstGeom prst="rect">
            <a:avLst/>
          </a:prstGeom>
          <a:noFill/>
          <a:ln>
            <a:noFill/>
          </a:ln>
        </p:spPr>
      </p:pic>
      <p:pic>
        <p:nvPicPr>
          <p:cNvPr id="10" name="Picture 9" descr="A close up of a logo&#10;&#10;Description automatically generated">
            <a:extLst>
              <a:ext uri="{FF2B5EF4-FFF2-40B4-BE49-F238E27FC236}">
                <a16:creationId xmlns:a16="http://schemas.microsoft.com/office/drawing/2014/main" id="{DB221726-E596-FB4D-A5BB-282D4F3592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991" t="12040" r="52778" b="46188"/>
          <a:stretch/>
        </p:blipFill>
        <p:spPr>
          <a:xfrm>
            <a:off x="6531913" y="2097139"/>
            <a:ext cx="3614663" cy="3753148"/>
          </a:xfrm>
          <a:prstGeom prst="rect">
            <a:avLst/>
          </a:prstGeom>
        </p:spPr>
      </p:pic>
    </p:spTree>
    <p:extLst>
      <p:ext uri="{BB962C8B-B14F-4D97-AF65-F5344CB8AC3E}">
        <p14:creationId xmlns:p14="http://schemas.microsoft.com/office/powerpoint/2010/main" val="3514389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72EFCC-A479-574D-8750-0529FDB3D5CF}"/>
              </a:ext>
            </a:extLst>
          </p:cNvPr>
          <p:cNvSpPr/>
          <p:nvPr/>
        </p:nvSpPr>
        <p:spPr>
          <a:xfrm>
            <a:off x="5564302" y="2385881"/>
            <a:ext cx="6096000" cy="1264642"/>
          </a:xfrm>
          <a:prstGeom prst="rect">
            <a:avLst/>
          </a:prstGeom>
        </p:spPr>
        <p:txBody>
          <a:bodyPr>
            <a:spAutoFit/>
          </a:bodyPr>
          <a:lstStyle/>
          <a:p>
            <a:pPr lvl="0" algn="ctr">
              <a:lnSpc>
                <a:spcPct val="107000"/>
              </a:lnSpc>
              <a:spcAft>
                <a:spcPts val="0"/>
              </a:spcAft>
            </a:pPr>
            <a:r>
              <a:rPr lang="en-US" dirty="0">
                <a:latin typeface="Untitled Serif"/>
                <a:ea typeface="Calibri" panose="020F0502020204030204" pitchFamily="34" charset="0"/>
                <a:cs typeface="Times New Roman" panose="02020603050405020304" pitchFamily="18" charset="0"/>
              </a:rPr>
              <a:t>What do I want to say to God about the parable? Do I need God to make me aware of the the many ‘treasures’ in my life? Do I see the people around me as ‘treasures’? Do I need God’s help to recognize all the gifts that He has given me?</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B825147-27BE-994D-9DB4-C176C1E96B03}"/>
              </a:ext>
            </a:extLst>
          </p:cNvPr>
          <p:cNvSpPr txBox="1"/>
          <p:nvPr/>
        </p:nvSpPr>
        <p:spPr>
          <a:xfrm>
            <a:off x="2509664" y="114299"/>
            <a:ext cx="8129588" cy="830997"/>
          </a:xfrm>
          <a:prstGeom prst="rect">
            <a:avLst/>
          </a:prstGeom>
          <a:noFill/>
        </p:spPr>
        <p:txBody>
          <a:bodyPr wrap="square" rtlCol="0">
            <a:spAutoFit/>
          </a:bodyPr>
          <a:lstStyle/>
          <a:p>
            <a:pPr algn="ctr"/>
            <a:r>
              <a:rPr lang="en-US" sz="4800" b="1" u="sng" dirty="0">
                <a:solidFill>
                  <a:srgbClr val="FF0000"/>
                </a:solidFill>
                <a:latin typeface="Tempus Sans ITC" pitchFamily="82" charset="77"/>
                <a:ea typeface="Impact Label" panose="02000000000000000000" pitchFamily="2" charset="0"/>
              </a:rPr>
              <a:t>Prayer Time</a:t>
            </a:r>
          </a:p>
        </p:txBody>
      </p:sp>
      <p:pic>
        <p:nvPicPr>
          <p:cNvPr id="6" name="Picture 5" descr="A picture containing food&#10;&#10;Description automatically generated">
            <a:extLst>
              <a:ext uri="{FF2B5EF4-FFF2-40B4-BE49-F238E27FC236}">
                <a16:creationId xmlns:a16="http://schemas.microsoft.com/office/drawing/2014/main" id="{1A441FAB-2536-AE42-97F0-3027E1F8150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0001" r="6666" b="28055"/>
          <a:stretch/>
        </p:blipFill>
        <p:spPr>
          <a:xfrm>
            <a:off x="247650" y="1438642"/>
            <a:ext cx="5147461" cy="3416321"/>
          </a:xfrm>
          <a:prstGeom prst="rect">
            <a:avLst/>
          </a:prstGeom>
        </p:spPr>
      </p:pic>
    </p:spTree>
    <p:extLst>
      <p:ext uri="{BB962C8B-B14F-4D97-AF65-F5344CB8AC3E}">
        <p14:creationId xmlns:p14="http://schemas.microsoft.com/office/powerpoint/2010/main" val="20226753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72EFCC-A479-574D-8750-0529FDB3D5CF}"/>
              </a:ext>
            </a:extLst>
          </p:cNvPr>
          <p:cNvSpPr/>
          <p:nvPr/>
        </p:nvSpPr>
        <p:spPr>
          <a:xfrm>
            <a:off x="5462702" y="2630109"/>
            <a:ext cx="6096000" cy="968278"/>
          </a:xfrm>
          <a:prstGeom prst="rect">
            <a:avLst/>
          </a:prstGeom>
        </p:spPr>
        <p:txBody>
          <a:bodyPr>
            <a:spAutoFit/>
          </a:bodyPr>
          <a:lstStyle/>
          <a:p>
            <a:pPr lvl="0" algn="ctr">
              <a:lnSpc>
                <a:spcPct val="107000"/>
              </a:lnSpc>
              <a:spcAft>
                <a:spcPts val="800"/>
              </a:spcAft>
            </a:pPr>
            <a:r>
              <a:rPr lang="en-US" dirty="0">
                <a:latin typeface="Untitled Serif"/>
                <a:ea typeface="Calibri" panose="020F0502020204030204" pitchFamily="34" charset="0"/>
                <a:cs typeface="Times New Roman" panose="02020603050405020304" pitchFamily="18" charset="0"/>
              </a:rPr>
              <a:t>Moving on: What is my ‘take-away’ from this time of prayer? Do I need to re-think what I value and what I think is important? </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D8FABBAD-8632-8445-9D9E-F7BE67F68530}"/>
              </a:ext>
            </a:extLst>
          </p:cNvPr>
          <p:cNvSpPr txBox="1"/>
          <p:nvPr/>
        </p:nvSpPr>
        <p:spPr>
          <a:xfrm>
            <a:off x="2509664" y="114299"/>
            <a:ext cx="8129588" cy="830997"/>
          </a:xfrm>
          <a:prstGeom prst="rect">
            <a:avLst/>
          </a:prstGeom>
          <a:noFill/>
        </p:spPr>
        <p:txBody>
          <a:bodyPr wrap="square" rtlCol="0">
            <a:spAutoFit/>
          </a:bodyPr>
          <a:lstStyle/>
          <a:p>
            <a:pPr algn="ctr"/>
            <a:r>
              <a:rPr lang="en-US" sz="4800" b="1" u="sng" dirty="0">
                <a:solidFill>
                  <a:srgbClr val="FF0000"/>
                </a:solidFill>
                <a:latin typeface="Tempus Sans ITC" pitchFamily="82" charset="77"/>
                <a:ea typeface="Impact Label" panose="02000000000000000000" pitchFamily="2" charset="0"/>
              </a:rPr>
              <a:t>Prayer Time</a:t>
            </a:r>
          </a:p>
        </p:txBody>
      </p:sp>
      <p:pic>
        <p:nvPicPr>
          <p:cNvPr id="7" name="Picture 6" descr="A picture containing food&#10;&#10;Description automatically generated">
            <a:extLst>
              <a:ext uri="{FF2B5EF4-FFF2-40B4-BE49-F238E27FC236}">
                <a16:creationId xmlns:a16="http://schemas.microsoft.com/office/drawing/2014/main" id="{03873A8C-133D-3C4B-B342-517B510B2A0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0001" r="6666" b="28055"/>
          <a:stretch/>
        </p:blipFill>
        <p:spPr>
          <a:xfrm>
            <a:off x="247650" y="1438642"/>
            <a:ext cx="5147461" cy="3416321"/>
          </a:xfrm>
          <a:prstGeom prst="rect">
            <a:avLst/>
          </a:prstGeom>
        </p:spPr>
      </p:pic>
    </p:spTree>
    <p:extLst>
      <p:ext uri="{BB962C8B-B14F-4D97-AF65-F5344CB8AC3E}">
        <p14:creationId xmlns:p14="http://schemas.microsoft.com/office/powerpoint/2010/main" val="29671132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BA4679-03F0-7846-863C-AAE9A6D5266E}"/>
              </a:ext>
            </a:extLst>
          </p:cNvPr>
          <p:cNvSpPr txBox="1"/>
          <p:nvPr/>
        </p:nvSpPr>
        <p:spPr>
          <a:xfrm>
            <a:off x="5746779" y="1775420"/>
            <a:ext cx="5543521" cy="2677656"/>
          </a:xfrm>
          <a:prstGeom prst="rect">
            <a:avLst/>
          </a:prstGeom>
          <a:solidFill>
            <a:srgbClr val="FF0000"/>
          </a:solidFill>
        </p:spPr>
        <p:txBody>
          <a:bodyPr wrap="square" rtlCol="0">
            <a:spAutoFit/>
          </a:bodyPr>
          <a:lstStyle/>
          <a:p>
            <a:pPr algn="ctr"/>
            <a:r>
              <a:rPr lang="en-US" sz="2400" dirty="0">
                <a:solidFill>
                  <a:schemeClr val="bg1"/>
                </a:solidFill>
              </a:rPr>
              <a:t>ALL:	</a:t>
            </a:r>
            <a:r>
              <a:rPr lang="en-GB" sz="2400" dirty="0">
                <a:solidFill>
                  <a:schemeClr val="bg1"/>
                </a:solidFill>
              </a:rPr>
              <a:t> Hail Mary, Full of Grace, The Lord is with thee. Blessed art thou among women, and blessed is the fruit of thy womb, Jesus. Holy Mary, Mother of God, pray for us sinners now, and at the hour of death. Glory Be to the Father, and to the Son, and to the Holy Spirit.</a:t>
            </a:r>
          </a:p>
        </p:txBody>
      </p:sp>
      <p:sp>
        <p:nvSpPr>
          <p:cNvPr id="8" name="TextBox 7">
            <a:extLst>
              <a:ext uri="{FF2B5EF4-FFF2-40B4-BE49-F238E27FC236}">
                <a16:creationId xmlns:a16="http://schemas.microsoft.com/office/drawing/2014/main" id="{3B65A078-C1AC-9B47-A2DE-00C00D1881EB}"/>
              </a:ext>
            </a:extLst>
          </p:cNvPr>
          <p:cNvSpPr txBox="1"/>
          <p:nvPr/>
        </p:nvSpPr>
        <p:spPr>
          <a:xfrm>
            <a:off x="2509664" y="114299"/>
            <a:ext cx="8129588" cy="830997"/>
          </a:xfrm>
          <a:prstGeom prst="rect">
            <a:avLst/>
          </a:prstGeom>
          <a:noFill/>
        </p:spPr>
        <p:txBody>
          <a:bodyPr wrap="square" rtlCol="0">
            <a:spAutoFit/>
          </a:bodyPr>
          <a:lstStyle/>
          <a:p>
            <a:pPr algn="ctr"/>
            <a:r>
              <a:rPr lang="en-US" sz="4800" b="1" u="sng" dirty="0">
                <a:solidFill>
                  <a:srgbClr val="FF0000"/>
                </a:solidFill>
                <a:latin typeface="Tempus Sans ITC" pitchFamily="82" charset="77"/>
                <a:ea typeface="Impact Label" panose="02000000000000000000" pitchFamily="2" charset="0"/>
              </a:rPr>
              <a:t>Prayer Time</a:t>
            </a:r>
          </a:p>
        </p:txBody>
      </p:sp>
      <p:pic>
        <p:nvPicPr>
          <p:cNvPr id="5" name="Picture 4" descr="A picture containing food&#10;&#10;Description automatically generated">
            <a:extLst>
              <a:ext uri="{FF2B5EF4-FFF2-40B4-BE49-F238E27FC236}">
                <a16:creationId xmlns:a16="http://schemas.microsoft.com/office/drawing/2014/main" id="{B5C792E8-2AA7-1040-A4C8-A1EDF78792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0001" r="6666" b="28055"/>
          <a:stretch/>
        </p:blipFill>
        <p:spPr>
          <a:xfrm>
            <a:off x="247650" y="1438642"/>
            <a:ext cx="5147461" cy="3416321"/>
          </a:xfrm>
          <a:prstGeom prst="rect">
            <a:avLst/>
          </a:prstGeom>
        </p:spPr>
      </p:pic>
    </p:spTree>
    <p:extLst>
      <p:ext uri="{BB962C8B-B14F-4D97-AF65-F5344CB8AC3E}">
        <p14:creationId xmlns:p14="http://schemas.microsoft.com/office/powerpoint/2010/main" val="28425170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BA4679-03F0-7846-863C-AAE9A6D5266E}"/>
              </a:ext>
            </a:extLst>
          </p:cNvPr>
          <p:cNvSpPr txBox="1"/>
          <p:nvPr/>
        </p:nvSpPr>
        <p:spPr>
          <a:xfrm>
            <a:off x="5734079" y="2329418"/>
            <a:ext cx="5543521" cy="1569660"/>
          </a:xfrm>
          <a:prstGeom prst="rect">
            <a:avLst/>
          </a:prstGeom>
          <a:solidFill>
            <a:srgbClr val="FF0000"/>
          </a:solidFill>
        </p:spPr>
        <p:txBody>
          <a:bodyPr wrap="square" rtlCol="0">
            <a:spAutoFit/>
          </a:bodyPr>
          <a:lstStyle/>
          <a:p>
            <a:pPr algn="ctr"/>
            <a:r>
              <a:rPr lang="en-US" sz="2400" dirty="0">
                <a:solidFill>
                  <a:schemeClr val="bg1"/>
                </a:solidFill>
              </a:rPr>
              <a:t>ALL:	</a:t>
            </a:r>
            <a:r>
              <a:rPr lang="en-GB" sz="2400" dirty="0">
                <a:solidFill>
                  <a:schemeClr val="bg1"/>
                </a:solidFill>
              </a:rPr>
              <a:t> Glory be to the Father, and to the Son, and to the Holy Spirit, as it was in the beginning, is now, and ever shall be, world without end.</a:t>
            </a:r>
          </a:p>
        </p:txBody>
      </p:sp>
      <p:sp>
        <p:nvSpPr>
          <p:cNvPr id="8" name="TextBox 7">
            <a:extLst>
              <a:ext uri="{FF2B5EF4-FFF2-40B4-BE49-F238E27FC236}">
                <a16:creationId xmlns:a16="http://schemas.microsoft.com/office/drawing/2014/main" id="{95BDD1BE-28FB-5B4D-BA4E-37677DA0FCC7}"/>
              </a:ext>
            </a:extLst>
          </p:cNvPr>
          <p:cNvSpPr txBox="1"/>
          <p:nvPr/>
        </p:nvSpPr>
        <p:spPr>
          <a:xfrm>
            <a:off x="2509664" y="114299"/>
            <a:ext cx="8129588" cy="830997"/>
          </a:xfrm>
          <a:prstGeom prst="rect">
            <a:avLst/>
          </a:prstGeom>
          <a:noFill/>
        </p:spPr>
        <p:txBody>
          <a:bodyPr wrap="square" rtlCol="0">
            <a:spAutoFit/>
          </a:bodyPr>
          <a:lstStyle/>
          <a:p>
            <a:pPr algn="ctr"/>
            <a:r>
              <a:rPr lang="en-US" sz="4800" b="1" u="sng" dirty="0">
                <a:solidFill>
                  <a:srgbClr val="FF0000"/>
                </a:solidFill>
                <a:latin typeface="Tempus Sans ITC" pitchFamily="82" charset="77"/>
                <a:ea typeface="Impact Label" panose="02000000000000000000" pitchFamily="2" charset="0"/>
              </a:rPr>
              <a:t>Prayer Time</a:t>
            </a:r>
          </a:p>
        </p:txBody>
      </p:sp>
      <p:pic>
        <p:nvPicPr>
          <p:cNvPr id="5" name="Picture 4" descr="A picture containing food&#10;&#10;Description automatically generated">
            <a:extLst>
              <a:ext uri="{FF2B5EF4-FFF2-40B4-BE49-F238E27FC236}">
                <a16:creationId xmlns:a16="http://schemas.microsoft.com/office/drawing/2014/main" id="{29993447-E4B5-9848-B75E-D130BAFFF8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0001" r="6666" b="28055"/>
          <a:stretch/>
        </p:blipFill>
        <p:spPr>
          <a:xfrm>
            <a:off x="247650" y="1438642"/>
            <a:ext cx="5147461" cy="3416321"/>
          </a:xfrm>
          <a:prstGeom prst="rect">
            <a:avLst/>
          </a:prstGeom>
        </p:spPr>
      </p:pic>
    </p:spTree>
    <p:extLst>
      <p:ext uri="{BB962C8B-B14F-4D97-AF65-F5344CB8AC3E}">
        <p14:creationId xmlns:p14="http://schemas.microsoft.com/office/powerpoint/2010/main" val="2390432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BE1424-B2F3-5543-9AEB-70A10585606A}"/>
              </a:ext>
            </a:extLst>
          </p:cNvPr>
          <p:cNvSpPr txBox="1"/>
          <p:nvPr/>
        </p:nvSpPr>
        <p:spPr>
          <a:xfrm>
            <a:off x="670551" y="945296"/>
            <a:ext cx="11095879" cy="1015663"/>
          </a:xfrm>
          <a:prstGeom prst="rect">
            <a:avLst/>
          </a:prstGeom>
          <a:noFill/>
        </p:spPr>
        <p:txBody>
          <a:bodyPr wrap="square" rtlCol="0">
            <a:spAutoFit/>
          </a:bodyPr>
          <a:lstStyle/>
          <a:p>
            <a:pPr algn="ctr"/>
            <a:r>
              <a:rPr lang="en-US" sz="2000" dirty="0">
                <a:solidFill>
                  <a:srgbClr val="FF0000"/>
                </a:solidFill>
              </a:rPr>
              <a:t>This year, during Vocations Awareness Week, we are reflecting on theme of ‘parable’. Priests, Deacons and Religious Sisters are commissioned to tell the story of Jesus and that story comes to us, in a major part, by the stories, the ‘parables’ Jesus told about himself, about God and about the world. </a:t>
            </a:r>
            <a:endParaRPr lang="en-US" sz="2400" dirty="0">
              <a:solidFill>
                <a:srgbClr val="FF0000"/>
              </a:solidFill>
            </a:endParaRPr>
          </a:p>
        </p:txBody>
      </p:sp>
      <p:sp>
        <p:nvSpPr>
          <p:cNvPr id="7" name="TextBox 6">
            <a:extLst>
              <a:ext uri="{FF2B5EF4-FFF2-40B4-BE49-F238E27FC236}">
                <a16:creationId xmlns:a16="http://schemas.microsoft.com/office/drawing/2014/main" id="{21237CC6-07A9-EF43-9CC9-A1539AC9A718}"/>
              </a:ext>
            </a:extLst>
          </p:cNvPr>
          <p:cNvSpPr txBox="1"/>
          <p:nvPr/>
        </p:nvSpPr>
        <p:spPr>
          <a:xfrm>
            <a:off x="830737" y="2260889"/>
            <a:ext cx="5155609" cy="3170099"/>
          </a:xfrm>
          <a:prstGeom prst="rect">
            <a:avLst/>
          </a:prstGeom>
          <a:solidFill>
            <a:srgbClr val="FF0000"/>
          </a:solidFill>
        </p:spPr>
        <p:txBody>
          <a:bodyPr wrap="square" rtlCol="0">
            <a:spAutoFit/>
          </a:bodyPr>
          <a:lstStyle/>
          <a:p>
            <a:pPr algn="ctr"/>
            <a:r>
              <a:rPr lang="en-US" sz="2000" dirty="0">
                <a:solidFill>
                  <a:schemeClr val="bg1"/>
                </a:solidFill>
              </a:rPr>
              <a:t>The parables of Jesus work on many different levels. On the surface they can seem like simple stories but there is always something deeper at work in each and every one of them – </a:t>
            </a:r>
            <a:br>
              <a:rPr lang="en-US" sz="2000" dirty="0">
                <a:solidFill>
                  <a:schemeClr val="bg1"/>
                </a:solidFill>
              </a:rPr>
            </a:br>
            <a:r>
              <a:rPr lang="en-US" sz="2000" dirty="0">
                <a:solidFill>
                  <a:schemeClr val="bg1"/>
                </a:solidFill>
              </a:rPr>
              <a:t>they draw us deeper into the mystery of Jesus and his message. </a:t>
            </a:r>
          </a:p>
          <a:p>
            <a:pPr algn="ctr"/>
            <a:endParaRPr lang="en-US" sz="2000" dirty="0">
              <a:solidFill>
                <a:schemeClr val="bg1"/>
              </a:solidFill>
            </a:endParaRPr>
          </a:p>
          <a:p>
            <a:pPr algn="ctr"/>
            <a:r>
              <a:rPr lang="en-US" sz="2000" dirty="0">
                <a:solidFill>
                  <a:schemeClr val="bg1"/>
                </a:solidFill>
              </a:rPr>
              <a:t>Parables, therefore, aren’t simply stories they’re more like riddles and puzzles – they stop and make us think and reflect. </a:t>
            </a:r>
            <a:endParaRPr lang="en-GB" sz="2000" dirty="0">
              <a:solidFill>
                <a:schemeClr val="bg1"/>
              </a:solidFill>
            </a:endParaRPr>
          </a:p>
        </p:txBody>
      </p:sp>
      <p:pic>
        <p:nvPicPr>
          <p:cNvPr id="5" name="Picture 4" descr="A screenshot of a cell phone&#10;&#10;Description automatically generated">
            <a:extLst>
              <a:ext uri="{FF2B5EF4-FFF2-40B4-BE49-F238E27FC236}">
                <a16:creationId xmlns:a16="http://schemas.microsoft.com/office/drawing/2014/main" id="{EF97F93A-1EED-BB49-8089-01B419E1216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76491" y="2260889"/>
            <a:ext cx="4884772" cy="3651815"/>
          </a:xfrm>
          <a:prstGeom prst="rect">
            <a:avLst/>
          </a:prstGeom>
        </p:spPr>
      </p:pic>
      <p:sp>
        <p:nvSpPr>
          <p:cNvPr id="6" name="TextBox 5">
            <a:extLst>
              <a:ext uri="{FF2B5EF4-FFF2-40B4-BE49-F238E27FC236}">
                <a16:creationId xmlns:a16="http://schemas.microsoft.com/office/drawing/2014/main" id="{C5BF0778-F5B9-8149-9DBA-F7E2A9F853E7}"/>
              </a:ext>
            </a:extLst>
          </p:cNvPr>
          <p:cNvSpPr txBox="1"/>
          <p:nvPr/>
        </p:nvSpPr>
        <p:spPr>
          <a:xfrm>
            <a:off x="2509664" y="114299"/>
            <a:ext cx="8129588" cy="830997"/>
          </a:xfrm>
          <a:prstGeom prst="rect">
            <a:avLst/>
          </a:prstGeom>
          <a:noFill/>
        </p:spPr>
        <p:txBody>
          <a:bodyPr wrap="square" rtlCol="0">
            <a:spAutoFit/>
          </a:bodyPr>
          <a:lstStyle/>
          <a:p>
            <a:pPr algn="ctr"/>
            <a:r>
              <a:rPr lang="en-US" sz="4800" b="1" u="sng" dirty="0">
                <a:solidFill>
                  <a:srgbClr val="FF0000"/>
                </a:solidFill>
                <a:latin typeface="Tempus Sans ITC" pitchFamily="82" charset="77"/>
                <a:ea typeface="Impact Label" panose="02000000000000000000" pitchFamily="2" charset="0"/>
              </a:rPr>
              <a:t>Introduction</a:t>
            </a:r>
          </a:p>
        </p:txBody>
      </p:sp>
    </p:spTree>
    <p:extLst>
      <p:ext uri="{BB962C8B-B14F-4D97-AF65-F5344CB8AC3E}">
        <p14:creationId xmlns:p14="http://schemas.microsoft.com/office/powerpoint/2010/main" val="314623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05EF06-34C1-5F4B-ABD3-21BF9E1C8E85}"/>
              </a:ext>
            </a:extLst>
          </p:cNvPr>
          <p:cNvSpPr txBox="1"/>
          <p:nvPr/>
        </p:nvSpPr>
        <p:spPr>
          <a:xfrm>
            <a:off x="1919114" y="114299"/>
            <a:ext cx="9244186" cy="830997"/>
          </a:xfrm>
          <a:prstGeom prst="rect">
            <a:avLst/>
          </a:prstGeom>
          <a:noFill/>
        </p:spPr>
        <p:txBody>
          <a:bodyPr wrap="square" rtlCol="0">
            <a:spAutoFit/>
          </a:bodyPr>
          <a:lstStyle/>
          <a:p>
            <a:pPr algn="ctr"/>
            <a:r>
              <a:rPr lang="en-US" sz="4800" b="1" u="sng" dirty="0">
                <a:solidFill>
                  <a:srgbClr val="FF0000"/>
                </a:solidFill>
                <a:latin typeface="Tempus Sans ITC" pitchFamily="82" charset="77"/>
                <a:ea typeface="Impact Label" panose="02000000000000000000" pitchFamily="2" charset="0"/>
              </a:rPr>
              <a:t>Parable of the Dishonest Steward</a:t>
            </a:r>
          </a:p>
        </p:txBody>
      </p:sp>
      <p:pic>
        <p:nvPicPr>
          <p:cNvPr id="4" name="Picture 3" descr="A close up of text on a white surface&#10;&#10;Description automatically generated">
            <a:extLst>
              <a:ext uri="{FF2B5EF4-FFF2-40B4-BE49-F238E27FC236}">
                <a16:creationId xmlns:a16="http://schemas.microsoft.com/office/drawing/2014/main" id="{283D8192-E874-374E-B66D-B4FF501858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9531" t="6944" r="12656" b="6667"/>
          <a:stretch/>
        </p:blipFill>
        <p:spPr>
          <a:xfrm>
            <a:off x="1691621" y="790345"/>
            <a:ext cx="9075458" cy="5667605"/>
          </a:xfrm>
          <a:prstGeom prst="rect">
            <a:avLst/>
          </a:prstGeom>
        </p:spPr>
      </p:pic>
    </p:spTree>
    <p:extLst>
      <p:ext uri="{BB962C8B-B14F-4D97-AF65-F5344CB8AC3E}">
        <p14:creationId xmlns:p14="http://schemas.microsoft.com/office/powerpoint/2010/main" val="4175616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B2C202-5553-F84D-ADD6-DDAE8C3F46C3}"/>
              </a:ext>
            </a:extLst>
          </p:cNvPr>
          <p:cNvSpPr txBox="1"/>
          <p:nvPr/>
        </p:nvSpPr>
        <p:spPr>
          <a:xfrm>
            <a:off x="1919114" y="114299"/>
            <a:ext cx="9244186" cy="830997"/>
          </a:xfrm>
          <a:prstGeom prst="rect">
            <a:avLst/>
          </a:prstGeom>
          <a:noFill/>
        </p:spPr>
        <p:txBody>
          <a:bodyPr wrap="square" rtlCol="0">
            <a:spAutoFit/>
          </a:bodyPr>
          <a:lstStyle/>
          <a:p>
            <a:pPr algn="ctr"/>
            <a:r>
              <a:rPr lang="en-US" sz="4800" b="1" u="sng" dirty="0">
                <a:solidFill>
                  <a:srgbClr val="FF0000"/>
                </a:solidFill>
                <a:latin typeface="Tempus Sans ITC" pitchFamily="82" charset="77"/>
                <a:ea typeface="Impact Label" panose="02000000000000000000" pitchFamily="2" charset="0"/>
              </a:rPr>
              <a:t>Parable of the Dishonest Steward</a:t>
            </a:r>
          </a:p>
        </p:txBody>
      </p:sp>
      <p:pic>
        <p:nvPicPr>
          <p:cNvPr id="6" name="Picture 5" descr="A close up of text on a white surface&#10;&#10;Description automatically generated">
            <a:extLst>
              <a:ext uri="{FF2B5EF4-FFF2-40B4-BE49-F238E27FC236}">
                <a16:creationId xmlns:a16="http://schemas.microsoft.com/office/drawing/2014/main" id="{3D0C8F97-DBD7-EF45-B18D-A855CFABB87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0000" t="7500" r="12031" b="6667"/>
          <a:stretch/>
        </p:blipFill>
        <p:spPr>
          <a:xfrm>
            <a:off x="1693138" y="907196"/>
            <a:ext cx="9244186" cy="5429250"/>
          </a:xfrm>
          <a:prstGeom prst="rect">
            <a:avLst/>
          </a:prstGeom>
        </p:spPr>
      </p:pic>
    </p:spTree>
    <p:extLst>
      <p:ext uri="{BB962C8B-B14F-4D97-AF65-F5344CB8AC3E}">
        <p14:creationId xmlns:p14="http://schemas.microsoft.com/office/powerpoint/2010/main" val="1242749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4F2F9D-CFF5-B740-A4E7-2BFC8617686C}"/>
              </a:ext>
            </a:extLst>
          </p:cNvPr>
          <p:cNvSpPr txBox="1"/>
          <p:nvPr/>
        </p:nvSpPr>
        <p:spPr>
          <a:xfrm>
            <a:off x="1919114" y="114299"/>
            <a:ext cx="9244186" cy="830997"/>
          </a:xfrm>
          <a:prstGeom prst="rect">
            <a:avLst/>
          </a:prstGeom>
          <a:noFill/>
        </p:spPr>
        <p:txBody>
          <a:bodyPr wrap="square" rtlCol="0">
            <a:spAutoFit/>
          </a:bodyPr>
          <a:lstStyle/>
          <a:p>
            <a:pPr algn="ctr"/>
            <a:r>
              <a:rPr lang="en-US" sz="4800" b="1" u="sng" dirty="0">
                <a:solidFill>
                  <a:srgbClr val="FF0000"/>
                </a:solidFill>
                <a:latin typeface="Tempus Sans ITC" pitchFamily="82" charset="77"/>
                <a:ea typeface="Impact Label" panose="02000000000000000000" pitchFamily="2" charset="0"/>
              </a:rPr>
              <a:t>Parable of the Dishonest Steward</a:t>
            </a:r>
          </a:p>
        </p:txBody>
      </p:sp>
      <p:pic>
        <p:nvPicPr>
          <p:cNvPr id="9" name="Picture 8" descr="A picture containing food&#10;&#10;Description automatically generated">
            <a:extLst>
              <a:ext uri="{FF2B5EF4-FFF2-40B4-BE49-F238E27FC236}">
                <a16:creationId xmlns:a16="http://schemas.microsoft.com/office/drawing/2014/main" id="{AF86FFC2-8E30-0A4C-9672-93BF03C701B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2205" y="529797"/>
            <a:ext cx="11257845" cy="6213904"/>
          </a:xfrm>
          <a:prstGeom prst="rect">
            <a:avLst/>
          </a:prstGeom>
        </p:spPr>
      </p:pic>
    </p:spTree>
    <p:extLst>
      <p:ext uri="{BB962C8B-B14F-4D97-AF65-F5344CB8AC3E}">
        <p14:creationId xmlns:p14="http://schemas.microsoft.com/office/powerpoint/2010/main" val="3985425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B4830D-3B45-104D-BF48-47D37A7F7CCA}"/>
              </a:ext>
            </a:extLst>
          </p:cNvPr>
          <p:cNvSpPr txBox="1"/>
          <p:nvPr/>
        </p:nvSpPr>
        <p:spPr>
          <a:xfrm>
            <a:off x="1919114" y="114299"/>
            <a:ext cx="9244186" cy="830997"/>
          </a:xfrm>
          <a:prstGeom prst="rect">
            <a:avLst/>
          </a:prstGeom>
          <a:noFill/>
        </p:spPr>
        <p:txBody>
          <a:bodyPr wrap="square" rtlCol="0">
            <a:spAutoFit/>
          </a:bodyPr>
          <a:lstStyle/>
          <a:p>
            <a:pPr algn="ctr"/>
            <a:r>
              <a:rPr lang="en-US" sz="4800" b="1" u="sng" dirty="0">
                <a:solidFill>
                  <a:srgbClr val="FF0000"/>
                </a:solidFill>
                <a:latin typeface="Tempus Sans ITC" pitchFamily="82" charset="77"/>
                <a:ea typeface="Impact Label" panose="02000000000000000000" pitchFamily="2" charset="0"/>
              </a:rPr>
              <a:t>Parable of the Dishonest Steward</a:t>
            </a:r>
          </a:p>
        </p:txBody>
      </p:sp>
      <p:pic>
        <p:nvPicPr>
          <p:cNvPr id="5" name="Picture 4" descr="A close up of text on a white background&#10;&#10;Description automatically generated">
            <a:extLst>
              <a:ext uri="{FF2B5EF4-FFF2-40B4-BE49-F238E27FC236}">
                <a16:creationId xmlns:a16="http://schemas.microsoft.com/office/drawing/2014/main" id="{1516DC5E-D95C-A74E-BCD3-F183BE7C6C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9531" t="9445" r="12344" b="9167"/>
          <a:stretch/>
        </p:blipFill>
        <p:spPr>
          <a:xfrm>
            <a:off x="1638300" y="1103053"/>
            <a:ext cx="8820150" cy="5101628"/>
          </a:xfrm>
          <a:prstGeom prst="rect">
            <a:avLst/>
          </a:prstGeom>
        </p:spPr>
      </p:pic>
    </p:spTree>
    <p:extLst>
      <p:ext uri="{BB962C8B-B14F-4D97-AF65-F5344CB8AC3E}">
        <p14:creationId xmlns:p14="http://schemas.microsoft.com/office/powerpoint/2010/main" val="3151158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244A270-5827-6B45-85CB-87832CD69F4A}"/>
              </a:ext>
            </a:extLst>
          </p:cNvPr>
          <p:cNvSpPr txBox="1"/>
          <p:nvPr/>
        </p:nvSpPr>
        <p:spPr>
          <a:xfrm>
            <a:off x="1919114" y="114299"/>
            <a:ext cx="9244186" cy="830997"/>
          </a:xfrm>
          <a:prstGeom prst="rect">
            <a:avLst/>
          </a:prstGeom>
          <a:noFill/>
        </p:spPr>
        <p:txBody>
          <a:bodyPr wrap="square" rtlCol="0">
            <a:spAutoFit/>
          </a:bodyPr>
          <a:lstStyle/>
          <a:p>
            <a:pPr algn="ctr"/>
            <a:r>
              <a:rPr lang="en-US" sz="4800" b="1" u="sng" dirty="0">
                <a:solidFill>
                  <a:srgbClr val="FF0000"/>
                </a:solidFill>
                <a:latin typeface="Tempus Sans ITC" pitchFamily="82" charset="77"/>
                <a:ea typeface="Impact Label" panose="02000000000000000000" pitchFamily="2" charset="0"/>
              </a:rPr>
              <a:t>Parable of the Dishonest Steward</a:t>
            </a:r>
          </a:p>
        </p:txBody>
      </p:sp>
      <p:pic>
        <p:nvPicPr>
          <p:cNvPr id="4" name="Picture 3" descr="A picture containing photo, dark, computer, eagle&#10;&#10;Description automatically generated">
            <a:extLst>
              <a:ext uri="{FF2B5EF4-FFF2-40B4-BE49-F238E27FC236}">
                <a16:creationId xmlns:a16="http://schemas.microsoft.com/office/drawing/2014/main" id="{A60AA9D3-C834-3548-A77A-16ED2E329A3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9277"/>
          <a:stretch/>
        </p:blipFill>
        <p:spPr>
          <a:xfrm>
            <a:off x="3052762" y="-545306"/>
            <a:ext cx="7948613" cy="6416396"/>
          </a:xfrm>
          <a:prstGeom prst="rect">
            <a:avLst/>
          </a:prstGeom>
        </p:spPr>
      </p:pic>
      <p:sp>
        <p:nvSpPr>
          <p:cNvPr id="7" name="Rectangle 6">
            <a:extLst>
              <a:ext uri="{FF2B5EF4-FFF2-40B4-BE49-F238E27FC236}">
                <a16:creationId xmlns:a16="http://schemas.microsoft.com/office/drawing/2014/main" id="{55BB3E8E-E2B1-814E-8457-F6B13A2DFEB0}"/>
              </a:ext>
            </a:extLst>
          </p:cNvPr>
          <p:cNvSpPr/>
          <p:nvPr/>
        </p:nvSpPr>
        <p:spPr>
          <a:xfrm>
            <a:off x="4127854" y="5686424"/>
            <a:ext cx="4826706" cy="369332"/>
          </a:xfrm>
          <a:prstGeom prst="rect">
            <a:avLst/>
          </a:prstGeom>
        </p:spPr>
        <p:txBody>
          <a:bodyPr wrap="none">
            <a:spAutoFit/>
          </a:bodyPr>
          <a:lstStyle/>
          <a:p>
            <a:r>
              <a:rPr lang="en-GB" dirty="0">
                <a:hlinkClick r:id="rId3"/>
              </a:rPr>
              <a:t>https://www.youtube.com/watch?v=lSzqfa4eB0U</a:t>
            </a:r>
            <a:endParaRPr lang="en-US" dirty="0"/>
          </a:p>
        </p:txBody>
      </p:sp>
    </p:spTree>
    <p:extLst>
      <p:ext uri="{BB962C8B-B14F-4D97-AF65-F5344CB8AC3E}">
        <p14:creationId xmlns:p14="http://schemas.microsoft.com/office/powerpoint/2010/main" val="248423657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6448</TotalTime>
  <Words>1317</Words>
  <Application>Microsoft Macintosh PowerPoint</Application>
  <PresentationFormat>Widescreen</PresentationFormat>
  <Paragraphs>88</Paragraphs>
  <Slides>33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Calibri Light</vt:lpstr>
      <vt:lpstr>Tempus Sans ITC</vt:lpstr>
      <vt:lpstr>Untitled 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John-Paul McGovern</dc:creator>
  <cp:lastModifiedBy>John-Paul McGovern</cp:lastModifiedBy>
  <cp:revision>66</cp:revision>
  <dcterms:created xsi:type="dcterms:W3CDTF">2020-08-17T17:19:41Z</dcterms:created>
  <dcterms:modified xsi:type="dcterms:W3CDTF">2020-08-24T11:06:25Z</dcterms:modified>
</cp:coreProperties>
</file>