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sldIdLst>
    <p:sldId id="256" r:id="rId2"/>
    <p:sldId id="257" r:id="rId3"/>
    <p:sldId id="258" r:id="rId4"/>
    <p:sldId id="260" r:id="rId5"/>
    <p:sldId id="286" r:id="rId6"/>
    <p:sldId id="262" r:id="rId7"/>
    <p:sldId id="261" r:id="rId8"/>
    <p:sldId id="263" r:id="rId9"/>
    <p:sldId id="289" r:id="rId10"/>
    <p:sldId id="265" r:id="rId11"/>
    <p:sldId id="300" r:id="rId12"/>
    <p:sldId id="302" r:id="rId13"/>
    <p:sldId id="303" r:id="rId14"/>
    <p:sldId id="270" r:id="rId15"/>
    <p:sldId id="271" r:id="rId16"/>
    <p:sldId id="272" r:id="rId17"/>
    <p:sldId id="269" r:id="rId18"/>
    <p:sldId id="273" r:id="rId19"/>
    <p:sldId id="274" r:id="rId20"/>
    <p:sldId id="275" r:id="rId21"/>
    <p:sldId id="277" r:id="rId22"/>
    <p:sldId id="278" r:id="rId23"/>
    <p:sldId id="279" r:id="rId24"/>
    <p:sldId id="283" r:id="rId25"/>
    <p:sldId id="280" r:id="rId26"/>
    <p:sldId id="281" r:id="rId27"/>
    <p:sldId id="282" r:id="rId28"/>
    <p:sldId id="284"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1"/>
    <p:restoredTop sz="95126"/>
  </p:normalViewPr>
  <p:slideViewPr>
    <p:cSldViewPr snapToGrid="0" snapToObjects="1">
      <p:cViewPr varScale="1">
        <p:scale>
          <a:sx n="91" d="100"/>
          <a:sy n="91" d="100"/>
        </p:scale>
        <p:origin x="4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5541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524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0443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33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21981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837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607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673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340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7375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425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886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8/24/20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9" name="Picture 8" descr="A picture containing front, dark, holding, light&#10;&#10;Description automatically generated">
            <a:extLst>
              <a:ext uri="{FF2B5EF4-FFF2-40B4-BE49-F238E27FC236}">
                <a16:creationId xmlns:a16="http://schemas.microsoft.com/office/drawing/2014/main" id="{82089F58-6E48-EA43-BB24-E93951DD7C03}"/>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38393021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tiff"/></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tiff"/></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ihnzFH2L818" TargetMode="External"/><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9i5_zXCNFs" TargetMode="External"/><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083575-8D26-0D41-9523-24B78CE9B68E}"/>
              </a:ext>
            </a:extLst>
          </p:cNvPr>
          <p:cNvSpPr txBox="1"/>
          <p:nvPr/>
        </p:nvSpPr>
        <p:spPr>
          <a:xfrm>
            <a:off x="2031206" y="0"/>
            <a:ext cx="8129588" cy="1323439"/>
          </a:xfrm>
          <a:prstGeom prst="rect">
            <a:avLst/>
          </a:prstGeom>
          <a:noFill/>
        </p:spPr>
        <p:txBody>
          <a:bodyPr wrap="square" rtlCol="0">
            <a:spAutoFit/>
          </a:bodyPr>
          <a:lstStyle/>
          <a:p>
            <a:pPr algn="ctr"/>
            <a:r>
              <a:rPr lang="en-US" sz="8000" dirty="0">
                <a:solidFill>
                  <a:srgbClr val="FFFF00"/>
                </a:solidFill>
                <a:latin typeface="Tempus Sans ITC" pitchFamily="82" charset="77"/>
                <a:ea typeface="Impact Label" panose="02000000000000000000" pitchFamily="2" charset="0"/>
              </a:rPr>
              <a:t>S2</a:t>
            </a:r>
            <a:r>
              <a:rPr lang="en-US" sz="8000" dirty="0">
                <a:solidFill>
                  <a:srgbClr val="008F00"/>
                </a:solidFill>
                <a:latin typeface="Tempus Sans ITC" pitchFamily="82" charset="77"/>
                <a:ea typeface="Impact Label" panose="02000000000000000000" pitchFamily="2" charset="0"/>
              </a:rPr>
              <a:t> </a:t>
            </a:r>
            <a:r>
              <a:rPr lang="en-US" sz="8000" dirty="0">
                <a:solidFill>
                  <a:srgbClr val="FFFF00"/>
                </a:solidFill>
                <a:latin typeface="Tempus Sans ITC" pitchFamily="82" charset="77"/>
                <a:ea typeface="Impact Label" panose="02000000000000000000" pitchFamily="2" charset="0"/>
              </a:rPr>
              <a:t>&amp;</a:t>
            </a:r>
            <a:r>
              <a:rPr lang="en-US" sz="8000" dirty="0">
                <a:solidFill>
                  <a:srgbClr val="008F00"/>
                </a:solidFill>
                <a:latin typeface="Tempus Sans ITC" pitchFamily="82" charset="77"/>
                <a:ea typeface="Impact Label" panose="02000000000000000000" pitchFamily="2" charset="0"/>
              </a:rPr>
              <a:t> S3 - Lost</a:t>
            </a:r>
          </a:p>
        </p:txBody>
      </p:sp>
      <p:pic>
        <p:nvPicPr>
          <p:cNvPr id="2" name="Picture 1">
            <a:extLst>
              <a:ext uri="{FF2B5EF4-FFF2-40B4-BE49-F238E27FC236}">
                <a16:creationId xmlns:a16="http://schemas.microsoft.com/office/drawing/2014/main" id="{B53C8BF6-A070-4647-BC23-40973D915936}"/>
              </a:ext>
            </a:extLst>
          </p:cNvPr>
          <p:cNvPicPr>
            <a:picLocks noChangeAspect="1"/>
          </p:cNvPicPr>
          <p:nvPr/>
        </p:nvPicPr>
        <p:blipFill>
          <a:blip r:embed="rId2"/>
          <a:stretch>
            <a:fillRect/>
          </a:stretch>
        </p:blipFill>
        <p:spPr>
          <a:xfrm>
            <a:off x="3430588" y="1069767"/>
            <a:ext cx="6532562" cy="5172285"/>
          </a:xfrm>
          <a:prstGeom prst="ellipse">
            <a:avLst/>
          </a:prstGeom>
          <a:ln>
            <a:noFill/>
          </a:ln>
          <a:effectLst>
            <a:softEdge rad="112500"/>
          </a:effectLst>
        </p:spPr>
      </p:pic>
    </p:spTree>
    <p:extLst>
      <p:ext uri="{BB962C8B-B14F-4D97-AF65-F5344CB8AC3E}">
        <p14:creationId xmlns:p14="http://schemas.microsoft.com/office/powerpoint/2010/main" val="75906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6297290" y="1304849"/>
            <a:ext cx="5155609" cy="3785652"/>
          </a:xfrm>
          <a:prstGeom prst="rect">
            <a:avLst/>
          </a:prstGeom>
          <a:noFill/>
        </p:spPr>
        <p:txBody>
          <a:bodyPr wrap="square" rtlCol="0">
            <a:spAutoFit/>
          </a:bodyPr>
          <a:lstStyle/>
          <a:p>
            <a:pPr algn="ctr"/>
            <a:r>
              <a:rPr lang="en-US" sz="2400" i="1" dirty="0">
                <a:solidFill>
                  <a:srgbClr val="008F00"/>
                </a:solidFill>
              </a:rPr>
              <a:t>Repentance</a:t>
            </a:r>
          </a:p>
          <a:p>
            <a:pPr algn="ctr"/>
            <a:endParaRPr lang="en-GB" sz="2400" dirty="0">
              <a:solidFill>
                <a:srgbClr val="008F00"/>
              </a:solidFill>
            </a:endParaRPr>
          </a:p>
          <a:p>
            <a:pPr algn="ctr"/>
            <a:r>
              <a:rPr lang="en-US" sz="2400" dirty="0">
                <a:solidFill>
                  <a:srgbClr val="008F00"/>
                </a:solidFill>
              </a:rPr>
              <a:t>At the end of the Gospel, Jesus speaks about ‘repenting’ but what does this mean.</a:t>
            </a:r>
          </a:p>
          <a:p>
            <a:pPr algn="ctr"/>
            <a:r>
              <a:rPr lang="en-US" sz="2400" dirty="0">
                <a:solidFill>
                  <a:srgbClr val="008F00"/>
                </a:solidFill>
              </a:rPr>
              <a:t> </a:t>
            </a:r>
          </a:p>
          <a:p>
            <a:pPr algn="ctr"/>
            <a:r>
              <a:rPr lang="en-US" sz="2400" dirty="0">
                <a:solidFill>
                  <a:srgbClr val="008F00"/>
                </a:solidFill>
              </a:rPr>
              <a:t>We might think of ‘repenting’ in terms of ‘re-connecting’ – like getting back with a relative or an old friend after a long time apart. </a:t>
            </a:r>
            <a:endParaRPr lang="en-GB" sz="2400" dirty="0">
              <a:solidFill>
                <a:srgbClr val="008F00"/>
              </a:solidFill>
            </a:endParaRPr>
          </a:p>
        </p:txBody>
      </p:sp>
      <p:sp>
        <p:nvSpPr>
          <p:cNvPr id="7" name="TextBox 6">
            <a:extLst>
              <a:ext uri="{FF2B5EF4-FFF2-40B4-BE49-F238E27FC236}">
                <a16:creationId xmlns:a16="http://schemas.microsoft.com/office/drawing/2014/main" id="{2FBAAC36-CA67-314F-9637-437BEC6DF1E1}"/>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Parable of the Lost Coin</a:t>
            </a:r>
          </a:p>
        </p:txBody>
      </p:sp>
      <p:pic>
        <p:nvPicPr>
          <p:cNvPr id="9" name="Picture 8" descr="A close up of text on a white surface&#10;&#10;Description automatically generated">
            <a:extLst>
              <a:ext uri="{FF2B5EF4-FFF2-40B4-BE49-F238E27FC236}">
                <a16:creationId xmlns:a16="http://schemas.microsoft.com/office/drawing/2014/main" id="{E3171EAA-2A41-2D43-875B-63ACEE24D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166" y="391774"/>
            <a:ext cx="5899391" cy="5899391"/>
          </a:xfrm>
          <a:prstGeom prst="rect">
            <a:avLst/>
          </a:prstGeom>
        </p:spPr>
      </p:pic>
    </p:spTree>
    <p:extLst>
      <p:ext uri="{BB962C8B-B14F-4D97-AF65-F5344CB8AC3E}">
        <p14:creationId xmlns:p14="http://schemas.microsoft.com/office/powerpoint/2010/main" val="243974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AB911C0-BCA9-8D4A-8A2B-5E5C6FC01A5B}"/>
              </a:ext>
            </a:extLst>
          </p:cNvPr>
          <p:cNvPicPr>
            <a:picLocks noChangeAspect="1"/>
          </p:cNvPicPr>
          <p:nvPr/>
        </p:nvPicPr>
        <p:blipFill>
          <a:blip r:embed="rId2"/>
          <a:stretch>
            <a:fillRect/>
          </a:stretch>
        </p:blipFill>
        <p:spPr>
          <a:xfrm>
            <a:off x="-744751" y="-131783"/>
            <a:ext cx="6196642"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C323FDCF-588D-F84F-9E9B-FE63CC9F987F}"/>
              </a:ext>
            </a:extLst>
          </p:cNvPr>
          <p:cNvPicPr>
            <a:picLocks noChangeAspect="1"/>
          </p:cNvPicPr>
          <p:nvPr/>
        </p:nvPicPr>
        <p:blipFill>
          <a:blip r:embed="rId3"/>
          <a:stretch>
            <a:fillRect/>
          </a:stretch>
        </p:blipFill>
        <p:spPr>
          <a:xfrm>
            <a:off x="3231309" y="-131783"/>
            <a:ext cx="6074432" cy="6858000"/>
          </a:xfrm>
          <a:prstGeom prst="rect">
            <a:avLst/>
          </a:prstGeom>
        </p:spPr>
      </p:pic>
      <p:pic>
        <p:nvPicPr>
          <p:cNvPr id="7" name="Picture 6" descr="A close up of a logo&#10;&#10;Description automatically generated">
            <a:extLst>
              <a:ext uri="{FF2B5EF4-FFF2-40B4-BE49-F238E27FC236}">
                <a16:creationId xmlns:a16="http://schemas.microsoft.com/office/drawing/2014/main" id="{BF9B0790-5955-4041-B076-1BCD916A0C78}"/>
              </a:ext>
            </a:extLst>
          </p:cNvPr>
          <p:cNvPicPr>
            <a:picLocks noChangeAspect="1"/>
          </p:cNvPicPr>
          <p:nvPr/>
        </p:nvPicPr>
        <p:blipFill>
          <a:blip r:embed="rId4"/>
          <a:stretch>
            <a:fillRect/>
          </a:stretch>
        </p:blipFill>
        <p:spPr>
          <a:xfrm>
            <a:off x="7207369" y="-131783"/>
            <a:ext cx="6074432" cy="6858000"/>
          </a:xfrm>
          <a:prstGeom prst="rect">
            <a:avLst/>
          </a:prstGeom>
        </p:spPr>
      </p:pic>
    </p:spTree>
    <p:extLst>
      <p:ext uri="{BB962C8B-B14F-4D97-AF65-F5344CB8AC3E}">
        <p14:creationId xmlns:p14="http://schemas.microsoft.com/office/powerpoint/2010/main" val="2712491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1625DCB-89A7-2C44-9B83-9A8D088C25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320" b="13962"/>
          <a:stretch/>
        </p:blipFill>
        <p:spPr>
          <a:xfrm>
            <a:off x="521636" y="0"/>
            <a:ext cx="11148727" cy="6402767"/>
          </a:xfrm>
          <a:prstGeom prst="rect">
            <a:avLst/>
          </a:prstGeom>
        </p:spPr>
      </p:pic>
    </p:spTree>
    <p:extLst>
      <p:ext uri="{BB962C8B-B14F-4D97-AF65-F5344CB8AC3E}">
        <p14:creationId xmlns:p14="http://schemas.microsoft.com/office/powerpoint/2010/main" val="346814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4497FD2-BDCD-944C-B9D7-993E7DD64F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6894" y="868992"/>
            <a:ext cx="4721045" cy="4740054"/>
          </a:xfrm>
          <a:prstGeom prst="rect">
            <a:avLst/>
          </a:prstGeom>
        </p:spPr>
      </p:pic>
      <p:pic>
        <p:nvPicPr>
          <p:cNvPr id="5" name="Picture 4" descr="A close up of a logo&#10;&#10;Description automatically generated">
            <a:extLst>
              <a:ext uri="{FF2B5EF4-FFF2-40B4-BE49-F238E27FC236}">
                <a16:creationId xmlns:a16="http://schemas.microsoft.com/office/drawing/2014/main" id="{8674DB0F-1F46-2F4B-96DF-DBFA362B92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658" t="12671" r="28449" b="18211"/>
          <a:stretch/>
        </p:blipFill>
        <p:spPr>
          <a:xfrm>
            <a:off x="6597008" y="0"/>
            <a:ext cx="5222053" cy="5738842"/>
          </a:xfrm>
          <a:prstGeom prst="rect">
            <a:avLst/>
          </a:prstGeom>
        </p:spPr>
      </p:pic>
    </p:spTree>
    <p:extLst>
      <p:ext uri="{BB962C8B-B14F-4D97-AF65-F5344CB8AC3E}">
        <p14:creationId xmlns:p14="http://schemas.microsoft.com/office/powerpoint/2010/main" val="2131144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Vocation</a:t>
            </a:r>
          </a:p>
        </p:txBody>
      </p:sp>
      <p:sp>
        <p:nvSpPr>
          <p:cNvPr id="3" name="TextBox 2">
            <a:extLst>
              <a:ext uri="{FF2B5EF4-FFF2-40B4-BE49-F238E27FC236}">
                <a16:creationId xmlns:a16="http://schemas.microsoft.com/office/drawing/2014/main" id="{8FBE1424-B2F3-5543-9AEB-70A10585606A}"/>
              </a:ext>
            </a:extLst>
          </p:cNvPr>
          <p:cNvSpPr txBox="1"/>
          <p:nvPr/>
        </p:nvSpPr>
        <p:spPr>
          <a:xfrm>
            <a:off x="1348709" y="945296"/>
            <a:ext cx="9741717" cy="707886"/>
          </a:xfrm>
          <a:prstGeom prst="rect">
            <a:avLst/>
          </a:prstGeom>
          <a:noFill/>
        </p:spPr>
        <p:txBody>
          <a:bodyPr wrap="square" rtlCol="0">
            <a:spAutoFit/>
          </a:bodyPr>
          <a:lstStyle/>
          <a:p>
            <a:pPr algn="ctr"/>
            <a:endParaRPr lang="en-US" sz="2000" dirty="0">
              <a:solidFill>
                <a:srgbClr val="0070C0"/>
              </a:solidFill>
            </a:endParaRPr>
          </a:p>
          <a:p>
            <a:pPr algn="ctr"/>
            <a:endParaRPr lang="en-GB" sz="2000" dirty="0">
              <a:solidFill>
                <a:srgbClr val="0070C0"/>
              </a:solidFill>
            </a:endParaRPr>
          </a:p>
        </p:txBody>
      </p:sp>
      <p:pic>
        <p:nvPicPr>
          <p:cNvPr id="5" name="Picture 4" descr="A close up of a logo&#10;&#10;Description automatically generated">
            <a:extLst>
              <a:ext uri="{FF2B5EF4-FFF2-40B4-BE49-F238E27FC236}">
                <a16:creationId xmlns:a16="http://schemas.microsoft.com/office/drawing/2014/main" id="{541CCB3C-43F2-5944-A42C-D652DA8A7D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938" t="11572" r="52314" b="45158"/>
          <a:stretch/>
        </p:blipFill>
        <p:spPr>
          <a:xfrm>
            <a:off x="1101574" y="921595"/>
            <a:ext cx="4584856" cy="4991109"/>
          </a:xfrm>
          <a:prstGeom prst="rect">
            <a:avLst/>
          </a:prstGeom>
        </p:spPr>
      </p:pic>
      <p:pic>
        <p:nvPicPr>
          <p:cNvPr id="8" name="Picture 7">
            <a:extLst>
              <a:ext uri="{FF2B5EF4-FFF2-40B4-BE49-F238E27FC236}">
                <a16:creationId xmlns:a16="http://schemas.microsoft.com/office/drawing/2014/main" id="{67B0C984-92D4-5F41-865D-C765FEC02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0405" y="1032990"/>
            <a:ext cx="2611266" cy="4897376"/>
          </a:xfrm>
          <a:prstGeom prst="rect">
            <a:avLst/>
          </a:prstGeom>
        </p:spPr>
      </p:pic>
      <p:sp>
        <p:nvSpPr>
          <p:cNvPr id="9" name="TextBox 8">
            <a:extLst>
              <a:ext uri="{FF2B5EF4-FFF2-40B4-BE49-F238E27FC236}">
                <a16:creationId xmlns:a16="http://schemas.microsoft.com/office/drawing/2014/main" id="{0FB86CE7-F383-604A-954D-40CC7831A593}"/>
              </a:ext>
            </a:extLst>
          </p:cNvPr>
          <p:cNvSpPr txBox="1"/>
          <p:nvPr/>
        </p:nvSpPr>
        <p:spPr>
          <a:xfrm>
            <a:off x="6011694" y="1067496"/>
            <a:ext cx="3477363" cy="4154984"/>
          </a:xfrm>
          <a:prstGeom prst="rect">
            <a:avLst/>
          </a:prstGeom>
          <a:solidFill>
            <a:srgbClr val="008F00"/>
          </a:solidFill>
          <a:ln w="63500">
            <a:solidFill>
              <a:schemeClr val="tx1"/>
            </a:solidFill>
          </a:ln>
        </p:spPr>
        <p:txBody>
          <a:bodyPr wrap="square" rtlCol="0">
            <a:spAutoFit/>
          </a:bodyPr>
          <a:lstStyle/>
          <a:p>
            <a:pPr algn="ctr"/>
            <a:r>
              <a:rPr lang="en-US" sz="2400" dirty="0">
                <a:solidFill>
                  <a:schemeClr val="bg1"/>
                </a:solidFill>
              </a:rPr>
              <a:t>“Jesus has a specific task in life for each and every one of us. </a:t>
            </a:r>
          </a:p>
          <a:p>
            <a:pPr algn="ctr"/>
            <a:endParaRPr lang="en-US" sz="2400" dirty="0">
              <a:solidFill>
                <a:schemeClr val="bg1"/>
              </a:solidFill>
            </a:endParaRPr>
          </a:p>
          <a:p>
            <a:pPr algn="ctr"/>
            <a:r>
              <a:rPr lang="en-US" sz="2400" dirty="0">
                <a:solidFill>
                  <a:schemeClr val="bg1"/>
                </a:solidFill>
              </a:rPr>
              <a:t>Each one of us is hand-picked, called by name by Jesus! </a:t>
            </a:r>
          </a:p>
          <a:p>
            <a:pPr algn="ctr"/>
            <a:endParaRPr lang="en-US" sz="2400" dirty="0">
              <a:solidFill>
                <a:schemeClr val="bg1"/>
              </a:solidFill>
            </a:endParaRPr>
          </a:p>
          <a:p>
            <a:pPr algn="ctr"/>
            <a:r>
              <a:rPr lang="en-US" sz="2400" dirty="0">
                <a:solidFill>
                  <a:schemeClr val="bg1"/>
                </a:solidFill>
              </a:rPr>
              <a:t>There is no one among us who does not have a divine vocation!”</a:t>
            </a:r>
          </a:p>
        </p:txBody>
      </p:sp>
      <p:sp>
        <p:nvSpPr>
          <p:cNvPr id="11" name="TextBox 10">
            <a:extLst>
              <a:ext uri="{FF2B5EF4-FFF2-40B4-BE49-F238E27FC236}">
                <a16:creationId xmlns:a16="http://schemas.microsoft.com/office/drawing/2014/main" id="{960226F4-76F1-BB4B-A488-1364F3659544}"/>
              </a:ext>
            </a:extLst>
          </p:cNvPr>
          <p:cNvSpPr txBox="1"/>
          <p:nvPr/>
        </p:nvSpPr>
        <p:spPr>
          <a:xfrm>
            <a:off x="6011694" y="5222480"/>
            <a:ext cx="3477363" cy="707886"/>
          </a:xfrm>
          <a:prstGeom prst="rect">
            <a:avLst/>
          </a:prstGeom>
          <a:solidFill>
            <a:srgbClr val="FFFF00"/>
          </a:solidFill>
          <a:ln w="63500">
            <a:solidFill>
              <a:schemeClr val="tx1"/>
            </a:solidFill>
          </a:ln>
        </p:spPr>
        <p:txBody>
          <a:bodyPr wrap="square" rtlCol="0">
            <a:spAutoFit/>
          </a:bodyPr>
          <a:lstStyle/>
          <a:p>
            <a:pPr algn="ctr"/>
            <a:r>
              <a:rPr lang="en-US" sz="2000" dirty="0"/>
              <a:t>Pope St John Paul II</a:t>
            </a:r>
            <a:br>
              <a:rPr lang="en-US" sz="2000" dirty="0"/>
            </a:br>
            <a:r>
              <a:rPr lang="en-US" sz="2000" dirty="0"/>
              <a:t>on Vocation</a:t>
            </a:r>
          </a:p>
        </p:txBody>
      </p:sp>
    </p:spTree>
    <p:extLst>
      <p:ext uri="{BB962C8B-B14F-4D97-AF65-F5344CB8AC3E}">
        <p14:creationId xmlns:p14="http://schemas.microsoft.com/office/powerpoint/2010/main" val="153885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D53D018-7507-C44A-BFC0-434759428AF1}"/>
              </a:ext>
            </a:extLst>
          </p:cNvPr>
          <p:cNvSpPr txBox="1"/>
          <p:nvPr/>
        </p:nvSpPr>
        <p:spPr>
          <a:xfrm>
            <a:off x="671870" y="945296"/>
            <a:ext cx="3418370" cy="3785652"/>
          </a:xfrm>
          <a:prstGeom prst="rect">
            <a:avLst/>
          </a:prstGeom>
          <a:solidFill>
            <a:srgbClr val="008F00"/>
          </a:solidFill>
        </p:spPr>
        <p:txBody>
          <a:bodyPr wrap="square" rtlCol="0">
            <a:spAutoFit/>
          </a:bodyPr>
          <a:lstStyle/>
          <a:p>
            <a:pPr algn="ctr"/>
            <a:r>
              <a:rPr lang="en-US" sz="2000" dirty="0">
                <a:solidFill>
                  <a:schemeClr val="bg1"/>
                </a:solidFill>
              </a:rPr>
              <a:t>The Parable of the Lost Coin is very helpful to help us understand the idea of Vocation.  </a:t>
            </a:r>
          </a:p>
          <a:p>
            <a:pPr algn="ctr"/>
            <a:endParaRPr lang="en-US" sz="2000" dirty="0">
              <a:solidFill>
                <a:schemeClr val="bg1"/>
              </a:solidFill>
            </a:endParaRPr>
          </a:p>
          <a:p>
            <a:pPr algn="ctr"/>
            <a:r>
              <a:rPr lang="en-US" sz="2000" dirty="0">
                <a:solidFill>
                  <a:schemeClr val="bg1"/>
                </a:solidFill>
              </a:rPr>
              <a:t>In the Parable we learn about the Love of God and the our call to repentance..</a:t>
            </a:r>
          </a:p>
          <a:p>
            <a:pPr algn="ctr"/>
            <a:endParaRPr lang="en-US" sz="2000" dirty="0">
              <a:solidFill>
                <a:schemeClr val="bg1"/>
              </a:solidFill>
            </a:endParaRPr>
          </a:p>
          <a:p>
            <a:pPr algn="ctr"/>
            <a:r>
              <a:rPr lang="en-US" sz="2000" dirty="0">
                <a:solidFill>
                  <a:schemeClr val="bg1"/>
                </a:solidFill>
              </a:rPr>
              <a:t>In the Church Priests and Religious do this in the most obvious way.  </a:t>
            </a:r>
          </a:p>
        </p:txBody>
      </p:sp>
      <p:sp>
        <p:nvSpPr>
          <p:cNvPr id="13" name="Rectangle 12">
            <a:extLst>
              <a:ext uri="{FF2B5EF4-FFF2-40B4-BE49-F238E27FC236}">
                <a16:creationId xmlns:a16="http://schemas.microsoft.com/office/drawing/2014/main" id="{88774F1F-4093-5A46-B73E-54B69FBDA35B}"/>
              </a:ext>
            </a:extLst>
          </p:cNvPr>
          <p:cNvSpPr/>
          <p:nvPr/>
        </p:nvSpPr>
        <p:spPr>
          <a:xfrm>
            <a:off x="681523" y="4730948"/>
            <a:ext cx="3408717" cy="923330"/>
          </a:xfrm>
          <a:prstGeom prst="rect">
            <a:avLst/>
          </a:prstGeom>
        </p:spPr>
        <p:txBody>
          <a:bodyPr wrap="square">
            <a:spAutoFit/>
          </a:bodyPr>
          <a:lstStyle/>
          <a:p>
            <a:pPr algn="ctr"/>
            <a:r>
              <a:rPr lang="en-US" dirty="0">
                <a:solidFill>
                  <a:srgbClr val="008F00"/>
                </a:solidFill>
              </a:rPr>
              <a:t>Across the world today over 400,000 men are living out their vocation as Priests.</a:t>
            </a:r>
          </a:p>
        </p:txBody>
      </p:sp>
      <p:pic>
        <p:nvPicPr>
          <p:cNvPr id="14" name="Picture 13">
            <a:extLst>
              <a:ext uri="{FF2B5EF4-FFF2-40B4-BE49-F238E27FC236}">
                <a16:creationId xmlns:a16="http://schemas.microsoft.com/office/drawing/2014/main" id="{8FFF47F8-B385-B24E-8E7F-38F210AA5C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52899" y="945296"/>
            <a:ext cx="2655722" cy="1645504"/>
          </a:xfrm>
          <a:prstGeom prst="rect">
            <a:avLst/>
          </a:prstGeom>
        </p:spPr>
      </p:pic>
      <p:pic>
        <p:nvPicPr>
          <p:cNvPr id="23" name="Picture 22">
            <a:extLst>
              <a:ext uri="{FF2B5EF4-FFF2-40B4-BE49-F238E27FC236}">
                <a16:creationId xmlns:a16="http://schemas.microsoft.com/office/drawing/2014/main" id="{CD723402-F18F-224C-B26E-7D41DFFBFD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621" y="945296"/>
            <a:ext cx="2654444" cy="1645504"/>
          </a:xfrm>
          <a:prstGeom prst="rect">
            <a:avLst/>
          </a:prstGeom>
        </p:spPr>
      </p:pic>
      <p:pic>
        <p:nvPicPr>
          <p:cNvPr id="24" name="Picture 23">
            <a:extLst>
              <a:ext uri="{FF2B5EF4-FFF2-40B4-BE49-F238E27FC236}">
                <a16:creationId xmlns:a16="http://schemas.microsoft.com/office/drawing/2014/main" id="{1BBDDE2C-528D-1646-83DE-B76F6588C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899" y="2585303"/>
            <a:ext cx="2632273" cy="1645504"/>
          </a:xfrm>
          <a:prstGeom prst="rect">
            <a:avLst/>
          </a:prstGeom>
        </p:spPr>
      </p:pic>
      <p:pic>
        <p:nvPicPr>
          <p:cNvPr id="25" name="Picture 24">
            <a:extLst>
              <a:ext uri="{FF2B5EF4-FFF2-40B4-BE49-F238E27FC236}">
                <a16:creationId xmlns:a16="http://schemas.microsoft.com/office/drawing/2014/main" id="{B21775F6-6063-1543-B7CF-E296465990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3355" y="945296"/>
            <a:ext cx="2618989" cy="1658184"/>
          </a:xfrm>
          <a:prstGeom prst="rect">
            <a:avLst/>
          </a:prstGeom>
        </p:spPr>
      </p:pic>
      <p:pic>
        <p:nvPicPr>
          <p:cNvPr id="26" name="Picture 25">
            <a:extLst>
              <a:ext uri="{FF2B5EF4-FFF2-40B4-BE49-F238E27FC236}">
                <a16:creationId xmlns:a16="http://schemas.microsoft.com/office/drawing/2014/main" id="{68C22F18-99FB-124A-A175-E1639CF833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1889" y="2579886"/>
            <a:ext cx="3414996" cy="2042914"/>
          </a:xfrm>
          <a:prstGeom prst="rect">
            <a:avLst/>
          </a:prstGeom>
        </p:spPr>
      </p:pic>
      <p:pic>
        <p:nvPicPr>
          <p:cNvPr id="27" name="Picture 26">
            <a:extLst>
              <a:ext uri="{FF2B5EF4-FFF2-40B4-BE49-F238E27FC236}">
                <a16:creationId xmlns:a16="http://schemas.microsoft.com/office/drawing/2014/main" id="{A6C1E1E8-9625-B04F-B125-974F407E88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8321" y="4228640"/>
            <a:ext cx="2666851" cy="1645504"/>
          </a:xfrm>
          <a:prstGeom prst="rect">
            <a:avLst/>
          </a:prstGeom>
        </p:spPr>
      </p:pic>
      <p:pic>
        <p:nvPicPr>
          <p:cNvPr id="28" name="Picture 27">
            <a:extLst>
              <a:ext uri="{FF2B5EF4-FFF2-40B4-BE49-F238E27FC236}">
                <a16:creationId xmlns:a16="http://schemas.microsoft.com/office/drawing/2014/main" id="{00785AEF-1309-8C4E-8F56-191451224E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71888" y="4584700"/>
            <a:ext cx="2448312" cy="1289444"/>
          </a:xfrm>
          <a:prstGeom prst="rect">
            <a:avLst/>
          </a:prstGeom>
        </p:spPr>
      </p:pic>
      <p:pic>
        <p:nvPicPr>
          <p:cNvPr id="29" name="Picture 28">
            <a:extLst>
              <a:ext uri="{FF2B5EF4-FFF2-40B4-BE49-F238E27FC236}">
                <a16:creationId xmlns:a16="http://schemas.microsoft.com/office/drawing/2014/main" id="{32648F02-1279-1B4D-9D40-645049C38555}"/>
              </a:ext>
            </a:extLst>
          </p:cNvPr>
          <p:cNvPicPr>
            <a:picLocks noChangeAspect="1"/>
          </p:cNvPicPr>
          <p:nvPr/>
        </p:nvPicPr>
        <p:blipFill>
          <a:blip r:embed="rId9"/>
          <a:stretch>
            <a:fillRect/>
          </a:stretch>
        </p:blipFill>
        <p:spPr>
          <a:xfrm>
            <a:off x="10186885" y="2585302"/>
            <a:ext cx="1919495" cy="1999397"/>
          </a:xfrm>
          <a:prstGeom prst="rect">
            <a:avLst/>
          </a:prstGeom>
        </p:spPr>
      </p:pic>
      <p:pic>
        <p:nvPicPr>
          <p:cNvPr id="30" name="Picture 29">
            <a:extLst>
              <a:ext uri="{FF2B5EF4-FFF2-40B4-BE49-F238E27FC236}">
                <a16:creationId xmlns:a16="http://schemas.microsoft.com/office/drawing/2014/main" id="{39D21AB2-B2F5-C343-ADEF-599F828331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48570" y="4584699"/>
            <a:ext cx="1533730" cy="1289444"/>
          </a:xfrm>
          <a:prstGeom prst="rect">
            <a:avLst/>
          </a:prstGeom>
        </p:spPr>
      </p:pic>
      <p:pic>
        <p:nvPicPr>
          <p:cNvPr id="31" name="Picture 30">
            <a:extLst>
              <a:ext uri="{FF2B5EF4-FFF2-40B4-BE49-F238E27FC236}">
                <a16:creationId xmlns:a16="http://schemas.microsoft.com/office/drawing/2014/main" id="{90C1C23B-BF75-E24A-BF25-542D51B99D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67984" y="4584699"/>
            <a:ext cx="1314360" cy="1289444"/>
          </a:xfrm>
          <a:prstGeom prst="rect">
            <a:avLst/>
          </a:prstGeom>
        </p:spPr>
      </p:pic>
      <p:sp>
        <p:nvSpPr>
          <p:cNvPr id="15" name="TextBox 14">
            <a:extLst>
              <a:ext uri="{FF2B5EF4-FFF2-40B4-BE49-F238E27FC236}">
                <a16:creationId xmlns:a16="http://schemas.microsoft.com/office/drawing/2014/main" id="{F378701C-7E87-954F-A206-ECE85336819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Vocation</a:t>
            </a:r>
          </a:p>
        </p:txBody>
      </p:sp>
    </p:spTree>
    <p:extLst>
      <p:ext uri="{BB962C8B-B14F-4D97-AF65-F5344CB8AC3E}">
        <p14:creationId xmlns:p14="http://schemas.microsoft.com/office/powerpoint/2010/main" val="124983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8774F1F-4093-5A46-B73E-54B69FBDA35B}"/>
              </a:ext>
            </a:extLst>
          </p:cNvPr>
          <p:cNvSpPr/>
          <p:nvPr/>
        </p:nvSpPr>
        <p:spPr>
          <a:xfrm>
            <a:off x="681524" y="4730948"/>
            <a:ext cx="3428296" cy="1200329"/>
          </a:xfrm>
          <a:prstGeom prst="rect">
            <a:avLst/>
          </a:prstGeom>
        </p:spPr>
        <p:txBody>
          <a:bodyPr wrap="square">
            <a:spAutoFit/>
          </a:bodyPr>
          <a:lstStyle/>
          <a:p>
            <a:pPr algn="ctr"/>
            <a:r>
              <a:rPr lang="en-US" dirty="0">
                <a:solidFill>
                  <a:srgbClr val="008F00"/>
                </a:solidFill>
              </a:rPr>
              <a:t>Across the world today over 600,000 women are living out their vocation as as Religious Sisters (nuns)</a:t>
            </a:r>
          </a:p>
        </p:txBody>
      </p:sp>
      <p:pic>
        <p:nvPicPr>
          <p:cNvPr id="4" name="Picture 3">
            <a:extLst>
              <a:ext uri="{FF2B5EF4-FFF2-40B4-BE49-F238E27FC236}">
                <a16:creationId xmlns:a16="http://schemas.microsoft.com/office/drawing/2014/main" id="{61C3D628-9B0D-974F-B64D-BDAF868258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2473" y="945296"/>
            <a:ext cx="2661973" cy="1698038"/>
          </a:xfrm>
          <a:prstGeom prst="rect">
            <a:avLst/>
          </a:prstGeom>
        </p:spPr>
      </p:pic>
      <p:pic>
        <p:nvPicPr>
          <p:cNvPr id="6" name="Picture 5">
            <a:extLst>
              <a:ext uri="{FF2B5EF4-FFF2-40B4-BE49-F238E27FC236}">
                <a16:creationId xmlns:a16="http://schemas.microsoft.com/office/drawing/2014/main" id="{E97E348D-7578-C042-9313-B8174218CE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4446" y="945296"/>
            <a:ext cx="2661973" cy="1698038"/>
          </a:xfrm>
          <a:prstGeom prst="rect">
            <a:avLst/>
          </a:prstGeom>
        </p:spPr>
      </p:pic>
      <p:pic>
        <p:nvPicPr>
          <p:cNvPr id="12" name="Picture 11">
            <a:extLst>
              <a:ext uri="{FF2B5EF4-FFF2-40B4-BE49-F238E27FC236}">
                <a16:creationId xmlns:a16="http://schemas.microsoft.com/office/drawing/2014/main" id="{E4AFE338-7892-0348-873E-42D14839C7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473" y="2643334"/>
            <a:ext cx="2661973" cy="1698038"/>
          </a:xfrm>
          <a:prstGeom prst="rect">
            <a:avLst/>
          </a:prstGeom>
        </p:spPr>
      </p:pic>
      <p:pic>
        <p:nvPicPr>
          <p:cNvPr id="7" name="Picture 6">
            <a:extLst>
              <a:ext uri="{FF2B5EF4-FFF2-40B4-BE49-F238E27FC236}">
                <a16:creationId xmlns:a16="http://schemas.microsoft.com/office/drawing/2014/main" id="{C70969AF-DC38-D54D-A187-5F2EFBDF01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9116" y="2643334"/>
            <a:ext cx="2621832" cy="1698038"/>
          </a:xfrm>
          <a:prstGeom prst="rect">
            <a:avLst/>
          </a:prstGeom>
        </p:spPr>
      </p:pic>
      <p:pic>
        <p:nvPicPr>
          <p:cNvPr id="3" name="Picture 2">
            <a:extLst>
              <a:ext uri="{FF2B5EF4-FFF2-40B4-BE49-F238E27FC236}">
                <a16:creationId xmlns:a16="http://schemas.microsoft.com/office/drawing/2014/main" id="{5957BF22-25A7-E448-A1BA-4832C74832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0452" y="4341372"/>
            <a:ext cx="2647564" cy="1698038"/>
          </a:xfrm>
          <a:prstGeom prst="rect">
            <a:avLst/>
          </a:prstGeom>
        </p:spPr>
      </p:pic>
      <p:pic>
        <p:nvPicPr>
          <p:cNvPr id="5" name="Picture 4">
            <a:extLst>
              <a:ext uri="{FF2B5EF4-FFF2-40B4-BE49-F238E27FC236}">
                <a16:creationId xmlns:a16="http://schemas.microsoft.com/office/drawing/2014/main" id="{856BE199-D97A-FA4B-963F-4048E51ABD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9049" y="945617"/>
            <a:ext cx="2554515" cy="1698038"/>
          </a:xfrm>
          <a:prstGeom prst="rect">
            <a:avLst/>
          </a:prstGeom>
        </p:spPr>
      </p:pic>
      <p:pic>
        <p:nvPicPr>
          <p:cNvPr id="8" name="Picture 7">
            <a:extLst>
              <a:ext uri="{FF2B5EF4-FFF2-40B4-BE49-F238E27FC236}">
                <a16:creationId xmlns:a16="http://schemas.microsoft.com/office/drawing/2014/main" id="{E4EBC8B3-1FB7-D442-A3B3-5D276CCC85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39919" y="2643335"/>
            <a:ext cx="2583645" cy="1698037"/>
          </a:xfrm>
          <a:prstGeom prst="rect">
            <a:avLst/>
          </a:prstGeom>
        </p:spPr>
      </p:pic>
      <p:pic>
        <p:nvPicPr>
          <p:cNvPr id="14" name="Picture 13">
            <a:extLst>
              <a:ext uri="{FF2B5EF4-FFF2-40B4-BE49-F238E27FC236}">
                <a16:creationId xmlns:a16="http://schemas.microsoft.com/office/drawing/2014/main" id="{75EFF679-A944-6F44-BD4F-87E00578A3D3}"/>
              </a:ext>
            </a:extLst>
          </p:cNvPr>
          <p:cNvPicPr>
            <a:picLocks noChangeAspect="1"/>
          </p:cNvPicPr>
          <p:nvPr/>
        </p:nvPicPr>
        <p:blipFill>
          <a:blip r:embed="rId9"/>
          <a:stretch>
            <a:fillRect/>
          </a:stretch>
        </p:blipFill>
        <p:spPr>
          <a:xfrm>
            <a:off x="6795018" y="4324980"/>
            <a:ext cx="2615772" cy="1714429"/>
          </a:xfrm>
          <a:prstGeom prst="rect">
            <a:avLst/>
          </a:prstGeom>
        </p:spPr>
      </p:pic>
      <p:pic>
        <p:nvPicPr>
          <p:cNvPr id="15" name="Picture 14">
            <a:extLst>
              <a:ext uri="{FF2B5EF4-FFF2-40B4-BE49-F238E27FC236}">
                <a16:creationId xmlns:a16="http://schemas.microsoft.com/office/drawing/2014/main" id="{69BF1E31-FB6C-CE4D-91AF-40139E8C967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424017" y="4324978"/>
            <a:ext cx="2583646" cy="1714111"/>
          </a:xfrm>
          <a:prstGeom prst="rect">
            <a:avLst/>
          </a:prstGeom>
        </p:spPr>
      </p:pic>
      <p:sp>
        <p:nvSpPr>
          <p:cNvPr id="16" name="TextBox 15">
            <a:extLst>
              <a:ext uri="{FF2B5EF4-FFF2-40B4-BE49-F238E27FC236}">
                <a16:creationId xmlns:a16="http://schemas.microsoft.com/office/drawing/2014/main" id="{69390F26-54D0-9948-AF2F-58C7C044CD2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B050"/>
                </a:solidFill>
                <a:latin typeface="Tempus Sans ITC" pitchFamily="82" charset="77"/>
                <a:ea typeface="Impact Label" panose="02000000000000000000" pitchFamily="2" charset="0"/>
              </a:rPr>
              <a:t>Vocation</a:t>
            </a:r>
          </a:p>
        </p:txBody>
      </p:sp>
      <p:sp>
        <p:nvSpPr>
          <p:cNvPr id="17" name="TextBox 16">
            <a:extLst>
              <a:ext uri="{FF2B5EF4-FFF2-40B4-BE49-F238E27FC236}">
                <a16:creationId xmlns:a16="http://schemas.microsoft.com/office/drawing/2014/main" id="{9959077F-965F-6C48-B93A-6974E95CC132}"/>
              </a:ext>
            </a:extLst>
          </p:cNvPr>
          <p:cNvSpPr txBox="1"/>
          <p:nvPr/>
        </p:nvSpPr>
        <p:spPr>
          <a:xfrm>
            <a:off x="671870" y="945296"/>
            <a:ext cx="3418370" cy="3785652"/>
          </a:xfrm>
          <a:prstGeom prst="rect">
            <a:avLst/>
          </a:prstGeom>
          <a:solidFill>
            <a:srgbClr val="FFFF00"/>
          </a:solidFill>
        </p:spPr>
        <p:txBody>
          <a:bodyPr wrap="square" rtlCol="0">
            <a:spAutoFit/>
          </a:bodyPr>
          <a:lstStyle/>
          <a:p>
            <a:pPr algn="ctr"/>
            <a:r>
              <a:rPr lang="en-US" sz="2000" dirty="0"/>
              <a:t>The Parable of the Lost Coin is very helpful to help us understand the idea of Vocation.  </a:t>
            </a:r>
          </a:p>
          <a:p>
            <a:pPr algn="ctr"/>
            <a:endParaRPr lang="en-US" sz="2000" dirty="0"/>
          </a:p>
          <a:p>
            <a:pPr algn="ctr"/>
            <a:r>
              <a:rPr lang="en-US" sz="2000" dirty="0"/>
              <a:t>In the Parable we learn about the Love of God and the our call to repentance..</a:t>
            </a:r>
          </a:p>
          <a:p>
            <a:pPr algn="ctr"/>
            <a:endParaRPr lang="en-US" sz="2000" dirty="0"/>
          </a:p>
          <a:p>
            <a:pPr algn="ctr"/>
            <a:r>
              <a:rPr lang="en-US" sz="2000" dirty="0"/>
              <a:t>In the Church Priests and Religious do this in the most obvious way.  </a:t>
            </a:r>
          </a:p>
        </p:txBody>
      </p:sp>
    </p:spTree>
    <p:extLst>
      <p:ext uri="{BB962C8B-B14F-4D97-AF65-F5344CB8AC3E}">
        <p14:creationId xmlns:p14="http://schemas.microsoft.com/office/powerpoint/2010/main" val="276521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ryer, remote, items&#10;&#10;Description automatically generated">
            <a:extLst>
              <a:ext uri="{FF2B5EF4-FFF2-40B4-BE49-F238E27FC236}">
                <a16:creationId xmlns:a16="http://schemas.microsoft.com/office/drawing/2014/main" id="{AC87E8B4-D561-1D40-8257-0869777022E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476416" y="628650"/>
            <a:ext cx="9241641" cy="5418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DAD99B9-464D-9B4E-9566-21CDDBAFBB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6150" y="176349"/>
            <a:ext cx="4647494" cy="1398451"/>
          </a:xfrm>
          <a:prstGeom prst="rect">
            <a:avLst/>
          </a:prstGeom>
        </p:spPr>
      </p:pic>
    </p:spTree>
    <p:extLst>
      <p:ext uri="{BB962C8B-B14F-4D97-AF65-F5344CB8AC3E}">
        <p14:creationId xmlns:p14="http://schemas.microsoft.com/office/powerpoint/2010/main" val="140621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yer, remote, phone&#10;&#10;Description automatically generated">
            <a:extLst>
              <a:ext uri="{FF2B5EF4-FFF2-40B4-BE49-F238E27FC236}">
                <a16:creationId xmlns:a16="http://schemas.microsoft.com/office/drawing/2014/main" id="{55884E79-0E53-9E40-96C9-B82AF3868A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0050" y="419100"/>
            <a:ext cx="9239250" cy="5524279"/>
          </a:xfrm>
          <a:prstGeom prst="rect">
            <a:avLst/>
          </a:prstGeom>
        </p:spPr>
      </p:pic>
      <p:sp>
        <p:nvSpPr>
          <p:cNvPr id="3" name="Rectangle 2">
            <a:extLst>
              <a:ext uri="{FF2B5EF4-FFF2-40B4-BE49-F238E27FC236}">
                <a16:creationId xmlns:a16="http://schemas.microsoft.com/office/drawing/2014/main" id="{3C70FE98-A072-AF49-8A83-68CD84F71241}"/>
              </a:ext>
            </a:extLst>
          </p:cNvPr>
          <p:cNvSpPr/>
          <p:nvPr/>
        </p:nvSpPr>
        <p:spPr>
          <a:xfrm>
            <a:off x="8877300" y="266700"/>
            <a:ext cx="222250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ell phone&#10;&#10;Description automatically generated">
            <a:extLst>
              <a:ext uri="{FF2B5EF4-FFF2-40B4-BE49-F238E27FC236}">
                <a16:creationId xmlns:a16="http://schemas.microsoft.com/office/drawing/2014/main" id="{82B2736E-8EBF-A747-ABE7-49A9420A0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150" y="169121"/>
            <a:ext cx="4647494" cy="1412906"/>
          </a:xfrm>
          <a:prstGeom prst="rect">
            <a:avLst/>
          </a:prstGeom>
        </p:spPr>
      </p:pic>
    </p:spTree>
    <p:extLst>
      <p:ext uri="{BB962C8B-B14F-4D97-AF65-F5344CB8AC3E}">
        <p14:creationId xmlns:p14="http://schemas.microsoft.com/office/powerpoint/2010/main" val="3579740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Our Vocation</a:t>
            </a:r>
          </a:p>
        </p:txBody>
      </p:sp>
      <p:sp>
        <p:nvSpPr>
          <p:cNvPr id="3" name="TextBox 2">
            <a:extLst>
              <a:ext uri="{FF2B5EF4-FFF2-40B4-BE49-F238E27FC236}">
                <a16:creationId xmlns:a16="http://schemas.microsoft.com/office/drawing/2014/main" id="{8FBE1424-B2F3-5543-9AEB-70A10585606A}"/>
              </a:ext>
            </a:extLst>
          </p:cNvPr>
          <p:cNvSpPr txBox="1"/>
          <p:nvPr/>
        </p:nvSpPr>
        <p:spPr>
          <a:xfrm>
            <a:off x="670551" y="945296"/>
            <a:ext cx="11095879" cy="707886"/>
          </a:xfrm>
          <a:prstGeom prst="rect">
            <a:avLst/>
          </a:prstGeom>
          <a:solidFill>
            <a:srgbClr val="008F00"/>
          </a:solidFill>
        </p:spPr>
        <p:txBody>
          <a:bodyPr wrap="square" rtlCol="0">
            <a:spAutoFit/>
          </a:bodyPr>
          <a:lstStyle/>
          <a:p>
            <a:pPr algn="ctr"/>
            <a:r>
              <a:rPr lang="en-US" sz="2000" dirty="0">
                <a:solidFill>
                  <a:schemeClr val="bg1"/>
                </a:solidFill>
              </a:rPr>
              <a:t>Although we are focusing on Vocations to the Priesthood and Religious Life it is important to remember that each one of us has our own vocation in life.  </a:t>
            </a:r>
            <a:endParaRPr lang="en-US" sz="2400" dirty="0">
              <a:solidFill>
                <a:schemeClr val="bg1"/>
              </a:solidFill>
            </a:endParaRPr>
          </a:p>
        </p:txBody>
      </p:sp>
      <p:pic>
        <p:nvPicPr>
          <p:cNvPr id="4" name="Picture 3">
            <a:extLst>
              <a:ext uri="{FF2B5EF4-FFF2-40B4-BE49-F238E27FC236}">
                <a16:creationId xmlns:a16="http://schemas.microsoft.com/office/drawing/2014/main" id="{E672B2F8-5867-A04D-AE95-6EE20DF6C888}"/>
              </a:ext>
            </a:extLst>
          </p:cNvPr>
          <p:cNvPicPr>
            <a:picLocks noChangeAspect="1"/>
          </p:cNvPicPr>
          <p:nvPr/>
        </p:nvPicPr>
        <p:blipFill>
          <a:blip r:embed="rId2"/>
          <a:stretch>
            <a:fillRect/>
          </a:stretch>
        </p:blipFill>
        <p:spPr>
          <a:xfrm>
            <a:off x="1154847" y="1776293"/>
            <a:ext cx="3913307" cy="3913307"/>
          </a:xfrm>
          <a:prstGeom prst="rect">
            <a:avLst/>
          </a:prstGeom>
        </p:spPr>
      </p:pic>
      <p:sp>
        <p:nvSpPr>
          <p:cNvPr id="8" name="TextBox 7">
            <a:extLst>
              <a:ext uri="{FF2B5EF4-FFF2-40B4-BE49-F238E27FC236}">
                <a16:creationId xmlns:a16="http://schemas.microsoft.com/office/drawing/2014/main" id="{158D1FB8-D678-6B44-9677-6BC7D470A824}"/>
              </a:ext>
            </a:extLst>
          </p:cNvPr>
          <p:cNvSpPr txBox="1"/>
          <p:nvPr/>
        </p:nvSpPr>
        <p:spPr>
          <a:xfrm>
            <a:off x="5068154" y="1796077"/>
            <a:ext cx="3665063" cy="1631216"/>
          </a:xfrm>
          <a:prstGeom prst="rect">
            <a:avLst/>
          </a:prstGeom>
          <a:noFill/>
        </p:spPr>
        <p:txBody>
          <a:bodyPr wrap="square" rtlCol="0">
            <a:spAutoFit/>
          </a:bodyPr>
          <a:lstStyle/>
          <a:p>
            <a:pPr algn="ctr"/>
            <a:r>
              <a:rPr lang="en-US" sz="2000" dirty="0">
                <a:solidFill>
                  <a:srgbClr val="008F00"/>
                </a:solidFill>
              </a:rPr>
              <a:t>Pope Francis reminds us that we all of us have the same basic vocation, that is we are called to be Holy, called to be Saints of the 21</a:t>
            </a:r>
            <a:r>
              <a:rPr lang="en-US" sz="2000" baseline="30000" dirty="0">
                <a:solidFill>
                  <a:srgbClr val="008F00"/>
                </a:solidFill>
              </a:rPr>
              <a:t>st</a:t>
            </a:r>
            <a:r>
              <a:rPr lang="en-US" sz="2000" dirty="0">
                <a:solidFill>
                  <a:srgbClr val="008F00"/>
                </a:solidFill>
              </a:rPr>
              <a:t> Century.</a:t>
            </a:r>
          </a:p>
        </p:txBody>
      </p:sp>
      <p:sp>
        <p:nvSpPr>
          <p:cNvPr id="13" name="TextBox 12">
            <a:extLst>
              <a:ext uri="{FF2B5EF4-FFF2-40B4-BE49-F238E27FC236}">
                <a16:creationId xmlns:a16="http://schemas.microsoft.com/office/drawing/2014/main" id="{F5E4230A-23D5-E94E-8A32-0A885A10249A}"/>
              </a:ext>
            </a:extLst>
          </p:cNvPr>
          <p:cNvSpPr txBox="1"/>
          <p:nvPr/>
        </p:nvSpPr>
        <p:spPr>
          <a:xfrm>
            <a:off x="5113516" y="3442831"/>
            <a:ext cx="3665063" cy="2246769"/>
          </a:xfrm>
          <a:prstGeom prst="rect">
            <a:avLst/>
          </a:prstGeom>
          <a:solidFill>
            <a:srgbClr val="FFFF00"/>
          </a:solidFill>
        </p:spPr>
        <p:txBody>
          <a:bodyPr wrap="square" rtlCol="0">
            <a:spAutoFit/>
          </a:bodyPr>
          <a:lstStyle/>
          <a:p>
            <a:pPr algn="ctr"/>
            <a:r>
              <a:rPr lang="en-US" sz="2000" dirty="0"/>
              <a:t>The simplest and easiest way to live out his vocation is “to know God, to love God and to serve God with all our strength” </a:t>
            </a:r>
          </a:p>
          <a:p>
            <a:pPr algn="ctr"/>
            <a:endParaRPr lang="en-US" sz="2000" dirty="0"/>
          </a:p>
          <a:p>
            <a:pPr algn="r"/>
            <a:r>
              <a:rPr lang="en-US" sz="2000" dirty="0"/>
              <a:t>Catechism of the </a:t>
            </a:r>
            <a:br>
              <a:rPr lang="en-US" sz="2000" dirty="0"/>
            </a:br>
            <a:r>
              <a:rPr lang="en-US" sz="2000" dirty="0"/>
              <a:t>Catholic Church</a:t>
            </a:r>
            <a:endParaRPr lang="en-GB" sz="2000" dirty="0"/>
          </a:p>
        </p:txBody>
      </p:sp>
      <p:pic>
        <p:nvPicPr>
          <p:cNvPr id="15" name="Picture 14" descr="A close up of a logo&#10;&#10;Description automatically generated">
            <a:extLst>
              <a:ext uri="{FF2B5EF4-FFF2-40B4-BE49-F238E27FC236}">
                <a16:creationId xmlns:a16="http://schemas.microsoft.com/office/drawing/2014/main" id="{0A5253E1-75EC-6B41-9CFD-B045220939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33" t="12037" r="52779" b="46296"/>
          <a:stretch/>
        </p:blipFill>
        <p:spPr>
          <a:xfrm>
            <a:off x="8981461" y="1887080"/>
            <a:ext cx="3098591" cy="3319919"/>
          </a:xfrm>
          <a:prstGeom prst="rect">
            <a:avLst/>
          </a:prstGeom>
        </p:spPr>
      </p:pic>
    </p:spTree>
    <p:extLst>
      <p:ext uri="{BB962C8B-B14F-4D97-AF65-F5344CB8AC3E}">
        <p14:creationId xmlns:p14="http://schemas.microsoft.com/office/powerpoint/2010/main" val="2188704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A39D3-5CE0-1A49-BCB3-41D340E31684}"/>
              </a:ext>
            </a:extLst>
          </p:cNvPr>
          <p:cNvPicPr>
            <a:picLocks noChangeAspect="1"/>
          </p:cNvPicPr>
          <p:nvPr/>
        </p:nvPicPr>
        <p:blipFill>
          <a:blip r:embed="rId2"/>
          <a:stretch>
            <a:fillRect/>
          </a:stretch>
        </p:blipFill>
        <p:spPr>
          <a:xfrm>
            <a:off x="2269106" y="1786341"/>
            <a:ext cx="4305352" cy="3871914"/>
          </a:xfrm>
          <a:prstGeom prst="rect">
            <a:avLst/>
          </a:prstGeom>
        </p:spPr>
      </p:pic>
      <p:pic>
        <p:nvPicPr>
          <p:cNvPr id="4" name="Picture 3">
            <a:extLst>
              <a:ext uri="{FF2B5EF4-FFF2-40B4-BE49-F238E27FC236}">
                <a16:creationId xmlns:a16="http://schemas.microsoft.com/office/drawing/2014/main" id="{ADB97638-E164-F04B-842F-055A18A08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9859" y="1786342"/>
            <a:ext cx="3530181" cy="3871913"/>
          </a:xfrm>
          <a:prstGeom prst="rect">
            <a:avLst/>
          </a:prstGeom>
        </p:spPr>
      </p:pic>
      <p:sp>
        <p:nvSpPr>
          <p:cNvPr id="5" name="TextBox 4">
            <a:extLst>
              <a:ext uri="{FF2B5EF4-FFF2-40B4-BE49-F238E27FC236}">
                <a16:creationId xmlns:a16="http://schemas.microsoft.com/office/drawing/2014/main" id="{5B405E40-7E23-4445-BD6C-7D9521DECDE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Starter Task</a:t>
            </a:r>
          </a:p>
        </p:txBody>
      </p:sp>
      <p:sp>
        <p:nvSpPr>
          <p:cNvPr id="6" name="TextBox 5">
            <a:extLst>
              <a:ext uri="{FF2B5EF4-FFF2-40B4-BE49-F238E27FC236}">
                <a16:creationId xmlns:a16="http://schemas.microsoft.com/office/drawing/2014/main" id="{3E3B8B20-DE52-CA4D-B196-CF2708508829}"/>
              </a:ext>
            </a:extLst>
          </p:cNvPr>
          <p:cNvSpPr txBox="1"/>
          <p:nvPr/>
        </p:nvSpPr>
        <p:spPr>
          <a:xfrm>
            <a:off x="3900227" y="1104208"/>
            <a:ext cx="5348462" cy="523220"/>
          </a:xfrm>
          <a:prstGeom prst="rect">
            <a:avLst/>
          </a:prstGeom>
          <a:solidFill>
            <a:srgbClr val="FFFF00"/>
          </a:solidFill>
        </p:spPr>
        <p:txBody>
          <a:bodyPr wrap="square" rtlCol="0">
            <a:spAutoFit/>
          </a:bodyPr>
          <a:lstStyle/>
          <a:p>
            <a:pPr algn="ctr"/>
            <a:r>
              <a:rPr lang="en-US" sz="2800" b="1" dirty="0"/>
              <a:t>I See…   I think… I wonder…</a:t>
            </a:r>
          </a:p>
        </p:txBody>
      </p:sp>
    </p:spTree>
    <p:extLst>
      <p:ext uri="{BB962C8B-B14F-4D97-AF65-F5344CB8AC3E}">
        <p14:creationId xmlns:p14="http://schemas.microsoft.com/office/powerpoint/2010/main" val="2884097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2060"/>
                </a:solidFill>
                <a:latin typeface="Tempus Sans ITC" pitchFamily="82" charset="77"/>
                <a:ea typeface="Impact Label" panose="02000000000000000000" pitchFamily="2" charset="0"/>
              </a:rPr>
              <a:t>Our Vocation</a:t>
            </a:r>
          </a:p>
        </p:txBody>
      </p:sp>
      <p:sp>
        <p:nvSpPr>
          <p:cNvPr id="6" name="TextBox 5">
            <a:extLst>
              <a:ext uri="{FF2B5EF4-FFF2-40B4-BE49-F238E27FC236}">
                <a16:creationId xmlns:a16="http://schemas.microsoft.com/office/drawing/2014/main" id="{A74F3B98-CF1C-3E46-A35D-63DFFF6FB3FF}"/>
              </a:ext>
            </a:extLst>
          </p:cNvPr>
          <p:cNvSpPr txBox="1"/>
          <p:nvPr/>
        </p:nvSpPr>
        <p:spPr>
          <a:xfrm>
            <a:off x="8610600" y="4610100"/>
            <a:ext cx="184731" cy="369332"/>
          </a:xfrm>
          <a:prstGeom prst="rect">
            <a:avLst/>
          </a:prstGeom>
          <a:noFill/>
        </p:spPr>
        <p:txBody>
          <a:bodyPr wrap="none" rtlCol="0">
            <a:spAutoFit/>
          </a:bodyPr>
          <a:lstStyle/>
          <a:p>
            <a:endParaRPr lang="en-US" dirty="0"/>
          </a:p>
        </p:txBody>
      </p:sp>
      <p:pic>
        <p:nvPicPr>
          <p:cNvPr id="9" name="Picture 8" descr="A close up of a sign&#10;&#10;Description automatically generated">
            <a:extLst>
              <a:ext uri="{FF2B5EF4-FFF2-40B4-BE49-F238E27FC236}">
                <a16:creationId xmlns:a16="http://schemas.microsoft.com/office/drawing/2014/main" id="{730D943B-77BE-B843-A5C8-8C0CDD4B18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111" t="16482" r="15556" b="21111"/>
          <a:stretch/>
        </p:blipFill>
        <p:spPr>
          <a:xfrm>
            <a:off x="3302000" y="724931"/>
            <a:ext cx="6231617" cy="4964669"/>
          </a:xfrm>
          <a:prstGeom prst="rect">
            <a:avLst/>
          </a:prstGeom>
        </p:spPr>
      </p:pic>
      <p:sp>
        <p:nvSpPr>
          <p:cNvPr id="10" name="Rectangle 9">
            <a:hlinkClick r:id="rId3"/>
            <a:extLst>
              <a:ext uri="{FF2B5EF4-FFF2-40B4-BE49-F238E27FC236}">
                <a16:creationId xmlns:a16="http://schemas.microsoft.com/office/drawing/2014/main" id="{EA27ED14-D8BA-B74D-8E6F-B3ED896BB827}"/>
              </a:ext>
            </a:extLst>
          </p:cNvPr>
          <p:cNvSpPr/>
          <p:nvPr/>
        </p:nvSpPr>
        <p:spPr>
          <a:xfrm>
            <a:off x="4897808" y="5689600"/>
            <a:ext cx="3039999" cy="369332"/>
          </a:xfrm>
          <a:prstGeom prst="rect">
            <a:avLst/>
          </a:prstGeom>
        </p:spPr>
        <p:txBody>
          <a:bodyPr wrap="none">
            <a:spAutoFit/>
          </a:bodyPr>
          <a:lstStyle/>
          <a:p>
            <a:r>
              <a:rPr lang="en-US" u="sng" dirty="0">
                <a:solidFill>
                  <a:srgbClr val="0070C0"/>
                </a:solidFill>
              </a:rPr>
              <a:t>https://</a:t>
            </a:r>
            <a:r>
              <a:rPr lang="en-US" u="sng" dirty="0" err="1">
                <a:solidFill>
                  <a:srgbClr val="0070C0"/>
                </a:solidFill>
              </a:rPr>
              <a:t>youtu.be</a:t>
            </a:r>
            <a:r>
              <a:rPr lang="en-US" u="sng" dirty="0">
                <a:solidFill>
                  <a:srgbClr val="0070C0"/>
                </a:solidFill>
              </a:rPr>
              <a:t>/ihnzFH2L818</a:t>
            </a:r>
          </a:p>
        </p:txBody>
      </p:sp>
    </p:spTree>
    <p:extLst>
      <p:ext uri="{BB962C8B-B14F-4D97-AF65-F5344CB8AC3E}">
        <p14:creationId xmlns:p14="http://schemas.microsoft.com/office/powerpoint/2010/main" val="126044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EED142-777F-D843-9876-FCC3A4DC4A5F}"/>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Check your understanding</a:t>
            </a:r>
          </a:p>
        </p:txBody>
      </p:sp>
      <p:pic>
        <p:nvPicPr>
          <p:cNvPr id="5" name="Picture 4" descr="A screen shot of a computer&#10;&#10;Description automatically generated">
            <a:extLst>
              <a:ext uri="{FF2B5EF4-FFF2-40B4-BE49-F238E27FC236}">
                <a16:creationId xmlns:a16="http://schemas.microsoft.com/office/drawing/2014/main" id="{E182CD0B-0B92-C544-AC59-04E2E290D4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4064" y="1094948"/>
            <a:ext cx="7734020" cy="4668104"/>
          </a:xfrm>
          <a:prstGeom prst="rect">
            <a:avLst/>
          </a:prstGeom>
        </p:spPr>
      </p:pic>
      <p:pic>
        <p:nvPicPr>
          <p:cNvPr id="3" name="Picture 2">
            <a:extLst>
              <a:ext uri="{FF2B5EF4-FFF2-40B4-BE49-F238E27FC236}">
                <a16:creationId xmlns:a16="http://schemas.microsoft.com/office/drawing/2014/main" id="{9154E8B6-1C49-1F4C-845A-EABF60EB2062}"/>
              </a:ext>
            </a:extLst>
          </p:cNvPr>
          <p:cNvPicPr>
            <a:picLocks noChangeAspect="1"/>
          </p:cNvPicPr>
          <p:nvPr/>
        </p:nvPicPr>
        <p:blipFill>
          <a:blip r:embed="rId3"/>
          <a:stretch>
            <a:fillRect/>
          </a:stretch>
        </p:blipFill>
        <p:spPr>
          <a:xfrm>
            <a:off x="8732384" y="1094948"/>
            <a:ext cx="3175000" cy="4668104"/>
          </a:xfrm>
          <a:prstGeom prst="rect">
            <a:avLst/>
          </a:prstGeom>
        </p:spPr>
      </p:pic>
    </p:spTree>
    <p:extLst>
      <p:ext uri="{BB962C8B-B14F-4D97-AF65-F5344CB8AC3E}">
        <p14:creationId xmlns:p14="http://schemas.microsoft.com/office/powerpoint/2010/main" val="2639296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C4B7B-61AD-414D-9F3E-CD48B666B7B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sp>
        <p:nvSpPr>
          <p:cNvPr id="3" name="TextBox 2">
            <a:extLst>
              <a:ext uri="{FF2B5EF4-FFF2-40B4-BE49-F238E27FC236}">
                <a16:creationId xmlns:a16="http://schemas.microsoft.com/office/drawing/2014/main" id="{B0A5B2C2-7404-CC44-9C06-EBD29FE0B7E4}"/>
              </a:ext>
            </a:extLst>
          </p:cNvPr>
          <p:cNvSpPr txBox="1"/>
          <p:nvPr/>
        </p:nvSpPr>
        <p:spPr>
          <a:xfrm>
            <a:off x="670551" y="976192"/>
            <a:ext cx="11095879" cy="1323439"/>
          </a:xfrm>
          <a:prstGeom prst="rect">
            <a:avLst/>
          </a:prstGeom>
          <a:solidFill>
            <a:schemeClr val="bg1"/>
          </a:solidFill>
        </p:spPr>
        <p:txBody>
          <a:bodyPr wrap="square" rtlCol="0">
            <a:spAutoFit/>
          </a:bodyPr>
          <a:lstStyle/>
          <a:p>
            <a:pPr algn="ctr"/>
            <a:r>
              <a:rPr lang="en-US" sz="1600" dirty="0">
                <a:solidFill>
                  <a:srgbClr val="008F00"/>
                </a:solidFill>
              </a:rPr>
              <a:t>If possible, it may be desirable to encourage the class to prayerfully reflect on the parable in small groups </a:t>
            </a:r>
            <a:br>
              <a:rPr lang="en-US" sz="1600" dirty="0">
                <a:solidFill>
                  <a:srgbClr val="008F00"/>
                </a:solidFill>
              </a:rPr>
            </a:br>
            <a:r>
              <a:rPr lang="en-US" sz="1600" dirty="0">
                <a:solidFill>
                  <a:srgbClr val="008F00"/>
                </a:solidFill>
              </a:rPr>
              <a:t>in the school oratory or another quiet location.</a:t>
            </a:r>
            <a:br>
              <a:rPr lang="en-US" sz="1600" dirty="0">
                <a:solidFill>
                  <a:srgbClr val="008F00"/>
                </a:solidFill>
              </a:rPr>
            </a:br>
            <a:endParaRPr lang="en-GB" sz="1600" dirty="0">
              <a:solidFill>
                <a:srgbClr val="008F00"/>
              </a:solidFill>
            </a:endParaRPr>
          </a:p>
          <a:p>
            <a:pPr algn="ctr"/>
            <a:r>
              <a:rPr lang="en-US" sz="1600" dirty="0">
                <a:solidFill>
                  <a:srgbClr val="008F00"/>
                </a:solidFill>
              </a:rPr>
              <a:t>Ask participants to slowly reflect on the text. You may wish to have pupils read aloud the parable two or three times:</a:t>
            </a:r>
            <a:endParaRPr lang="en-GB" sz="1600" dirty="0">
              <a:solidFill>
                <a:srgbClr val="008F00"/>
              </a:solidFill>
            </a:endParaRPr>
          </a:p>
          <a:p>
            <a:pPr algn="ctr"/>
            <a:r>
              <a:rPr lang="en-US" sz="1600" dirty="0">
                <a:solidFill>
                  <a:srgbClr val="008F00"/>
                </a:solidFill>
              </a:rPr>
              <a:t>Ask the participants to reflect on the following four questions:</a:t>
            </a:r>
            <a:endParaRPr lang="en-GB" sz="1600" dirty="0">
              <a:solidFill>
                <a:srgbClr val="008F00"/>
              </a:solidFill>
            </a:endParaRPr>
          </a:p>
        </p:txBody>
      </p:sp>
      <p:sp>
        <p:nvSpPr>
          <p:cNvPr id="6" name="TextBox 5">
            <a:extLst>
              <a:ext uri="{FF2B5EF4-FFF2-40B4-BE49-F238E27FC236}">
                <a16:creationId xmlns:a16="http://schemas.microsoft.com/office/drawing/2014/main" id="{107D9F13-8B14-1D40-81F3-89AC23A0C60C}"/>
              </a:ext>
            </a:extLst>
          </p:cNvPr>
          <p:cNvSpPr txBox="1"/>
          <p:nvPr/>
        </p:nvSpPr>
        <p:spPr>
          <a:xfrm>
            <a:off x="2509664" y="3057892"/>
            <a:ext cx="7700784" cy="1815882"/>
          </a:xfrm>
          <a:prstGeom prst="rect">
            <a:avLst/>
          </a:prstGeom>
          <a:solidFill>
            <a:srgbClr val="008F00"/>
          </a:solidFill>
        </p:spPr>
        <p:txBody>
          <a:bodyPr wrap="square" rtlCol="0">
            <a:spAutoFit/>
          </a:bodyPr>
          <a:lstStyle/>
          <a:p>
            <a:pPr algn="ctr"/>
            <a:r>
              <a:rPr lang="en-US" sz="2800" dirty="0">
                <a:solidFill>
                  <a:schemeClr val="bg1"/>
                </a:solidFill>
              </a:rPr>
              <a:t>Leader:	In the Name of the Father and of the Son and of the Holy Spirit</a:t>
            </a:r>
            <a:br>
              <a:rPr lang="en-US" sz="2800" dirty="0">
                <a:solidFill>
                  <a:schemeClr val="bg1"/>
                </a:solidFill>
              </a:rPr>
            </a:br>
            <a:br>
              <a:rPr lang="en-US" sz="2800" dirty="0">
                <a:solidFill>
                  <a:schemeClr val="bg1"/>
                </a:solidFill>
              </a:rPr>
            </a:br>
            <a:r>
              <a:rPr lang="en-US" sz="2800" dirty="0">
                <a:solidFill>
                  <a:schemeClr val="bg1"/>
                </a:solidFill>
              </a:rPr>
              <a:t>ALL :  AMEN</a:t>
            </a:r>
            <a:endParaRPr lang="en-GB" sz="2800" dirty="0">
              <a:solidFill>
                <a:schemeClr val="bg1"/>
              </a:solidFill>
            </a:endParaRPr>
          </a:p>
        </p:txBody>
      </p:sp>
    </p:spTree>
    <p:extLst>
      <p:ext uri="{BB962C8B-B14F-4D97-AF65-F5344CB8AC3E}">
        <p14:creationId xmlns:p14="http://schemas.microsoft.com/office/powerpoint/2010/main" val="257001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5C4B7B-61AD-414D-9F3E-CD48B666B7B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sp>
        <p:nvSpPr>
          <p:cNvPr id="6" name="TextBox 5">
            <a:extLst>
              <a:ext uri="{FF2B5EF4-FFF2-40B4-BE49-F238E27FC236}">
                <a16:creationId xmlns:a16="http://schemas.microsoft.com/office/drawing/2014/main" id="{F2BA4679-03F0-7846-863C-AAE9A6D5266E}"/>
              </a:ext>
            </a:extLst>
          </p:cNvPr>
          <p:cNvSpPr txBox="1"/>
          <p:nvPr/>
        </p:nvSpPr>
        <p:spPr>
          <a:xfrm>
            <a:off x="5746779" y="1495792"/>
            <a:ext cx="5543521" cy="3416320"/>
          </a:xfrm>
          <a:prstGeom prst="rect">
            <a:avLst/>
          </a:prstGeom>
          <a:solidFill>
            <a:srgbClr val="FFFF00"/>
          </a:solidFill>
        </p:spPr>
        <p:txBody>
          <a:bodyPr wrap="square" rtlCol="0">
            <a:spAutoFit/>
          </a:bodyPr>
          <a:lstStyle/>
          <a:p>
            <a:pPr algn="ctr"/>
            <a:r>
              <a:rPr lang="en-US" sz="2400" dirty="0"/>
              <a:t>ALL:	</a:t>
            </a:r>
            <a:r>
              <a:rPr lang="en-GB" sz="2400" dirty="0"/>
              <a:t>Our Father, Who art in heaven, hallowed be Thy name; </a:t>
            </a:r>
            <a:br>
              <a:rPr lang="en-GB" sz="2400" dirty="0"/>
            </a:br>
            <a:r>
              <a:rPr lang="en-GB" sz="2400" dirty="0"/>
              <a:t>Thy kingdom come; </a:t>
            </a:r>
            <a:br>
              <a:rPr lang="en-GB" sz="2400" dirty="0"/>
            </a:br>
            <a:r>
              <a:rPr lang="en-GB" sz="2400" dirty="0"/>
              <a:t>Thy will be done on earth as it is in heaven. Give us this day our daily bread; </a:t>
            </a:r>
            <a:br>
              <a:rPr lang="en-GB" sz="2400" dirty="0"/>
            </a:br>
            <a:r>
              <a:rPr lang="en-GB" sz="2400" dirty="0"/>
              <a:t>and forgive us our trespasses as we forgive those who trespass against us; </a:t>
            </a:r>
            <a:br>
              <a:rPr lang="en-GB" sz="2400" dirty="0"/>
            </a:br>
            <a:r>
              <a:rPr lang="en-GB" sz="2400" dirty="0"/>
              <a:t>and lead us not into temptation, </a:t>
            </a:r>
            <a:br>
              <a:rPr lang="en-GB" sz="2400" dirty="0"/>
            </a:br>
            <a:r>
              <a:rPr lang="en-GB" sz="2400" dirty="0"/>
              <a:t>but deliver us from evil.</a:t>
            </a:r>
          </a:p>
        </p:txBody>
      </p:sp>
      <p:pic>
        <p:nvPicPr>
          <p:cNvPr id="7" name="Picture 6" descr="A close up of text on a white surface&#10;&#10;Description automatically generated">
            <a:extLst>
              <a:ext uri="{FF2B5EF4-FFF2-40B4-BE49-F238E27FC236}">
                <a16:creationId xmlns:a16="http://schemas.microsoft.com/office/drawing/2014/main" id="{A3A60DBB-9804-0F40-8FB1-A642E023E9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230694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462702" y="2460722"/>
            <a:ext cx="6096000" cy="968278"/>
          </a:xfrm>
          <a:prstGeom prst="rect">
            <a:avLst/>
          </a:prstGeom>
        </p:spPr>
        <p:txBody>
          <a:bodyPr>
            <a:spAutoFit/>
          </a:bodyPr>
          <a:lstStyle/>
          <a:p>
            <a:pPr lvl="0" algn="ctr">
              <a:lnSpc>
                <a:spcPct val="107000"/>
              </a:lnSpc>
              <a:spcAft>
                <a:spcPts val="0"/>
              </a:spcAft>
            </a:pPr>
            <a:r>
              <a:rPr lang="en-US" dirty="0">
                <a:latin typeface="Untitled Serif"/>
                <a:ea typeface="Calibri" panose="020F0502020204030204" pitchFamily="34" charset="0"/>
                <a:cs typeface="Times New Roman" panose="02020603050405020304" pitchFamily="18" charset="0"/>
              </a:rPr>
              <a:t>What does the text say? Is there anything about the text I find surprising or unusual? Are there any words or phrases that strike me in a special way?</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C6FB189-9FFD-5345-A825-E7B00C355F02}"/>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pic>
        <p:nvPicPr>
          <p:cNvPr id="9" name="Picture 8" descr="A close up of text on a white surface&#10;&#10;Description automatically generated">
            <a:extLst>
              <a:ext uri="{FF2B5EF4-FFF2-40B4-BE49-F238E27FC236}">
                <a16:creationId xmlns:a16="http://schemas.microsoft.com/office/drawing/2014/main" id="{C97667EE-AABB-3E40-98F5-750099279B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163883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462702" y="2347781"/>
            <a:ext cx="6096000" cy="1264642"/>
          </a:xfrm>
          <a:prstGeom prst="rect">
            <a:avLst/>
          </a:prstGeom>
        </p:spPr>
        <p:txBody>
          <a:bodyPr>
            <a:spAutoFit/>
          </a:bodyPr>
          <a:lstStyle/>
          <a:p>
            <a:pPr lvl="0" algn="ctr">
              <a:lnSpc>
                <a:spcPct val="107000"/>
              </a:lnSpc>
              <a:spcAft>
                <a:spcPts val="0"/>
              </a:spcAft>
            </a:pPr>
            <a:r>
              <a:rPr lang="en-US" dirty="0">
                <a:latin typeface="Untitled Serif"/>
                <a:ea typeface="Calibri" panose="020F0502020204030204" pitchFamily="34" charset="0"/>
                <a:cs typeface="Times New Roman" panose="02020603050405020304" pitchFamily="18" charset="0"/>
              </a:rPr>
              <a:t>What does the parable say to me? How does the parable connect with my life? What do I ‘treasure’? What is important to me? Can I see a connection between what I think is important and what my faith tells me is important?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C43634A-5651-0248-83B4-4F8C568DE1AC}"/>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pic>
        <p:nvPicPr>
          <p:cNvPr id="9" name="Picture 8" descr="A close up of text on a white surface&#10;&#10;Description automatically generated">
            <a:extLst>
              <a:ext uri="{FF2B5EF4-FFF2-40B4-BE49-F238E27FC236}">
                <a16:creationId xmlns:a16="http://schemas.microsoft.com/office/drawing/2014/main" id="{A03B306D-D765-A14A-BF11-0A076D3E4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119161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564302" y="2385881"/>
            <a:ext cx="6096000" cy="1264642"/>
          </a:xfrm>
          <a:prstGeom prst="rect">
            <a:avLst/>
          </a:prstGeom>
        </p:spPr>
        <p:txBody>
          <a:bodyPr>
            <a:spAutoFit/>
          </a:bodyPr>
          <a:lstStyle/>
          <a:p>
            <a:pPr lvl="0" algn="ctr">
              <a:lnSpc>
                <a:spcPct val="107000"/>
              </a:lnSpc>
              <a:spcAft>
                <a:spcPts val="0"/>
              </a:spcAft>
            </a:pPr>
            <a:r>
              <a:rPr lang="en-US" dirty="0">
                <a:latin typeface="Untitled Serif"/>
                <a:ea typeface="Calibri" panose="020F0502020204030204" pitchFamily="34" charset="0"/>
                <a:cs typeface="Times New Roman" panose="02020603050405020304" pitchFamily="18" charset="0"/>
              </a:rPr>
              <a:t>What do I want to say to God about the parable? Do I need God to make me aware of the the many ‘treasures’ in my life? Do I see the people around me as ‘treasures’? Do I need God’s help to recognize all the gifts that He has given me?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B825147-27BE-994D-9DB4-C176C1E96B03}"/>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pic>
        <p:nvPicPr>
          <p:cNvPr id="9" name="Picture 8" descr="A close up of text on a white surface&#10;&#10;Description automatically generated">
            <a:extLst>
              <a:ext uri="{FF2B5EF4-FFF2-40B4-BE49-F238E27FC236}">
                <a16:creationId xmlns:a16="http://schemas.microsoft.com/office/drawing/2014/main" id="{58B25D7C-7B4F-CA44-9AE8-DDCF95307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2022675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2EFCC-A479-574D-8750-0529FDB3D5CF}"/>
              </a:ext>
            </a:extLst>
          </p:cNvPr>
          <p:cNvSpPr/>
          <p:nvPr/>
        </p:nvSpPr>
        <p:spPr>
          <a:xfrm>
            <a:off x="5462702" y="2630109"/>
            <a:ext cx="6096000" cy="968278"/>
          </a:xfrm>
          <a:prstGeom prst="rect">
            <a:avLst/>
          </a:prstGeom>
        </p:spPr>
        <p:txBody>
          <a:bodyPr>
            <a:spAutoFit/>
          </a:bodyPr>
          <a:lstStyle/>
          <a:p>
            <a:pPr lvl="0" algn="ctr">
              <a:lnSpc>
                <a:spcPct val="107000"/>
              </a:lnSpc>
              <a:spcAft>
                <a:spcPts val="800"/>
              </a:spcAft>
            </a:pPr>
            <a:r>
              <a:rPr lang="en-US" dirty="0">
                <a:latin typeface="Untitled Serif"/>
                <a:ea typeface="Calibri" panose="020F0502020204030204" pitchFamily="34" charset="0"/>
                <a:cs typeface="Times New Roman" panose="02020603050405020304" pitchFamily="18" charset="0"/>
              </a:rPr>
              <a:t>Moving on: What is my ‘take-away’ from this time of prayer? Do I need to re-think what I value and what I think is important?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8FABBAD-8632-8445-9D9E-F7BE67F68530}"/>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pic>
        <p:nvPicPr>
          <p:cNvPr id="9" name="Picture 8" descr="A close up of text on a white surface&#10;&#10;Description automatically generated">
            <a:extLst>
              <a:ext uri="{FF2B5EF4-FFF2-40B4-BE49-F238E27FC236}">
                <a16:creationId xmlns:a16="http://schemas.microsoft.com/office/drawing/2014/main" id="{2496C7DE-1E13-0248-9F25-0DF48385FA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2967113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BA4679-03F0-7846-863C-AAE9A6D5266E}"/>
              </a:ext>
            </a:extLst>
          </p:cNvPr>
          <p:cNvSpPr txBox="1"/>
          <p:nvPr/>
        </p:nvSpPr>
        <p:spPr>
          <a:xfrm>
            <a:off x="5746779" y="1775420"/>
            <a:ext cx="5543521" cy="2677656"/>
          </a:xfrm>
          <a:prstGeom prst="rect">
            <a:avLst/>
          </a:prstGeom>
          <a:solidFill>
            <a:srgbClr val="FFFF00"/>
          </a:solidFill>
        </p:spPr>
        <p:txBody>
          <a:bodyPr wrap="square" rtlCol="0">
            <a:spAutoFit/>
          </a:bodyPr>
          <a:lstStyle/>
          <a:p>
            <a:pPr algn="ctr"/>
            <a:r>
              <a:rPr lang="en-US" sz="2400" dirty="0"/>
              <a:t>ALL:	</a:t>
            </a:r>
            <a:r>
              <a:rPr lang="en-GB" sz="2400" dirty="0"/>
              <a:t> Hail Mary, Full of Grace, The Lord is with thee. Blessed art thou among women, and blessed is the fruit of thy womb, Jesus. Holy Mary, Mother of God, pray for us sinners now, and at the hour of death. Glory Be to the Father, and to the Son, and to the Holy Spirit.</a:t>
            </a:r>
          </a:p>
        </p:txBody>
      </p:sp>
      <p:sp>
        <p:nvSpPr>
          <p:cNvPr id="8" name="TextBox 7">
            <a:extLst>
              <a:ext uri="{FF2B5EF4-FFF2-40B4-BE49-F238E27FC236}">
                <a16:creationId xmlns:a16="http://schemas.microsoft.com/office/drawing/2014/main" id="{3B65A078-C1AC-9B47-A2DE-00C00D1881E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pic>
        <p:nvPicPr>
          <p:cNvPr id="9" name="Picture 8" descr="A close up of text on a white surface&#10;&#10;Description automatically generated">
            <a:extLst>
              <a:ext uri="{FF2B5EF4-FFF2-40B4-BE49-F238E27FC236}">
                <a16:creationId xmlns:a16="http://schemas.microsoft.com/office/drawing/2014/main" id="{A533E157-4B67-3E46-B311-CC5C3AD84B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284251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BA4679-03F0-7846-863C-AAE9A6D5266E}"/>
              </a:ext>
            </a:extLst>
          </p:cNvPr>
          <p:cNvSpPr txBox="1"/>
          <p:nvPr/>
        </p:nvSpPr>
        <p:spPr>
          <a:xfrm>
            <a:off x="5734079" y="2329418"/>
            <a:ext cx="5543521" cy="1569660"/>
          </a:xfrm>
          <a:prstGeom prst="rect">
            <a:avLst/>
          </a:prstGeom>
          <a:solidFill>
            <a:srgbClr val="008F00"/>
          </a:solidFill>
        </p:spPr>
        <p:txBody>
          <a:bodyPr wrap="square" rtlCol="0">
            <a:spAutoFit/>
          </a:bodyPr>
          <a:lstStyle/>
          <a:p>
            <a:pPr algn="ctr"/>
            <a:r>
              <a:rPr lang="en-US" sz="2400" dirty="0">
                <a:solidFill>
                  <a:schemeClr val="bg1"/>
                </a:solidFill>
              </a:rPr>
              <a:t>ALL:	</a:t>
            </a:r>
            <a:r>
              <a:rPr lang="en-GB" sz="2400" dirty="0">
                <a:solidFill>
                  <a:schemeClr val="bg1"/>
                </a:solidFill>
              </a:rPr>
              <a:t> Glory be to the Father, and to the Son, and to the Holy Spirit, as it was in the beginning, is now, and ever shall be, world without end.</a:t>
            </a:r>
          </a:p>
        </p:txBody>
      </p:sp>
      <p:sp>
        <p:nvSpPr>
          <p:cNvPr id="8" name="TextBox 7">
            <a:extLst>
              <a:ext uri="{FF2B5EF4-FFF2-40B4-BE49-F238E27FC236}">
                <a16:creationId xmlns:a16="http://schemas.microsoft.com/office/drawing/2014/main" id="{95BDD1BE-28FB-5B4D-BA4E-37677DA0FCC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Prayer Time</a:t>
            </a:r>
          </a:p>
        </p:txBody>
      </p:sp>
      <p:pic>
        <p:nvPicPr>
          <p:cNvPr id="9" name="Picture 8" descr="A close up of text on a white surface&#10;&#10;Description automatically generated">
            <a:extLst>
              <a:ext uri="{FF2B5EF4-FFF2-40B4-BE49-F238E27FC236}">
                <a16:creationId xmlns:a16="http://schemas.microsoft.com/office/drawing/2014/main" id="{57358711-1F81-3648-A327-13687C4851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149" y="746185"/>
            <a:ext cx="5365630" cy="5365630"/>
          </a:xfrm>
          <a:prstGeom prst="rect">
            <a:avLst/>
          </a:prstGeom>
        </p:spPr>
      </p:pic>
    </p:spTree>
    <p:extLst>
      <p:ext uri="{BB962C8B-B14F-4D97-AF65-F5344CB8AC3E}">
        <p14:creationId xmlns:p14="http://schemas.microsoft.com/office/powerpoint/2010/main" val="239043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7550-9D04-1244-B741-A07212E3792B}"/>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Introduction</a:t>
            </a:r>
          </a:p>
        </p:txBody>
      </p:sp>
      <p:sp>
        <p:nvSpPr>
          <p:cNvPr id="3" name="TextBox 2">
            <a:extLst>
              <a:ext uri="{FF2B5EF4-FFF2-40B4-BE49-F238E27FC236}">
                <a16:creationId xmlns:a16="http://schemas.microsoft.com/office/drawing/2014/main" id="{8FBE1424-B2F3-5543-9AEB-70A10585606A}"/>
              </a:ext>
            </a:extLst>
          </p:cNvPr>
          <p:cNvSpPr txBox="1"/>
          <p:nvPr/>
        </p:nvSpPr>
        <p:spPr>
          <a:xfrm>
            <a:off x="1348709" y="945296"/>
            <a:ext cx="9741717" cy="1323439"/>
          </a:xfrm>
          <a:prstGeom prst="rect">
            <a:avLst/>
          </a:prstGeom>
          <a:solidFill>
            <a:srgbClr val="008F00"/>
          </a:solidFill>
        </p:spPr>
        <p:txBody>
          <a:bodyPr wrap="square" rtlCol="0">
            <a:spAutoFit/>
          </a:bodyPr>
          <a:lstStyle/>
          <a:p>
            <a:pPr algn="ctr"/>
            <a:r>
              <a:rPr lang="en-US" sz="2000" dirty="0">
                <a:solidFill>
                  <a:schemeClr val="bg1"/>
                </a:solidFill>
              </a:rPr>
              <a:t>This week the Catholic Church in Scotland celebrates </a:t>
            </a:r>
            <a:r>
              <a:rPr lang="en-US" sz="2000" b="1" i="1" dirty="0">
                <a:solidFill>
                  <a:schemeClr val="bg1"/>
                </a:solidFill>
              </a:rPr>
              <a:t>Vocations Awareness Week</a:t>
            </a:r>
            <a:r>
              <a:rPr lang="en-US" sz="2000" dirty="0">
                <a:solidFill>
                  <a:schemeClr val="bg1"/>
                </a:solidFill>
              </a:rPr>
              <a:t>. </a:t>
            </a:r>
          </a:p>
          <a:p>
            <a:pPr algn="ctr"/>
            <a:r>
              <a:rPr lang="en-US" sz="2000" dirty="0">
                <a:solidFill>
                  <a:schemeClr val="bg1"/>
                </a:solidFill>
              </a:rPr>
              <a:t>During this time, we are asked to reflect on the ministry of Priests, Deacons and Religious Sisters in our communities. We are also asked to pray that men and women in our community and all over Scotland will offer their lives in the service of the Gospel.</a:t>
            </a:r>
          </a:p>
        </p:txBody>
      </p:sp>
      <p:pic>
        <p:nvPicPr>
          <p:cNvPr id="6" name="Picture 5" descr="https://i.vimeocdn.com/video/515930921_1280x720.jpg">
            <a:extLst>
              <a:ext uri="{FF2B5EF4-FFF2-40B4-BE49-F238E27FC236}">
                <a16:creationId xmlns:a16="http://schemas.microsoft.com/office/drawing/2014/main" id="{FF93BFF8-DCE2-F14A-9461-3F055BDFB54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5424" y="2394965"/>
            <a:ext cx="3881510" cy="3404632"/>
          </a:xfrm>
          <a:prstGeom prst="rect">
            <a:avLst/>
          </a:prstGeom>
          <a:noFill/>
          <a:ln>
            <a:noFill/>
          </a:ln>
        </p:spPr>
      </p:pic>
      <p:pic>
        <p:nvPicPr>
          <p:cNvPr id="10" name="Picture 9" descr="A close up of a logo&#10;&#10;Description automatically generated">
            <a:extLst>
              <a:ext uri="{FF2B5EF4-FFF2-40B4-BE49-F238E27FC236}">
                <a16:creationId xmlns:a16="http://schemas.microsoft.com/office/drawing/2014/main" id="{DB221726-E596-FB4D-A5BB-282D4F3592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91" t="12040" r="52778" b="46188"/>
          <a:stretch/>
        </p:blipFill>
        <p:spPr>
          <a:xfrm>
            <a:off x="6531913" y="2097139"/>
            <a:ext cx="3614663" cy="3753148"/>
          </a:xfrm>
          <a:prstGeom prst="rect">
            <a:avLst/>
          </a:prstGeom>
        </p:spPr>
      </p:pic>
    </p:spTree>
    <p:extLst>
      <p:ext uri="{BB962C8B-B14F-4D97-AF65-F5344CB8AC3E}">
        <p14:creationId xmlns:p14="http://schemas.microsoft.com/office/powerpoint/2010/main" val="351438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E1424-B2F3-5543-9AEB-70A10585606A}"/>
              </a:ext>
            </a:extLst>
          </p:cNvPr>
          <p:cNvSpPr txBox="1"/>
          <p:nvPr/>
        </p:nvSpPr>
        <p:spPr>
          <a:xfrm>
            <a:off x="670551" y="945296"/>
            <a:ext cx="11095879" cy="1015663"/>
          </a:xfrm>
          <a:prstGeom prst="rect">
            <a:avLst/>
          </a:prstGeom>
          <a:noFill/>
        </p:spPr>
        <p:txBody>
          <a:bodyPr wrap="square" rtlCol="0">
            <a:spAutoFit/>
          </a:bodyPr>
          <a:lstStyle/>
          <a:p>
            <a:pPr algn="ctr"/>
            <a:r>
              <a:rPr lang="en-US" sz="2000" dirty="0">
                <a:solidFill>
                  <a:srgbClr val="008F00"/>
                </a:solidFill>
              </a:rPr>
              <a:t>This year, during Vocations Awareness Week, we are reflecting on theme of ‘parable’. Priests, Deacons and Religious Sisters are commissioned to tell the story of Jesus and that story comes to us, in a major part, by the stories, the ‘parables’ Jesus told about himself, about God and about the world. </a:t>
            </a:r>
            <a:endParaRPr lang="en-US" sz="2400" dirty="0">
              <a:solidFill>
                <a:srgbClr val="008F00"/>
              </a:solidFill>
            </a:endParaRPr>
          </a:p>
        </p:txBody>
      </p:sp>
      <p:sp>
        <p:nvSpPr>
          <p:cNvPr id="7" name="TextBox 6">
            <a:extLst>
              <a:ext uri="{FF2B5EF4-FFF2-40B4-BE49-F238E27FC236}">
                <a16:creationId xmlns:a16="http://schemas.microsoft.com/office/drawing/2014/main" id="{21237CC6-07A9-EF43-9CC9-A1539AC9A718}"/>
              </a:ext>
            </a:extLst>
          </p:cNvPr>
          <p:cNvSpPr txBox="1"/>
          <p:nvPr/>
        </p:nvSpPr>
        <p:spPr>
          <a:xfrm>
            <a:off x="830737" y="2260889"/>
            <a:ext cx="5155609" cy="3170099"/>
          </a:xfrm>
          <a:prstGeom prst="rect">
            <a:avLst/>
          </a:prstGeom>
          <a:solidFill>
            <a:srgbClr val="008F00"/>
          </a:solidFill>
        </p:spPr>
        <p:txBody>
          <a:bodyPr wrap="square" rtlCol="0">
            <a:spAutoFit/>
          </a:bodyPr>
          <a:lstStyle/>
          <a:p>
            <a:pPr algn="ctr"/>
            <a:r>
              <a:rPr lang="en-US" sz="2000" dirty="0">
                <a:solidFill>
                  <a:schemeClr val="bg1"/>
                </a:solidFill>
              </a:rPr>
              <a:t>The parables of Jesus work on many different levels. On the surface they can seem like simple stories but there is always something deeper at work in each and every one of them – </a:t>
            </a:r>
            <a:br>
              <a:rPr lang="en-US" sz="2000" dirty="0">
                <a:solidFill>
                  <a:schemeClr val="bg1"/>
                </a:solidFill>
              </a:rPr>
            </a:br>
            <a:r>
              <a:rPr lang="en-US" sz="2000" dirty="0">
                <a:solidFill>
                  <a:schemeClr val="bg1"/>
                </a:solidFill>
              </a:rPr>
              <a:t>they draw us deeper into the mystery of Jesus and his message. </a:t>
            </a:r>
          </a:p>
          <a:p>
            <a:pPr algn="ctr"/>
            <a:endParaRPr lang="en-US" sz="2000" dirty="0">
              <a:solidFill>
                <a:schemeClr val="bg1"/>
              </a:solidFill>
            </a:endParaRPr>
          </a:p>
          <a:p>
            <a:pPr algn="ctr"/>
            <a:r>
              <a:rPr lang="en-US" sz="2000" dirty="0">
                <a:solidFill>
                  <a:schemeClr val="bg1"/>
                </a:solidFill>
              </a:rPr>
              <a:t>Parables, therefore, aren’t simply stories they’re more like riddles and puzzles – they stop and make us think and reflect. </a:t>
            </a:r>
            <a:endParaRPr lang="en-GB" sz="2000" dirty="0">
              <a:solidFill>
                <a:schemeClr val="bg1"/>
              </a:solidFill>
            </a:endParaRPr>
          </a:p>
        </p:txBody>
      </p:sp>
      <p:pic>
        <p:nvPicPr>
          <p:cNvPr id="5" name="Picture 4" descr="A screenshot of a cell phone&#10;&#10;Description automatically generated">
            <a:extLst>
              <a:ext uri="{FF2B5EF4-FFF2-40B4-BE49-F238E27FC236}">
                <a16:creationId xmlns:a16="http://schemas.microsoft.com/office/drawing/2014/main" id="{EF97F93A-1EED-BB49-8089-01B419E121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6491" y="2260889"/>
            <a:ext cx="4884772" cy="3651815"/>
          </a:xfrm>
          <a:prstGeom prst="rect">
            <a:avLst/>
          </a:prstGeom>
        </p:spPr>
      </p:pic>
      <p:sp>
        <p:nvSpPr>
          <p:cNvPr id="6" name="TextBox 5">
            <a:extLst>
              <a:ext uri="{FF2B5EF4-FFF2-40B4-BE49-F238E27FC236}">
                <a16:creationId xmlns:a16="http://schemas.microsoft.com/office/drawing/2014/main" id="{C5BF0778-F5B9-8149-9DBA-F7E2A9F853E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Introduction</a:t>
            </a:r>
          </a:p>
        </p:txBody>
      </p:sp>
    </p:spTree>
    <p:extLst>
      <p:ext uri="{BB962C8B-B14F-4D97-AF65-F5344CB8AC3E}">
        <p14:creationId xmlns:p14="http://schemas.microsoft.com/office/powerpoint/2010/main" val="314623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05EF06-34C1-5F4B-ABD3-21BF9E1C8E85}"/>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Parable of the Lost Coin</a:t>
            </a:r>
          </a:p>
        </p:txBody>
      </p:sp>
      <p:pic>
        <p:nvPicPr>
          <p:cNvPr id="9" name="Picture 8" descr="A close up of text on a white surface&#10;&#10;Description automatically generated">
            <a:extLst>
              <a:ext uri="{FF2B5EF4-FFF2-40B4-BE49-F238E27FC236}">
                <a16:creationId xmlns:a16="http://schemas.microsoft.com/office/drawing/2014/main" id="{9D57FE4F-1F43-AA4C-87D3-D3FF0C097D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824" b="24277"/>
          <a:stretch/>
        </p:blipFill>
        <p:spPr>
          <a:xfrm>
            <a:off x="2267959" y="677173"/>
            <a:ext cx="8612998" cy="5503653"/>
          </a:xfrm>
          <a:prstGeom prst="rect">
            <a:avLst/>
          </a:prstGeom>
        </p:spPr>
      </p:pic>
    </p:spTree>
    <p:extLst>
      <p:ext uri="{BB962C8B-B14F-4D97-AF65-F5344CB8AC3E}">
        <p14:creationId xmlns:p14="http://schemas.microsoft.com/office/powerpoint/2010/main" val="417561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00789783-5E06-3D4F-A1A0-AE8CB2819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143" t="10441" r="49831" b="44150"/>
          <a:stretch/>
        </p:blipFill>
        <p:spPr>
          <a:xfrm>
            <a:off x="6808494" y="391774"/>
            <a:ext cx="5118340" cy="5279203"/>
          </a:xfrm>
          <a:prstGeom prst="rect">
            <a:avLst/>
          </a:prstGeom>
        </p:spPr>
      </p:pic>
      <p:sp>
        <p:nvSpPr>
          <p:cNvPr id="7" name="TextBox 6">
            <a:extLst>
              <a:ext uri="{FF2B5EF4-FFF2-40B4-BE49-F238E27FC236}">
                <a16:creationId xmlns:a16="http://schemas.microsoft.com/office/drawing/2014/main" id="{DD4F4478-8B8A-D441-89EB-753437BAB230}"/>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Parable of the Lost Coin</a:t>
            </a:r>
          </a:p>
        </p:txBody>
      </p:sp>
      <p:pic>
        <p:nvPicPr>
          <p:cNvPr id="3" name="Picture 2" descr="A close up of text on a white surface&#10;&#10;Description automatically generated">
            <a:extLst>
              <a:ext uri="{FF2B5EF4-FFF2-40B4-BE49-F238E27FC236}">
                <a16:creationId xmlns:a16="http://schemas.microsoft.com/office/drawing/2014/main" id="{1FF3E845-D24F-9046-9EDA-D6927C3767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166" y="391774"/>
            <a:ext cx="5899391" cy="5899391"/>
          </a:xfrm>
          <a:prstGeom prst="rect">
            <a:avLst/>
          </a:prstGeom>
        </p:spPr>
      </p:pic>
    </p:spTree>
    <p:extLst>
      <p:ext uri="{BB962C8B-B14F-4D97-AF65-F5344CB8AC3E}">
        <p14:creationId xmlns:p14="http://schemas.microsoft.com/office/powerpoint/2010/main" val="84008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00A04A-7655-0A47-B892-001BE19B2637}"/>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Parable of the Lost Coin</a:t>
            </a:r>
          </a:p>
        </p:txBody>
      </p:sp>
      <p:pic>
        <p:nvPicPr>
          <p:cNvPr id="4" name="Picture 3" descr="A screen shot of a computer&#10;&#10;Description automatically generated">
            <a:extLst>
              <a:ext uri="{FF2B5EF4-FFF2-40B4-BE49-F238E27FC236}">
                <a16:creationId xmlns:a16="http://schemas.microsoft.com/office/drawing/2014/main" id="{2803F239-FD76-E744-972F-61323FF32EF7}"/>
              </a:ext>
            </a:extLst>
          </p:cNvPr>
          <p:cNvPicPr>
            <a:picLocks noChangeAspect="1"/>
          </p:cNvPicPr>
          <p:nvPr/>
        </p:nvPicPr>
        <p:blipFill>
          <a:blip r:embed="rId2"/>
          <a:stretch>
            <a:fillRect/>
          </a:stretch>
        </p:blipFill>
        <p:spPr>
          <a:xfrm>
            <a:off x="2995612" y="-700089"/>
            <a:ext cx="8015115" cy="8015115"/>
          </a:xfrm>
          <a:prstGeom prst="rect">
            <a:avLst/>
          </a:prstGeom>
        </p:spPr>
      </p:pic>
      <p:sp>
        <p:nvSpPr>
          <p:cNvPr id="7" name="Rectangle 6">
            <a:extLst>
              <a:ext uri="{FF2B5EF4-FFF2-40B4-BE49-F238E27FC236}">
                <a16:creationId xmlns:a16="http://schemas.microsoft.com/office/drawing/2014/main" id="{3FDE06A7-A1C1-4842-A3B5-93FAEE01DCAA}"/>
              </a:ext>
            </a:extLst>
          </p:cNvPr>
          <p:cNvSpPr/>
          <p:nvPr/>
        </p:nvSpPr>
        <p:spPr>
          <a:xfrm>
            <a:off x="4043253" y="5630347"/>
            <a:ext cx="4848443" cy="369332"/>
          </a:xfrm>
          <a:prstGeom prst="rect">
            <a:avLst/>
          </a:prstGeom>
        </p:spPr>
        <p:txBody>
          <a:bodyPr wrap="none">
            <a:spAutoFit/>
          </a:bodyPr>
          <a:lstStyle/>
          <a:p>
            <a:r>
              <a:rPr lang="en-GB" dirty="0">
                <a:hlinkClick r:id="rId3"/>
              </a:rPr>
              <a:t>https://www.youtube.com/watch?v=e9i5_zXCNFs</a:t>
            </a:r>
            <a:endParaRPr lang="en-US" dirty="0"/>
          </a:p>
        </p:txBody>
      </p:sp>
    </p:spTree>
    <p:extLst>
      <p:ext uri="{BB962C8B-B14F-4D97-AF65-F5344CB8AC3E}">
        <p14:creationId xmlns:p14="http://schemas.microsoft.com/office/powerpoint/2010/main" val="248423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6182265" y="826899"/>
            <a:ext cx="5500666" cy="5262979"/>
          </a:xfrm>
          <a:prstGeom prst="rect">
            <a:avLst/>
          </a:prstGeom>
          <a:noFill/>
        </p:spPr>
        <p:txBody>
          <a:bodyPr wrap="square" rtlCol="0">
            <a:spAutoFit/>
          </a:bodyPr>
          <a:lstStyle/>
          <a:p>
            <a:pPr algn="ctr"/>
            <a:r>
              <a:rPr lang="en-US" sz="2400" i="1" dirty="0">
                <a:solidFill>
                  <a:srgbClr val="008F00"/>
                </a:solidFill>
              </a:rPr>
              <a:t>Memory:</a:t>
            </a:r>
          </a:p>
          <a:p>
            <a:pPr algn="ctr"/>
            <a:endParaRPr lang="en-GB" sz="2400" dirty="0">
              <a:solidFill>
                <a:srgbClr val="008F00"/>
              </a:solidFill>
            </a:endParaRPr>
          </a:p>
          <a:p>
            <a:pPr algn="ctr"/>
            <a:r>
              <a:rPr lang="en-US" sz="2400" dirty="0">
                <a:solidFill>
                  <a:srgbClr val="008F00"/>
                </a:solidFill>
              </a:rPr>
              <a:t>Jesus often told parables to convey his message but where did his ideas come from? In explaining God’s forgiveness, why did Jesus use the image of a woman looking for a coin. People who have studied this parable tell us that we tend to get ideas for stories from our memories and experience. They say it’s very likely that as a child Jesus saw Mary, his mother, frantically looking round the house for a lost coin. From that memory came the idea for this parable!</a:t>
            </a:r>
            <a:endParaRPr lang="en-GB" sz="2400" dirty="0">
              <a:solidFill>
                <a:srgbClr val="008F00"/>
              </a:solidFill>
            </a:endParaRPr>
          </a:p>
        </p:txBody>
      </p:sp>
      <p:sp>
        <p:nvSpPr>
          <p:cNvPr id="7" name="TextBox 6">
            <a:extLst>
              <a:ext uri="{FF2B5EF4-FFF2-40B4-BE49-F238E27FC236}">
                <a16:creationId xmlns:a16="http://schemas.microsoft.com/office/drawing/2014/main" id="{BFCB7AD9-E341-094E-BFB2-C1EF5C3451B3}"/>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Parable of the Lost Coin</a:t>
            </a:r>
          </a:p>
        </p:txBody>
      </p:sp>
      <p:pic>
        <p:nvPicPr>
          <p:cNvPr id="9" name="Picture 8" descr="A close up of text on a white surface&#10;&#10;Description automatically generated">
            <a:extLst>
              <a:ext uri="{FF2B5EF4-FFF2-40B4-BE49-F238E27FC236}">
                <a16:creationId xmlns:a16="http://schemas.microsoft.com/office/drawing/2014/main" id="{A8979543-8142-4D44-BD94-5B4093B65E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166" y="391774"/>
            <a:ext cx="5899391" cy="5899391"/>
          </a:xfrm>
          <a:prstGeom prst="rect">
            <a:avLst/>
          </a:prstGeom>
        </p:spPr>
      </p:pic>
    </p:spTree>
    <p:extLst>
      <p:ext uri="{BB962C8B-B14F-4D97-AF65-F5344CB8AC3E}">
        <p14:creationId xmlns:p14="http://schemas.microsoft.com/office/powerpoint/2010/main" val="210587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AAF234-17A3-4345-94BA-907500F81EC5}"/>
              </a:ext>
            </a:extLst>
          </p:cNvPr>
          <p:cNvSpPr txBox="1"/>
          <p:nvPr/>
        </p:nvSpPr>
        <p:spPr>
          <a:xfrm>
            <a:off x="6164557" y="1326409"/>
            <a:ext cx="5850114" cy="4524315"/>
          </a:xfrm>
          <a:prstGeom prst="rect">
            <a:avLst/>
          </a:prstGeom>
          <a:solidFill>
            <a:srgbClr val="FFFF00"/>
          </a:solidFill>
        </p:spPr>
        <p:txBody>
          <a:bodyPr wrap="square" rtlCol="0">
            <a:spAutoFit/>
          </a:bodyPr>
          <a:lstStyle/>
          <a:p>
            <a:pPr algn="ctr"/>
            <a:r>
              <a:rPr lang="en-US" sz="2400" i="1" dirty="0"/>
              <a:t>Lost and Found:</a:t>
            </a:r>
            <a:br>
              <a:rPr lang="en-US" sz="2400" i="1" dirty="0"/>
            </a:br>
            <a:endParaRPr lang="en-GB" sz="2400" dirty="0"/>
          </a:p>
          <a:p>
            <a:pPr algn="ctr"/>
            <a:r>
              <a:rPr lang="en-US" sz="2400" dirty="0"/>
              <a:t>In the Gospel of Luke, Jesus tells many parables that revolve around the idea of things being lost and then found. </a:t>
            </a:r>
            <a:br>
              <a:rPr lang="en-US" sz="2400" dirty="0"/>
            </a:br>
            <a:br>
              <a:rPr lang="en-US" sz="2400" dirty="0"/>
            </a:br>
            <a:r>
              <a:rPr lang="en-US" sz="2400" dirty="0"/>
              <a:t>For Him it’s a key way of understanding </a:t>
            </a:r>
            <a:br>
              <a:rPr lang="en-US" sz="2400" dirty="0"/>
            </a:br>
            <a:r>
              <a:rPr lang="en-US" sz="2400" dirty="0"/>
              <a:t>God’s love for us. </a:t>
            </a:r>
            <a:br>
              <a:rPr lang="en-US" sz="2400" dirty="0"/>
            </a:br>
            <a:br>
              <a:rPr lang="en-US" sz="2400" dirty="0"/>
            </a:br>
            <a:r>
              <a:rPr lang="en-US" sz="2400" dirty="0"/>
              <a:t>Whenever we are ‘lost’ – physically or emotionally or spiritually – He desires to ‘find’ us. </a:t>
            </a:r>
            <a:endParaRPr lang="en-GB" sz="2400" dirty="0"/>
          </a:p>
        </p:txBody>
      </p:sp>
      <p:sp>
        <p:nvSpPr>
          <p:cNvPr id="7" name="TextBox 6">
            <a:extLst>
              <a:ext uri="{FF2B5EF4-FFF2-40B4-BE49-F238E27FC236}">
                <a16:creationId xmlns:a16="http://schemas.microsoft.com/office/drawing/2014/main" id="{FF76BDC2-7A54-2D4E-8F88-F7E5C89F73EA}"/>
              </a:ext>
            </a:extLst>
          </p:cNvPr>
          <p:cNvSpPr txBox="1"/>
          <p:nvPr/>
        </p:nvSpPr>
        <p:spPr>
          <a:xfrm>
            <a:off x="2509664" y="114299"/>
            <a:ext cx="8129588" cy="830997"/>
          </a:xfrm>
          <a:prstGeom prst="rect">
            <a:avLst/>
          </a:prstGeom>
          <a:noFill/>
        </p:spPr>
        <p:txBody>
          <a:bodyPr wrap="square" rtlCol="0">
            <a:spAutoFit/>
          </a:bodyPr>
          <a:lstStyle/>
          <a:p>
            <a:pPr algn="ctr"/>
            <a:r>
              <a:rPr lang="en-US" sz="4800" b="1" u="sng" dirty="0">
                <a:solidFill>
                  <a:srgbClr val="008F00"/>
                </a:solidFill>
                <a:latin typeface="Tempus Sans ITC" pitchFamily="82" charset="77"/>
                <a:ea typeface="Impact Label" panose="02000000000000000000" pitchFamily="2" charset="0"/>
              </a:rPr>
              <a:t>Parable of the Lost Coin</a:t>
            </a:r>
          </a:p>
        </p:txBody>
      </p:sp>
      <p:pic>
        <p:nvPicPr>
          <p:cNvPr id="9" name="Picture 8" descr="A close up of text on a white surface&#10;&#10;Description automatically generated">
            <a:extLst>
              <a:ext uri="{FF2B5EF4-FFF2-40B4-BE49-F238E27FC236}">
                <a16:creationId xmlns:a16="http://schemas.microsoft.com/office/drawing/2014/main" id="{74BD693D-AC7F-1A4A-91AD-96E033DB6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166" y="391774"/>
            <a:ext cx="5899391" cy="5899391"/>
          </a:xfrm>
          <a:prstGeom prst="rect">
            <a:avLst/>
          </a:prstGeom>
        </p:spPr>
      </p:pic>
    </p:spTree>
    <p:extLst>
      <p:ext uri="{BB962C8B-B14F-4D97-AF65-F5344CB8AC3E}">
        <p14:creationId xmlns:p14="http://schemas.microsoft.com/office/powerpoint/2010/main" val="39862355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3182</TotalTime>
  <Words>1227</Words>
  <Application>Microsoft Macintosh PowerPoint</Application>
  <PresentationFormat>Widescreen</PresentationFormat>
  <Paragraphs>77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Tempus Sans ITC</vt:lpstr>
      <vt:lpstr>Untitled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John-Paul McGovern</dc:creator>
  <cp:lastModifiedBy>John-Paul McGovern</cp:lastModifiedBy>
  <cp:revision>57</cp:revision>
  <dcterms:created xsi:type="dcterms:W3CDTF">2020-08-17T17:19:41Z</dcterms:created>
  <dcterms:modified xsi:type="dcterms:W3CDTF">2020-08-24T11:06:00Z</dcterms:modified>
</cp:coreProperties>
</file>