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sldIdLst>
    <p:sldId id="256" r:id="rId2"/>
    <p:sldId id="257" r:id="rId3"/>
    <p:sldId id="258" r:id="rId4"/>
    <p:sldId id="260" r:id="rId5"/>
    <p:sldId id="259" r:id="rId6"/>
    <p:sldId id="261" r:id="rId7"/>
    <p:sldId id="262" r:id="rId8"/>
    <p:sldId id="263" r:id="rId9"/>
    <p:sldId id="266" r:id="rId10"/>
    <p:sldId id="264" r:id="rId11"/>
    <p:sldId id="265" r:id="rId12"/>
    <p:sldId id="267" r:id="rId13"/>
    <p:sldId id="268" r:id="rId14"/>
    <p:sldId id="270" r:id="rId15"/>
    <p:sldId id="271" r:id="rId16"/>
    <p:sldId id="272" r:id="rId17"/>
    <p:sldId id="269" r:id="rId18"/>
    <p:sldId id="273" r:id="rId19"/>
    <p:sldId id="274" r:id="rId20"/>
    <p:sldId id="275" r:id="rId21"/>
    <p:sldId id="277" r:id="rId22"/>
    <p:sldId id="278" r:id="rId23"/>
    <p:sldId id="279" r:id="rId24"/>
    <p:sldId id="283" r:id="rId25"/>
    <p:sldId id="280" r:id="rId26"/>
    <p:sldId id="281" r:id="rId27"/>
    <p:sldId id="282"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26"/>
  </p:normalViewPr>
  <p:slideViewPr>
    <p:cSldViewPr snapToGrid="0" snapToObjects="1">
      <p:cViewPr varScale="1">
        <p:scale>
          <a:sx n="91" d="100"/>
          <a:sy n="9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541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6524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044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33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198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37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607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673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34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737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425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886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8/24/20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A picture containing light&#10;&#10;Description automatically generated">
            <a:extLst>
              <a:ext uri="{FF2B5EF4-FFF2-40B4-BE49-F238E27FC236}">
                <a16:creationId xmlns:a16="http://schemas.microsoft.com/office/drawing/2014/main" id="{99E2C88D-6C04-1A4B-B1DF-14D693AE6BB2}"/>
              </a:ext>
            </a:extLst>
          </p:cNvPr>
          <p:cNvPicPr>
            <a:picLocks noChangeAspect="1"/>
          </p:cNvPicPr>
          <p:nvPr userDrawn="1"/>
        </p:nvPicPr>
        <p:blipFill>
          <a:blip r:embed="rId14"/>
          <a:stretch>
            <a:fillRect/>
          </a:stretch>
        </p:blipFill>
        <p:spPr>
          <a:xfrm>
            <a:off x="0" y="0"/>
            <a:ext cx="12192000" cy="6872990"/>
          </a:xfrm>
          <a:prstGeom prst="rect">
            <a:avLst/>
          </a:prstGeom>
        </p:spPr>
      </p:pic>
    </p:spTree>
    <p:extLst>
      <p:ext uri="{BB962C8B-B14F-4D97-AF65-F5344CB8AC3E}">
        <p14:creationId xmlns:p14="http://schemas.microsoft.com/office/powerpoint/2010/main" val="3839302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tiff"/></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tiff"/></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ihnzFH2L818" TargetMode="External"/><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DeNP1wdYQf0"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083575-8D26-0D41-9523-24B78CE9B68E}"/>
              </a:ext>
            </a:extLst>
          </p:cNvPr>
          <p:cNvSpPr txBox="1"/>
          <p:nvPr/>
        </p:nvSpPr>
        <p:spPr>
          <a:xfrm>
            <a:off x="3529012" y="-128588"/>
            <a:ext cx="8129588" cy="1323439"/>
          </a:xfrm>
          <a:prstGeom prst="rect">
            <a:avLst/>
          </a:prstGeom>
          <a:noFill/>
        </p:spPr>
        <p:txBody>
          <a:bodyPr wrap="square" rtlCol="0">
            <a:spAutoFit/>
          </a:bodyPr>
          <a:lstStyle/>
          <a:p>
            <a:r>
              <a:rPr lang="en-US" sz="8000" dirty="0">
                <a:latin typeface="Tempus Sans ITC" pitchFamily="82" charset="77"/>
                <a:ea typeface="Impact Label" panose="02000000000000000000" pitchFamily="2" charset="0"/>
              </a:rPr>
              <a:t>S1 - Treasure</a:t>
            </a:r>
          </a:p>
        </p:txBody>
      </p:sp>
      <p:pic>
        <p:nvPicPr>
          <p:cNvPr id="6" name="Picture 5" descr="A picture containing food&#10;&#10;Description automatically generated">
            <a:extLst>
              <a:ext uri="{FF2B5EF4-FFF2-40B4-BE49-F238E27FC236}">
                <a16:creationId xmlns:a16="http://schemas.microsoft.com/office/drawing/2014/main" id="{BBAE66E4-DE30-A445-B444-151F5236B28E}"/>
              </a:ext>
            </a:extLst>
          </p:cNvPr>
          <p:cNvPicPr>
            <a:picLocks noChangeAspect="1"/>
          </p:cNvPicPr>
          <p:nvPr/>
        </p:nvPicPr>
        <p:blipFill>
          <a:blip r:embed="rId2"/>
          <a:stretch>
            <a:fillRect/>
          </a:stretch>
        </p:blipFill>
        <p:spPr>
          <a:xfrm>
            <a:off x="7445554" y="1194851"/>
            <a:ext cx="3445493" cy="3660836"/>
          </a:xfrm>
          <a:prstGeom prst="rect">
            <a:avLst/>
          </a:prstGeom>
        </p:spPr>
      </p:pic>
      <p:pic>
        <p:nvPicPr>
          <p:cNvPr id="8" name="Picture 7">
            <a:extLst>
              <a:ext uri="{FF2B5EF4-FFF2-40B4-BE49-F238E27FC236}">
                <a16:creationId xmlns:a16="http://schemas.microsoft.com/office/drawing/2014/main" id="{C2063A3A-681F-AD45-A1D8-A74D7391C07F}"/>
              </a:ext>
            </a:extLst>
          </p:cNvPr>
          <p:cNvPicPr>
            <a:picLocks noChangeAspect="1"/>
          </p:cNvPicPr>
          <p:nvPr/>
        </p:nvPicPr>
        <p:blipFill>
          <a:blip r:embed="rId3"/>
          <a:stretch>
            <a:fillRect/>
          </a:stretch>
        </p:blipFill>
        <p:spPr>
          <a:xfrm>
            <a:off x="2043030" y="1194851"/>
            <a:ext cx="5402524" cy="4018127"/>
          </a:xfrm>
          <a:prstGeom prst="rect">
            <a:avLst/>
          </a:prstGeom>
        </p:spPr>
      </p:pic>
    </p:spTree>
    <p:extLst>
      <p:ext uri="{BB962C8B-B14F-4D97-AF65-F5344CB8AC3E}">
        <p14:creationId xmlns:p14="http://schemas.microsoft.com/office/powerpoint/2010/main" val="75906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a:solidFill>
                  <a:srgbClr val="002060"/>
                </a:solidFill>
                <a:latin typeface="Tempus Sans ITC" pitchFamily="82" charset="77"/>
                <a:ea typeface="Impact Label" panose="02000000000000000000" pitchFamily="2" charset="0"/>
              </a:rPr>
              <a:t>Parable of the Hidden Treasure</a:t>
            </a:r>
            <a:endParaRPr lang="en-US" sz="4800" b="1" u="sng" dirty="0">
              <a:solidFill>
                <a:srgbClr val="002060"/>
              </a:solidFill>
              <a:latin typeface="Tempus Sans ITC" pitchFamily="82" charset="77"/>
              <a:ea typeface="Impact Label" panose="02000000000000000000" pitchFamily="2" charset="0"/>
            </a:endParaRPr>
          </a:p>
        </p:txBody>
      </p:sp>
      <p:pic>
        <p:nvPicPr>
          <p:cNvPr id="8" name="Picture 7" descr="A picture containing food&#10;&#10;Description automatically generated">
            <a:extLst>
              <a:ext uri="{FF2B5EF4-FFF2-40B4-BE49-F238E27FC236}">
                <a16:creationId xmlns:a16="http://schemas.microsoft.com/office/drawing/2014/main" id="{AFA1D2DB-E8F7-5A44-9AF7-E4F891193F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9649" y="1264472"/>
            <a:ext cx="4772599" cy="4351323"/>
          </a:xfrm>
          <a:prstGeom prst="rect">
            <a:avLst/>
          </a:prstGeom>
        </p:spPr>
      </p:pic>
      <p:sp>
        <p:nvSpPr>
          <p:cNvPr id="9" name="TextBox 8">
            <a:extLst>
              <a:ext uri="{FF2B5EF4-FFF2-40B4-BE49-F238E27FC236}">
                <a16:creationId xmlns:a16="http://schemas.microsoft.com/office/drawing/2014/main" id="{DE7877FD-A1B7-9746-839F-3909D46CBF48}"/>
              </a:ext>
            </a:extLst>
          </p:cNvPr>
          <p:cNvSpPr txBox="1"/>
          <p:nvPr/>
        </p:nvSpPr>
        <p:spPr>
          <a:xfrm>
            <a:off x="5864557" y="1264472"/>
            <a:ext cx="5850114" cy="4401205"/>
          </a:xfrm>
          <a:prstGeom prst="rect">
            <a:avLst/>
          </a:prstGeom>
          <a:solidFill>
            <a:srgbClr val="002060"/>
          </a:solidFill>
        </p:spPr>
        <p:txBody>
          <a:bodyPr wrap="square" rtlCol="0">
            <a:spAutoFit/>
          </a:bodyPr>
          <a:lstStyle/>
          <a:p>
            <a:pPr algn="ctr"/>
            <a:r>
              <a:rPr lang="en-US" sz="2000" dirty="0">
                <a:solidFill>
                  <a:schemeClr val="bg1"/>
                </a:solidFill>
              </a:rPr>
              <a:t>The Setting:</a:t>
            </a:r>
          </a:p>
          <a:p>
            <a:pPr algn="ctr"/>
            <a:endParaRPr lang="en-GB" sz="2000" dirty="0">
              <a:solidFill>
                <a:schemeClr val="bg1"/>
              </a:solidFill>
            </a:endParaRPr>
          </a:p>
          <a:p>
            <a:pPr algn="ctr"/>
            <a:r>
              <a:rPr lang="en-US" sz="2000" dirty="0">
                <a:solidFill>
                  <a:schemeClr val="bg1"/>
                </a:solidFill>
              </a:rPr>
              <a:t>In the parable, Jesus presupposes that someone has buried a treasure and later died. The current owner of the field is unaware that the field he now owns contains a buried treasure. </a:t>
            </a:r>
          </a:p>
          <a:p>
            <a:pPr algn="ctr"/>
            <a:endParaRPr lang="en-US" sz="2000" dirty="0">
              <a:solidFill>
                <a:schemeClr val="bg1"/>
              </a:solidFill>
            </a:endParaRPr>
          </a:p>
          <a:p>
            <a:pPr algn="ctr"/>
            <a:r>
              <a:rPr lang="en-US" sz="2000" dirty="0">
                <a:solidFill>
                  <a:schemeClr val="bg1"/>
                </a:solidFill>
              </a:rPr>
              <a:t>The finder, possibly a poor laborer who works on the farm, discovers the treasure but  they can’t claim it unless they buy the field.</a:t>
            </a:r>
          </a:p>
          <a:p>
            <a:pPr algn="ctr"/>
            <a:endParaRPr lang="en-US" sz="2000" dirty="0">
              <a:solidFill>
                <a:schemeClr val="bg1"/>
              </a:solidFill>
            </a:endParaRPr>
          </a:p>
          <a:p>
            <a:pPr algn="ctr"/>
            <a:r>
              <a:rPr lang="en-US" sz="2000" dirty="0">
                <a:solidFill>
                  <a:schemeClr val="bg1"/>
                </a:solidFill>
              </a:rPr>
              <a:t> For the finder this discovery of the treasure represents the answer to all his problems and is something he has dreamed of! </a:t>
            </a:r>
            <a:endParaRPr lang="en-GB" sz="2000" dirty="0">
              <a:solidFill>
                <a:schemeClr val="bg1"/>
              </a:solidFill>
            </a:endParaRPr>
          </a:p>
        </p:txBody>
      </p:sp>
    </p:spTree>
    <p:extLst>
      <p:ext uri="{BB962C8B-B14F-4D97-AF65-F5344CB8AC3E}">
        <p14:creationId xmlns:p14="http://schemas.microsoft.com/office/powerpoint/2010/main" val="4067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a:solidFill>
                  <a:srgbClr val="002060"/>
                </a:solidFill>
                <a:latin typeface="Tempus Sans ITC" pitchFamily="82" charset="77"/>
                <a:ea typeface="Impact Label" panose="02000000000000000000" pitchFamily="2" charset="0"/>
              </a:rPr>
              <a:t>Parable of the Hidden Treasure</a:t>
            </a:r>
            <a:endParaRPr lang="en-US" sz="4800" b="1" u="sng" dirty="0">
              <a:solidFill>
                <a:srgbClr val="002060"/>
              </a:solidFill>
              <a:latin typeface="Tempus Sans ITC" pitchFamily="82" charset="77"/>
              <a:ea typeface="Impact Label" panose="02000000000000000000" pitchFamily="2" charset="0"/>
            </a:endParaRPr>
          </a:p>
        </p:txBody>
      </p:sp>
      <p:pic>
        <p:nvPicPr>
          <p:cNvPr id="7" name="Picture 6" descr="A picture containing food&#10;&#10;Description automatically generated">
            <a:extLst>
              <a:ext uri="{FF2B5EF4-FFF2-40B4-BE49-F238E27FC236}">
                <a16:creationId xmlns:a16="http://schemas.microsoft.com/office/drawing/2014/main" id="{3B946468-DB8F-964C-8C3E-BE4576FB64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0970" y="1253338"/>
            <a:ext cx="4772599" cy="4351323"/>
          </a:xfrm>
          <a:prstGeom prst="rect">
            <a:avLst/>
          </a:prstGeom>
        </p:spPr>
      </p:pic>
      <p:sp>
        <p:nvSpPr>
          <p:cNvPr id="6" name="TextBox 5">
            <a:extLst>
              <a:ext uri="{FF2B5EF4-FFF2-40B4-BE49-F238E27FC236}">
                <a16:creationId xmlns:a16="http://schemas.microsoft.com/office/drawing/2014/main" id="{52AAF234-17A3-4345-94BA-907500F81EC5}"/>
              </a:ext>
            </a:extLst>
          </p:cNvPr>
          <p:cNvSpPr txBox="1"/>
          <p:nvPr/>
        </p:nvSpPr>
        <p:spPr>
          <a:xfrm>
            <a:off x="6211026" y="1149574"/>
            <a:ext cx="5155609" cy="5570756"/>
          </a:xfrm>
          <a:prstGeom prst="rect">
            <a:avLst/>
          </a:prstGeom>
          <a:noFill/>
        </p:spPr>
        <p:txBody>
          <a:bodyPr wrap="square" rtlCol="0">
            <a:spAutoFit/>
          </a:bodyPr>
          <a:lstStyle/>
          <a:p>
            <a:pPr algn="ctr"/>
            <a:r>
              <a:rPr lang="en-US" sz="2000" i="1" dirty="0">
                <a:solidFill>
                  <a:srgbClr val="0070C0"/>
                </a:solidFill>
              </a:rPr>
              <a:t>Kingdom of Heaven:</a:t>
            </a:r>
          </a:p>
          <a:p>
            <a:pPr algn="ctr"/>
            <a:endParaRPr lang="en-GB" sz="2000" dirty="0">
              <a:solidFill>
                <a:srgbClr val="0070C0"/>
              </a:solidFill>
            </a:endParaRPr>
          </a:p>
          <a:p>
            <a:pPr algn="ctr"/>
            <a:r>
              <a:rPr lang="en-US" sz="2000" dirty="0">
                <a:solidFill>
                  <a:srgbClr val="0070C0"/>
                </a:solidFill>
              </a:rPr>
              <a:t>For Jesus the treasure is ‘like the Kingdom of Heaven’. But exactly what is the ‘Kingdom of Heaven’. </a:t>
            </a:r>
          </a:p>
          <a:p>
            <a:pPr algn="ctr"/>
            <a:endParaRPr lang="en-US" sz="2000" dirty="0">
              <a:solidFill>
                <a:srgbClr val="0070C0"/>
              </a:solidFill>
            </a:endParaRPr>
          </a:p>
          <a:p>
            <a:pPr algn="ctr"/>
            <a:r>
              <a:rPr lang="en-US" sz="2000" dirty="0">
                <a:solidFill>
                  <a:srgbClr val="0070C0"/>
                </a:solidFill>
              </a:rPr>
              <a:t>Down the centuries, thinkers have come up with all sorts of answers. For some ‘the Kingdom’ is the Church or others it’s the gift of faith for others still it’s the presence of God himself! </a:t>
            </a:r>
          </a:p>
          <a:p>
            <a:pPr algn="ctr"/>
            <a:endParaRPr lang="en-US" sz="2000" dirty="0">
              <a:solidFill>
                <a:srgbClr val="0070C0"/>
              </a:solidFill>
            </a:endParaRPr>
          </a:p>
          <a:p>
            <a:pPr algn="ctr"/>
            <a:r>
              <a:rPr lang="en-US" sz="2000" dirty="0">
                <a:solidFill>
                  <a:srgbClr val="0070C0"/>
                </a:solidFill>
              </a:rPr>
              <a:t>No matter, how we understand it, Jesus stresses that its only the </a:t>
            </a:r>
            <a:r>
              <a:rPr lang="en-US" sz="2000" i="1" dirty="0">
                <a:solidFill>
                  <a:srgbClr val="0070C0"/>
                </a:solidFill>
              </a:rPr>
              <a:t>Kingdom of Heaven</a:t>
            </a:r>
            <a:r>
              <a:rPr lang="en-US" sz="2000" dirty="0">
                <a:solidFill>
                  <a:srgbClr val="0070C0"/>
                </a:solidFill>
              </a:rPr>
              <a:t> that can make us happy and fulfilled in this life!</a:t>
            </a:r>
            <a:endParaRPr lang="en-GB" sz="2000" dirty="0">
              <a:solidFill>
                <a:srgbClr val="0070C0"/>
              </a:solidFill>
            </a:endParaRPr>
          </a:p>
          <a:p>
            <a:pPr algn="ctr"/>
            <a:endParaRPr lang="en-US" sz="2800" dirty="0">
              <a:solidFill>
                <a:srgbClr val="0070C0"/>
              </a:solidFill>
            </a:endParaRPr>
          </a:p>
          <a:p>
            <a:pPr algn="ctr"/>
            <a:endParaRPr lang="en-GB" sz="2800" dirty="0">
              <a:solidFill>
                <a:srgbClr val="0070C0"/>
              </a:solidFill>
            </a:endParaRPr>
          </a:p>
        </p:txBody>
      </p:sp>
    </p:spTree>
    <p:extLst>
      <p:ext uri="{BB962C8B-B14F-4D97-AF65-F5344CB8AC3E}">
        <p14:creationId xmlns:p14="http://schemas.microsoft.com/office/powerpoint/2010/main" val="243974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25A69A19-8D46-5B49-BE48-3A4812F8F7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179" y="-189782"/>
            <a:ext cx="6556075" cy="6556075"/>
          </a:xfrm>
          <a:prstGeom prst="rect">
            <a:avLst/>
          </a:prstGeom>
        </p:spPr>
      </p:pic>
      <p:pic>
        <p:nvPicPr>
          <p:cNvPr id="5" name="Picture 4" descr="A close up of a logo&#10;&#10;Description automatically generated">
            <a:extLst>
              <a:ext uri="{FF2B5EF4-FFF2-40B4-BE49-F238E27FC236}">
                <a16:creationId xmlns:a16="http://schemas.microsoft.com/office/drawing/2014/main" id="{DBF7C09C-6A3E-8648-B065-296ACCF607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9737" y="-189782"/>
            <a:ext cx="6555600" cy="6555600"/>
          </a:xfrm>
          <a:prstGeom prst="rect">
            <a:avLst/>
          </a:prstGeom>
        </p:spPr>
      </p:pic>
    </p:spTree>
    <p:extLst>
      <p:ext uri="{BB962C8B-B14F-4D97-AF65-F5344CB8AC3E}">
        <p14:creationId xmlns:p14="http://schemas.microsoft.com/office/powerpoint/2010/main" val="290396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D8BCA3C9-0B73-4743-AFF1-C3CE8FDF2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7762" y="0"/>
            <a:ext cx="4878237" cy="6502946"/>
          </a:xfrm>
          <a:prstGeom prst="rect">
            <a:avLst/>
          </a:prstGeom>
        </p:spPr>
      </p:pic>
      <p:pic>
        <p:nvPicPr>
          <p:cNvPr id="7" name="Picture 6" descr="A picture containing sky&#10;&#10;Description automatically generated">
            <a:extLst>
              <a:ext uri="{FF2B5EF4-FFF2-40B4-BE49-F238E27FC236}">
                <a16:creationId xmlns:a16="http://schemas.microsoft.com/office/drawing/2014/main" id="{5D434C6E-80E3-784A-8E1B-3783E39CFE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2055" y="0"/>
            <a:ext cx="4152183" cy="6246596"/>
          </a:xfrm>
          <a:prstGeom prst="rect">
            <a:avLst/>
          </a:prstGeom>
        </p:spPr>
      </p:pic>
    </p:spTree>
    <p:extLst>
      <p:ext uri="{BB962C8B-B14F-4D97-AF65-F5344CB8AC3E}">
        <p14:creationId xmlns:p14="http://schemas.microsoft.com/office/powerpoint/2010/main" val="2821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Vocation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1348709" y="945296"/>
            <a:ext cx="9741717" cy="707886"/>
          </a:xfrm>
          <a:prstGeom prst="rect">
            <a:avLst/>
          </a:prstGeom>
          <a:noFill/>
        </p:spPr>
        <p:txBody>
          <a:bodyPr wrap="square" rtlCol="0">
            <a:spAutoFit/>
          </a:bodyPr>
          <a:lstStyle/>
          <a:p>
            <a:pPr algn="ctr"/>
            <a:endParaRPr lang="en-US" sz="2000" dirty="0">
              <a:solidFill>
                <a:srgbClr val="0070C0"/>
              </a:solidFill>
            </a:endParaRPr>
          </a:p>
          <a:p>
            <a:pPr algn="ctr"/>
            <a:endParaRPr lang="en-GB" sz="2000" dirty="0">
              <a:solidFill>
                <a:srgbClr val="0070C0"/>
              </a:solidFill>
            </a:endParaRPr>
          </a:p>
        </p:txBody>
      </p:sp>
      <p:pic>
        <p:nvPicPr>
          <p:cNvPr id="5" name="Picture 4" descr="A close up of a logo&#10;&#10;Description automatically generated">
            <a:extLst>
              <a:ext uri="{FF2B5EF4-FFF2-40B4-BE49-F238E27FC236}">
                <a16:creationId xmlns:a16="http://schemas.microsoft.com/office/drawing/2014/main" id="{541CCB3C-43F2-5944-A42C-D652DA8A7D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938" t="11572" r="52314" b="45158"/>
          <a:stretch/>
        </p:blipFill>
        <p:spPr>
          <a:xfrm>
            <a:off x="1101574" y="921595"/>
            <a:ext cx="4584856" cy="4991109"/>
          </a:xfrm>
          <a:prstGeom prst="rect">
            <a:avLst/>
          </a:prstGeom>
        </p:spPr>
      </p:pic>
      <p:pic>
        <p:nvPicPr>
          <p:cNvPr id="8" name="Picture 7">
            <a:extLst>
              <a:ext uri="{FF2B5EF4-FFF2-40B4-BE49-F238E27FC236}">
                <a16:creationId xmlns:a16="http://schemas.microsoft.com/office/drawing/2014/main" id="{67B0C984-92D4-5F41-865D-C765FEC02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0405" y="1050243"/>
            <a:ext cx="2611266" cy="4862870"/>
          </a:xfrm>
          <a:prstGeom prst="rect">
            <a:avLst/>
          </a:prstGeom>
        </p:spPr>
      </p:pic>
      <p:sp>
        <p:nvSpPr>
          <p:cNvPr id="9" name="TextBox 8">
            <a:extLst>
              <a:ext uri="{FF2B5EF4-FFF2-40B4-BE49-F238E27FC236}">
                <a16:creationId xmlns:a16="http://schemas.microsoft.com/office/drawing/2014/main" id="{0FB86CE7-F383-604A-954D-40CC7831A593}"/>
              </a:ext>
            </a:extLst>
          </p:cNvPr>
          <p:cNvSpPr txBox="1"/>
          <p:nvPr/>
        </p:nvSpPr>
        <p:spPr>
          <a:xfrm>
            <a:off x="6011694" y="1067496"/>
            <a:ext cx="3477363" cy="4154984"/>
          </a:xfrm>
          <a:prstGeom prst="rect">
            <a:avLst/>
          </a:prstGeom>
          <a:noFill/>
          <a:ln w="63500">
            <a:solidFill>
              <a:srgbClr val="002060"/>
            </a:solidFill>
          </a:ln>
        </p:spPr>
        <p:txBody>
          <a:bodyPr wrap="square" rtlCol="0">
            <a:spAutoFit/>
          </a:bodyPr>
          <a:lstStyle/>
          <a:p>
            <a:pPr algn="ctr"/>
            <a:r>
              <a:rPr lang="en-US" sz="2400" dirty="0">
                <a:solidFill>
                  <a:srgbClr val="0070C0"/>
                </a:solidFill>
              </a:rPr>
              <a:t>“Jesus has a specific task in life for each and every one of us. </a:t>
            </a:r>
          </a:p>
          <a:p>
            <a:pPr algn="ctr"/>
            <a:endParaRPr lang="en-US" sz="2400" dirty="0">
              <a:solidFill>
                <a:srgbClr val="0070C0"/>
              </a:solidFill>
            </a:endParaRPr>
          </a:p>
          <a:p>
            <a:pPr algn="ctr"/>
            <a:r>
              <a:rPr lang="en-US" sz="2400" dirty="0">
                <a:solidFill>
                  <a:srgbClr val="0070C0"/>
                </a:solidFill>
              </a:rPr>
              <a:t>Each one of us is hand-picked, called by name by Jesus! </a:t>
            </a:r>
          </a:p>
          <a:p>
            <a:pPr algn="ctr"/>
            <a:endParaRPr lang="en-US" sz="2400" dirty="0">
              <a:solidFill>
                <a:srgbClr val="0070C0"/>
              </a:solidFill>
            </a:endParaRPr>
          </a:p>
          <a:p>
            <a:pPr algn="ctr"/>
            <a:r>
              <a:rPr lang="en-US" sz="2400" dirty="0">
                <a:solidFill>
                  <a:srgbClr val="0070C0"/>
                </a:solidFill>
              </a:rPr>
              <a:t>There is no one among us who does not have a divine vocation!”</a:t>
            </a:r>
          </a:p>
        </p:txBody>
      </p:sp>
      <p:sp>
        <p:nvSpPr>
          <p:cNvPr id="11" name="TextBox 10">
            <a:extLst>
              <a:ext uri="{FF2B5EF4-FFF2-40B4-BE49-F238E27FC236}">
                <a16:creationId xmlns:a16="http://schemas.microsoft.com/office/drawing/2014/main" id="{960226F4-76F1-BB4B-A488-1364F3659544}"/>
              </a:ext>
            </a:extLst>
          </p:cNvPr>
          <p:cNvSpPr txBox="1"/>
          <p:nvPr/>
        </p:nvSpPr>
        <p:spPr>
          <a:xfrm>
            <a:off x="6011694" y="5222480"/>
            <a:ext cx="3477363" cy="707886"/>
          </a:xfrm>
          <a:prstGeom prst="rect">
            <a:avLst/>
          </a:prstGeom>
          <a:solidFill>
            <a:srgbClr val="002060"/>
          </a:solidFill>
          <a:ln w="63500">
            <a:solidFill>
              <a:srgbClr val="002060"/>
            </a:solidFill>
          </a:ln>
        </p:spPr>
        <p:txBody>
          <a:bodyPr wrap="square" rtlCol="0">
            <a:spAutoFit/>
          </a:bodyPr>
          <a:lstStyle/>
          <a:p>
            <a:pPr algn="ctr"/>
            <a:r>
              <a:rPr lang="en-US" sz="2000" dirty="0">
                <a:solidFill>
                  <a:schemeClr val="bg1"/>
                </a:solidFill>
              </a:rPr>
              <a:t>Pope St John Paul II</a:t>
            </a:r>
            <a:br>
              <a:rPr lang="en-US" sz="2000" dirty="0">
                <a:solidFill>
                  <a:schemeClr val="bg1"/>
                </a:solidFill>
              </a:rPr>
            </a:br>
            <a:r>
              <a:rPr lang="en-US" sz="2000" dirty="0">
                <a:solidFill>
                  <a:schemeClr val="bg1"/>
                </a:solidFill>
              </a:rPr>
              <a:t>on Vocation</a:t>
            </a:r>
          </a:p>
        </p:txBody>
      </p:sp>
    </p:spTree>
    <p:extLst>
      <p:ext uri="{BB962C8B-B14F-4D97-AF65-F5344CB8AC3E}">
        <p14:creationId xmlns:p14="http://schemas.microsoft.com/office/powerpoint/2010/main" val="153885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225456"/>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Vocation</a:t>
            </a:r>
          </a:p>
        </p:txBody>
      </p:sp>
      <p:sp>
        <p:nvSpPr>
          <p:cNvPr id="10" name="TextBox 9">
            <a:extLst>
              <a:ext uri="{FF2B5EF4-FFF2-40B4-BE49-F238E27FC236}">
                <a16:creationId xmlns:a16="http://schemas.microsoft.com/office/drawing/2014/main" id="{6D53D018-7507-C44A-BFC0-434759428AF1}"/>
              </a:ext>
            </a:extLst>
          </p:cNvPr>
          <p:cNvSpPr txBox="1"/>
          <p:nvPr/>
        </p:nvSpPr>
        <p:spPr>
          <a:xfrm>
            <a:off x="671870" y="945296"/>
            <a:ext cx="3418370" cy="3785652"/>
          </a:xfrm>
          <a:prstGeom prst="rect">
            <a:avLst/>
          </a:prstGeom>
          <a:solidFill>
            <a:srgbClr val="002060"/>
          </a:solidFill>
        </p:spPr>
        <p:txBody>
          <a:bodyPr wrap="square" rtlCol="0">
            <a:spAutoFit/>
          </a:bodyPr>
          <a:lstStyle/>
          <a:p>
            <a:pPr algn="ctr"/>
            <a:r>
              <a:rPr lang="en-US" sz="2000" dirty="0">
                <a:solidFill>
                  <a:schemeClr val="bg1"/>
                </a:solidFill>
              </a:rPr>
              <a:t>One understanding of the Parable of the Hidden Treasure states that to be truly happy, to live out our vocation we need to be prepared to give everything else up like the man in the parable who sold everything he had.  </a:t>
            </a:r>
          </a:p>
          <a:p>
            <a:pPr algn="ctr"/>
            <a:endParaRPr lang="en-US" sz="2000" dirty="0">
              <a:solidFill>
                <a:schemeClr val="bg1"/>
              </a:solidFill>
            </a:endParaRPr>
          </a:p>
          <a:p>
            <a:pPr algn="ctr"/>
            <a:r>
              <a:rPr lang="en-US" sz="2000" dirty="0">
                <a:solidFill>
                  <a:schemeClr val="bg1"/>
                </a:solidFill>
              </a:rPr>
              <a:t>In the Church Priests and Religious do this in the most obvious way.  </a:t>
            </a:r>
          </a:p>
        </p:txBody>
      </p:sp>
      <p:sp>
        <p:nvSpPr>
          <p:cNvPr id="13" name="Rectangle 12">
            <a:extLst>
              <a:ext uri="{FF2B5EF4-FFF2-40B4-BE49-F238E27FC236}">
                <a16:creationId xmlns:a16="http://schemas.microsoft.com/office/drawing/2014/main" id="{88774F1F-4093-5A46-B73E-54B69FBDA35B}"/>
              </a:ext>
            </a:extLst>
          </p:cNvPr>
          <p:cNvSpPr/>
          <p:nvPr/>
        </p:nvSpPr>
        <p:spPr>
          <a:xfrm>
            <a:off x="681523" y="4730948"/>
            <a:ext cx="3408717" cy="923330"/>
          </a:xfrm>
          <a:prstGeom prst="rect">
            <a:avLst/>
          </a:prstGeom>
        </p:spPr>
        <p:txBody>
          <a:bodyPr wrap="square">
            <a:spAutoFit/>
          </a:bodyPr>
          <a:lstStyle/>
          <a:p>
            <a:pPr algn="ctr"/>
            <a:r>
              <a:rPr lang="en-US" dirty="0">
                <a:solidFill>
                  <a:srgbClr val="0070C0"/>
                </a:solidFill>
              </a:rPr>
              <a:t>Across the world today over 400,000 men are living out their vocation as Priests.</a:t>
            </a:r>
          </a:p>
        </p:txBody>
      </p:sp>
      <p:pic>
        <p:nvPicPr>
          <p:cNvPr id="14" name="Picture 13">
            <a:extLst>
              <a:ext uri="{FF2B5EF4-FFF2-40B4-BE49-F238E27FC236}">
                <a16:creationId xmlns:a16="http://schemas.microsoft.com/office/drawing/2014/main" id="{8FFF47F8-B385-B24E-8E7F-38F210AA5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52899" y="945296"/>
            <a:ext cx="2655722" cy="1645504"/>
          </a:xfrm>
          <a:prstGeom prst="rect">
            <a:avLst/>
          </a:prstGeom>
        </p:spPr>
      </p:pic>
      <p:pic>
        <p:nvPicPr>
          <p:cNvPr id="23" name="Picture 22">
            <a:extLst>
              <a:ext uri="{FF2B5EF4-FFF2-40B4-BE49-F238E27FC236}">
                <a16:creationId xmlns:a16="http://schemas.microsoft.com/office/drawing/2014/main" id="{CD723402-F18F-224C-B26E-7D41DFFBF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8621" y="945296"/>
            <a:ext cx="2654444" cy="1645504"/>
          </a:xfrm>
          <a:prstGeom prst="rect">
            <a:avLst/>
          </a:prstGeom>
        </p:spPr>
      </p:pic>
      <p:pic>
        <p:nvPicPr>
          <p:cNvPr id="24" name="Picture 23">
            <a:extLst>
              <a:ext uri="{FF2B5EF4-FFF2-40B4-BE49-F238E27FC236}">
                <a16:creationId xmlns:a16="http://schemas.microsoft.com/office/drawing/2014/main" id="{1BBDDE2C-528D-1646-83DE-B76F6588C3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899" y="2585303"/>
            <a:ext cx="2632273" cy="1645504"/>
          </a:xfrm>
          <a:prstGeom prst="rect">
            <a:avLst/>
          </a:prstGeom>
        </p:spPr>
      </p:pic>
      <p:pic>
        <p:nvPicPr>
          <p:cNvPr id="25" name="Picture 24">
            <a:extLst>
              <a:ext uri="{FF2B5EF4-FFF2-40B4-BE49-F238E27FC236}">
                <a16:creationId xmlns:a16="http://schemas.microsoft.com/office/drawing/2014/main" id="{B21775F6-6063-1543-B7CF-E296465990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3355" y="945296"/>
            <a:ext cx="2618989" cy="1658184"/>
          </a:xfrm>
          <a:prstGeom prst="rect">
            <a:avLst/>
          </a:prstGeom>
        </p:spPr>
      </p:pic>
      <p:pic>
        <p:nvPicPr>
          <p:cNvPr id="26" name="Picture 25">
            <a:extLst>
              <a:ext uri="{FF2B5EF4-FFF2-40B4-BE49-F238E27FC236}">
                <a16:creationId xmlns:a16="http://schemas.microsoft.com/office/drawing/2014/main" id="{68C22F18-99FB-124A-A175-E1639CF833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889" y="2579886"/>
            <a:ext cx="3414996" cy="2042914"/>
          </a:xfrm>
          <a:prstGeom prst="rect">
            <a:avLst/>
          </a:prstGeom>
        </p:spPr>
      </p:pic>
      <p:pic>
        <p:nvPicPr>
          <p:cNvPr id="27" name="Picture 26">
            <a:extLst>
              <a:ext uri="{FF2B5EF4-FFF2-40B4-BE49-F238E27FC236}">
                <a16:creationId xmlns:a16="http://schemas.microsoft.com/office/drawing/2014/main" id="{A6C1E1E8-9625-B04F-B125-974F407E88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18321" y="4228640"/>
            <a:ext cx="2666851" cy="1645504"/>
          </a:xfrm>
          <a:prstGeom prst="rect">
            <a:avLst/>
          </a:prstGeom>
        </p:spPr>
      </p:pic>
      <p:pic>
        <p:nvPicPr>
          <p:cNvPr id="28" name="Picture 27">
            <a:extLst>
              <a:ext uri="{FF2B5EF4-FFF2-40B4-BE49-F238E27FC236}">
                <a16:creationId xmlns:a16="http://schemas.microsoft.com/office/drawing/2014/main" id="{00785AEF-1309-8C4E-8F56-191451224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71888" y="4584700"/>
            <a:ext cx="2448312" cy="1289444"/>
          </a:xfrm>
          <a:prstGeom prst="rect">
            <a:avLst/>
          </a:prstGeom>
        </p:spPr>
      </p:pic>
      <p:pic>
        <p:nvPicPr>
          <p:cNvPr id="29" name="Picture 28">
            <a:extLst>
              <a:ext uri="{FF2B5EF4-FFF2-40B4-BE49-F238E27FC236}">
                <a16:creationId xmlns:a16="http://schemas.microsoft.com/office/drawing/2014/main" id="{32648F02-1279-1B4D-9D40-645049C38555}"/>
              </a:ext>
            </a:extLst>
          </p:cNvPr>
          <p:cNvPicPr>
            <a:picLocks noChangeAspect="1"/>
          </p:cNvPicPr>
          <p:nvPr/>
        </p:nvPicPr>
        <p:blipFill>
          <a:blip r:embed="rId9"/>
          <a:stretch>
            <a:fillRect/>
          </a:stretch>
        </p:blipFill>
        <p:spPr>
          <a:xfrm>
            <a:off x="10186885" y="2585302"/>
            <a:ext cx="1919495" cy="1999397"/>
          </a:xfrm>
          <a:prstGeom prst="rect">
            <a:avLst/>
          </a:prstGeom>
        </p:spPr>
      </p:pic>
      <p:pic>
        <p:nvPicPr>
          <p:cNvPr id="30" name="Picture 29">
            <a:extLst>
              <a:ext uri="{FF2B5EF4-FFF2-40B4-BE49-F238E27FC236}">
                <a16:creationId xmlns:a16="http://schemas.microsoft.com/office/drawing/2014/main" id="{39D21AB2-B2F5-C343-ADEF-599F828331B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48570" y="4584699"/>
            <a:ext cx="1533730" cy="1289444"/>
          </a:xfrm>
          <a:prstGeom prst="rect">
            <a:avLst/>
          </a:prstGeom>
        </p:spPr>
      </p:pic>
      <p:pic>
        <p:nvPicPr>
          <p:cNvPr id="31" name="Picture 30">
            <a:extLst>
              <a:ext uri="{FF2B5EF4-FFF2-40B4-BE49-F238E27FC236}">
                <a16:creationId xmlns:a16="http://schemas.microsoft.com/office/drawing/2014/main" id="{90C1C23B-BF75-E24A-BF25-542D51B99D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67984" y="4584699"/>
            <a:ext cx="1314360" cy="1289444"/>
          </a:xfrm>
          <a:prstGeom prst="rect">
            <a:avLst/>
          </a:prstGeom>
        </p:spPr>
      </p:pic>
    </p:spTree>
    <p:extLst>
      <p:ext uri="{BB962C8B-B14F-4D97-AF65-F5344CB8AC3E}">
        <p14:creationId xmlns:p14="http://schemas.microsoft.com/office/powerpoint/2010/main" val="124983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Vocation</a:t>
            </a:r>
          </a:p>
        </p:txBody>
      </p:sp>
      <p:sp>
        <p:nvSpPr>
          <p:cNvPr id="10" name="TextBox 9">
            <a:extLst>
              <a:ext uri="{FF2B5EF4-FFF2-40B4-BE49-F238E27FC236}">
                <a16:creationId xmlns:a16="http://schemas.microsoft.com/office/drawing/2014/main" id="{6D53D018-7507-C44A-BFC0-434759428AF1}"/>
              </a:ext>
            </a:extLst>
          </p:cNvPr>
          <p:cNvSpPr txBox="1"/>
          <p:nvPr/>
        </p:nvSpPr>
        <p:spPr>
          <a:xfrm>
            <a:off x="671870" y="945296"/>
            <a:ext cx="3418370" cy="3785652"/>
          </a:xfrm>
          <a:prstGeom prst="rect">
            <a:avLst/>
          </a:prstGeom>
          <a:solidFill>
            <a:srgbClr val="002060"/>
          </a:solidFill>
        </p:spPr>
        <p:txBody>
          <a:bodyPr wrap="square" rtlCol="0">
            <a:spAutoFit/>
          </a:bodyPr>
          <a:lstStyle/>
          <a:p>
            <a:pPr algn="ctr"/>
            <a:r>
              <a:rPr lang="en-US" sz="2000" dirty="0">
                <a:solidFill>
                  <a:schemeClr val="bg1"/>
                </a:solidFill>
              </a:rPr>
              <a:t>One understanding of the Parable of the Hidden Treasure states that to be truly happy, to live out our vocation we need to be prepared to give everything else up like the man in the parable who sold everything he had.  </a:t>
            </a:r>
          </a:p>
          <a:p>
            <a:pPr algn="ctr"/>
            <a:endParaRPr lang="en-US" sz="2000" dirty="0">
              <a:solidFill>
                <a:schemeClr val="bg1"/>
              </a:solidFill>
            </a:endParaRPr>
          </a:p>
          <a:p>
            <a:pPr algn="ctr"/>
            <a:r>
              <a:rPr lang="en-US" sz="2000" dirty="0">
                <a:solidFill>
                  <a:schemeClr val="bg1"/>
                </a:solidFill>
              </a:rPr>
              <a:t>In the Church Priests and Religious do this in the most obvious way.  </a:t>
            </a:r>
          </a:p>
        </p:txBody>
      </p:sp>
      <p:sp>
        <p:nvSpPr>
          <p:cNvPr id="13" name="Rectangle 12">
            <a:extLst>
              <a:ext uri="{FF2B5EF4-FFF2-40B4-BE49-F238E27FC236}">
                <a16:creationId xmlns:a16="http://schemas.microsoft.com/office/drawing/2014/main" id="{88774F1F-4093-5A46-B73E-54B69FBDA35B}"/>
              </a:ext>
            </a:extLst>
          </p:cNvPr>
          <p:cNvSpPr/>
          <p:nvPr/>
        </p:nvSpPr>
        <p:spPr>
          <a:xfrm>
            <a:off x="681524" y="4730948"/>
            <a:ext cx="3428296" cy="1200329"/>
          </a:xfrm>
          <a:prstGeom prst="rect">
            <a:avLst/>
          </a:prstGeom>
        </p:spPr>
        <p:txBody>
          <a:bodyPr wrap="square">
            <a:spAutoFit/>
          </a:bodyPr>
          <a:lstStyle/>
          <a:p>
            <a:pPr algn="ctr"/>
            <a:r>
              <a:rPr lang="en-US" dirty="0">
                <a:solidFill>
                  <a:srgbClr val="0070C0"/>
                </a:solidFill>
              </a:rPr>
              <a:t>Across the world today over 600,000 women are living out their vocation as as Religious Sisters (nuns)</a:t>
            </a:r>
          </a:p>
        </p:txBody>
      </p:sp>
      <p:pic>
        <p:nvPicPr>
          <p:cNvPr id="4" name="Picture 3">
            <a:extLst>
              <a:ext uri="{FF2B5EF4-FFF2-40B4-BE49-F238E27FC236}">
                <a16:creationId xmlns:a16="http://schemas.microsoft.com/office/drawing/2014/main" id="{61C3D628-9B0D-974F-B64D-BDAF868258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2473" y="945296"/>
            <a:ext cx="2661973" cy="1698038"/>
          </a:xfrm>
          <a:prstGeom prst="rect">
            <a:avLst/>
          </a:prstGeom>
        </p:spPr>
      </p:pic>
      <p:pic>
        <p:nvPicPr>
          <p:cNvPr id="6" name="Picture 5">
            <a:extLst>
              <a:ext uri="{FF2B5EF4-FFF2-40B4-BE49-F238E27FC236}">
                <a16:creationId xmlns:a16="http://schemas.microsoft.com/office/drawing/2014/main" id="{E97E348D-7578-C042-9313-B8174218CE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4446" y="945296"/>
            <a:ext cx="2661973" cy="1698038"/>
          </a:xfrm>
          <a:prstGeom prst="rect">
            <a:avLst/>
          </a:prstGeom>
        </p:spPr>
      </p:pic>
      <p:pic>
        <p:nvPicPr>
          <p:cNvPr id="12" name="Picture 11">
            <a:extLst>
              <a:ext uri="{FF2B5EF4-FFF2-40B4-BE49-F238E27FC236}">
                <a16:creationId xmlns:a16="http://schemas.microsoft.com/office/drawing/2014/main" id="{E4AFE338-7892-0348-873E-42D14839C7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473" y="2643334"/>
            <a:ext cx="2661973" cy="1698038"/>
          </a:xfrm>
          <a:prstGeom prst="rect">
            <a:avLst/>
          </a:prstGeom>
        </p:spPr>
      </p:pic>
      <p:pic>
        <p:nvPicPr>
          <p:cNvPr id="7" name="Picture 6">
            <a:extLst>
              <a:ext uri="{FF2B5EF4-FFF2-40B4-BE49-F238E27FC236}">
                <a16:creationId xmlns:a16="http://schemas.microsoft.com/office/drawing/2014/main" id="{C70969AF-DC38-D54D-A187-5F2EFBDF0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116" y="2643334"/>
            <a:ext cx="2621832" cy="1698038"/>
          </a:xfrm>
          <a:prstGeom prst="rect">
            <a:avLst/>
          </a:prstGeom>
        </p:spPr>
      </p:pic>
      <p:pic>
        <p:nvPicPr>
          <p:cNvPr id="3" name="Picture 2">
            <a:extLst>
              <a:ext uri="{FF2B5EF4-FFF2-40B4-BE49-F238E27FC236}">
                <a16:creationId xmlns:a16="http://schemas.microsoft.com/office/drawing/2014/main" id="{5957BF22-25A7-E448-A1BA-4832C74832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50452" y="4341372"/>
            <a:ext cx="2647564" cy="1698038"/>
          </a:xfrm>
          <a:prstGeom prst="rect">
            <a:avLst/>
          </a:prstGeom>
        </p:spPr>
      </p:pic>
      <p:pic>
        <p:nvPicPr>
          <p:cNvPr id="5" name="Picture 4">
            <a:extLst>
              <a:ext uri="{FF2B5EF4-FFF2-40B4-BE49-F238E27FC236}">
                <a16:creationId xmlns:a16="http://schemas.microsoft.com/office/drawing/2014/main" id="{856BE199-D97A-FA4B-963F-4048E51ABD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69049" y="945617"/>
            <a:ext cx="2554515" cy="1698038"/>
          </a:xfrm>
          <a:prstGeom prst="rect">
            <a:avLst/>
          </a:prstGeom>
        </p:spPr>
      </p:pic>
      <p:pic>
        <p:nvPicPr>
          <p:cNvPr id="8" name="Picture 7">
            <a:extLst>
              <a:ext uri="{FF2B5EF4-FFF2-40B4-BE49-F238E27FC236}">
                <a16:creationId xmlns:a16="http://schemas.microsoft.com/office/drawing/2014/main" id="{E4EBC8B3-1FB7-D442-A3B3-5D276CCC85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39919" y="2643335"/>
            <a:ext cx="2583645" cy="1698037"/>
          </a:xfrm>
          <a:prstGeom prst="rect">
            <a:avLst/>
          </a:prstGeom>
        </p:spPr>
      </p:pic>
      <p:pic>
        <p:nvPicPr>
          <p:cNvPr id="14" name="Picture 13">
            <a:extLst>
              <a:ext uri="{FF2B5EF4-FFF2-40B4-BE49-F238E27FC236}">
                <a16:creationId xmlns:a16="http://schemas.microsoft.com/office/drawing/2014/main" id="{75EFF679-A944-6F44-BD4F-87E00578A3D3}"/>
              </a:ext>
            </a:extLst>
          </p:cNvPr>
          <p:cNvPicPr>
            <a:picLocks noChangeAspect="1"/>
          </p:cNvPicPr>
          <p:nvPr/>
        </p:nvPicPr>
        <p:blipFill>
          <a:blip r:embed="rId9"/>
          <a:stretch>
            <a:fillRect/>
          </a:stretch>
        </p:blipFill>
        <p:spPr>
          <a:xfrm>
            <a:off x="6795018" y="4324980"/>
            <a:ext cx="2615772" cy="1714429"/>
          </a:xfrm>
          <a:prstGeom prst="rect">
            <a:avLst/>
          </a:prstGeom>
        </p:spPr>
      </p:pic>
      <p:pic>
        <p:nvPicPr>
          <p:cNvPr id="15" name="Picture 14">
            <a:extLst>
              <a:ext uri="{FF2B5EF4-FFF2-40B4-BE49-F238E27FC236}">
                <a16:creationId xmlns:a16="http://schemas.microsoft.com/office/drawing/2014/main" id="{69BF1E31-FB6C-CE4D-91AF-40139E8C967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424017" y="4324978"/>
            <a:ext cx="2583646" cy="1714111"/>
          </a:xfrm>
          <a:prstGeom prst="rect">
            <a:avLst/>
          </a:prstGeom>
        </p:spPr>
      </p:pic>
    </p:spTree>
    <p:extLst>
      <p:ext uri="{BB962C8B-B14F-4D97-AF65-F5344CB8AC3E}">
        <p14:creationId xmlns:p14="http://schemas.microsoft.com/office/powerpoint/2010/main" val="27652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dryer, remote, items&#10;&#10;Description automatically generated">
            <a:extLst>
              <a:ext uri="{FF2B5EF4-FFF2-40B4-BE49-F238E27FC236}">
                <a16:creationId xmlns:a16="http://schemas.microsoft.com/office/drawing/2014/main" id="{AC87E8B4-D561-1D40-8257-0869777022E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476416" y="628650"/>
            <a:ext cx="9241641" cy="54180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5DAD99B9-464D-9B4E-9566-21CDDBAFBB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6150" y="176349"/>
            <a:ext cx="4647494" cy="1398451"/>
          </a:xfrm>
          <a:prstGeom prst="rect">
            <a:avLst/>
          </a:prstGeom>
        </p:spPr>
      </p:pic>
    </p:spTree>
    <p:extLst>
      <p:ext uri="{BB962C8B-B14F-4D97-AF65-F5344CB8AC3E}">
        <p14:creationId xmlns:p14="http://schemas.microsoft.com/office/powerpoint/2010/main" val="140621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yer, remote, phone&#10;&#10;Description automatically generated">
            <a:extLst>
              <a:ext uri="{FF2B5EF4-FFF2-40B4-BE49-F238E27FC236}">
                <a16:creationId xmlns:a16="http://schemas.microsoft.com/office/drawing/2014/main" id="{55884E79-0E53-9E40-96C9-B82AF3868A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0050" y="419100"/>
            <a:ext cx="9239250" cy="5524279"/>
          </a:xfrm>
          <a:prstGeom prst="rect">
            <a:avLst/>
          </a:prstGeom>
        </p:spPr>
      </p:pic>
      <p:sp>
        <p:nvSpPr>
          <p:cNvPr id="3" name="Rectangle 2">
            <a:extLst>
              <a:ext uri="{FF2B5EF4-FFF2-40B4-BE49-F238E27FC236}">
                <a16:creationId xmlns:a16="http://schemas.microsoft.com/office/drawing/2014/main" id="{3C70FE98-A072-AF49-8A83-68CD84F71241}"/>
              </a:ext>
            </a:extLst>
          </p:cNvPr>
          <p:cNvSpPr/>
          <p:nvPr/>
        </p:nvSpPr>
        <p:spPr>
          <a:xfrm>
            <a:off x="8877300" y="266700"/>
            <a:ext cx="22225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82B2736E-8EBF-A747-ABE7-49A9420A0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6150" y="169121"/>
            <a:ext cx="4647494" cy="1412906"/>
          </a:xfrm>
          <a:prstGeom prst="rect">
            <a:avLst/>
          </a:prstGeom>
        </p:spPr>
      </p:pic>
    </p:spTree>
    <p:extLst>
      <p:ext uri="{BB962C8B-B14F-4D97-AF65-F5344CB8AC3E}">
        <p14:creationId xmlns:p14="http://schemas.microsoft.com/office/powerpoint/2010/main" val="357974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Our Vocation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670551" y="945296"/>
            <a:ext cx="11095879" cy="707886"/>
          </a:xfrm>
          <a:prstGeom prst="rect">
            <a:avLst/>
          </a:prstGeom>
          <a:solidFill>
            <a:srgbClr val="002060"/>
          </a:solidFill>
        </p:spPr>
        <p:txBody>
          <a:bodyPr wrap="square" rtlCol="0">
            <a:spAutoFit/>
          </a:bodyPr>
          <a:lstStyle/>
          <a:p>
            <a:pPr algn="ctr"/>
            <a:r>
              <a:rPr lang="en-US" sz="2000" dirty="0">
                <a:solidFill>
                  <a:schemeClr val="bg1"/>
                </a:solidFill>
              </a:rPr>
              <a:t>Although we are focusing on Vocations to the Priesthood and Religious Life it is important to remember that each one of us has our own vocation in life.  </a:t>
            </a:r>
            <a:endParaRPr lang="en-US" sz="2400" dirty="0">
              <a:solidFill>
                <a:schemeClr val="bg1"/>
              </a:solidFill>
            </a:endParaRPr>
          </a:p>
        </p:txBody>
      </p:sp>
      <p:pic>
        <p:nvPicPr>
          <p:cNvPr id="4" name="Picture 3">
            <a:extLst>
              <a:ext uri="{FF2B5EF4-FFF2-40B4-BE49-F238E27FC236}">
                <a16:creationId xmlns:a16="http://schemas.microsoft.com/office/drawing/2014/main" id="{E672B2F8-5867-A04D-AE95-6EE20DF6C888}"/>
              </a:ext>
            </a:extLst>
          </p:cNvPr>
          <p:cNvPicPr>
            <a:picLocks noChangeAspect="1"/>
          </p:cNvPicPr>
          <p:nvPr/>
        </p:nvPicPr>
        <p:blipFill>
          <a:blip r:embed="rId2"/>
          <a:stretch>
            <a:fillRect/>
          </a:stretch>
        </p:blipFill>
        <p:spPr>
          <a:xfrm>
            <a:off x="1154847" y="1776293"/>
            <a:ext cx="3913307" cy="3913307"/>
          </a:xfrm>
          <a:prstGeom prst="rect">
            <a:avLst/>
          </a:prstGeom>
        </p:spPr>
      </p:pic>
      <p:sp>
        <p:nvSpPr>
          <p:cNvPr id="8" name="TextBox 7">
            <a:extLst>
              <a:ext uri="{FF2B5EF4-FFF2-40B4-BE49-F238E27FC236}">
                <a16:creationId xmlns:a16="http://schemas.microsoft.com/office/drawing/2014/main" id="{158D1FB8-D678-6B44-9677-6BC7D470A824}"/>
              </a:ext>
            </a:extLst>
          </p:cNvPr>
          <p:cNvSpPr txBox="1"/>
          <p:nvPr/>
        </p:nvSpPr>
        <p:spPr>
          <a:xfrm>
            <a:off x="5068154" y="1796077"/>
            <a:ext cx="3665063" cy="1631216"/>
          </a:xfrm>
          <a:prstGeom prst="rect">
            <a:avLst/>
          </a:prstGeom>
          <a:noFill/>
        </p:spPr>
        <p:txBody>
          <a:bodyPr wrap="square" rtlCol="0">
            <a:spAutoFit/>
          </a:bodyPr>
          <a:lstStyle/>
          <a:p>
            <a:pPr algn="ctr"/>
            <a:r>
              <a:rPr lang="en-US" sz="2000" dirty="0">
                <a:solidFill>
                  <a:srgbClr val="0070C0"/>
                </a:solidFill>
              </a:rPr>
              <a:t>Pope Francis reminds us that we all of us have the same basic vocation, that is we are called to be Holy, called to be Saints of the 21</a:t>
            </a:r>
            <a:r>
              <a:rPr lang="en-US" sz="2000" baseline="30000" dirty="0">
                <a:solidFill>
                  <a:srgbClr val="0070C0"/>
                </a:solidFill>
              </a:rPr>
              <a:t>st</a:t>
            </a:r>
            <a:r>
              <a:rPr lang="en-US" sz="2000" dirty="0">
                <a:solidFill>
                  <a:srgbClr val="0070C0"/>
                </a:solidFill>
              </a:rPr>
              <a:t> Century.</a:t>
            </a:r>
          </a:p>
        </p:txBody>
      </p:sp>
      <p:sp>
        <p:nvSpPr>
          <p:cNvPr id="13" name="TextBox 12">
            <a:extLst>
              <a:ext uri="{FF2B5EF4-FFF2-40B4-BE49-F238E27FC236}">
                <a16:creationId xmlns:a16="http://schemas.microsoft.com/office/drawing/2014/main" id="{F5E4230A-23D5-E94E-8A32-0A885A10249A}"/>
              </a:ext>
            </a:extLst>
          </p:cNvPr>
          <p:cNvSpPr txBox="1"/>
          <p:nvPr/>
        </p:nvSpPr>
        <p:spPr>
          <a:xfrm>
            <a:off x="5113516" y="3442831"/>
            <a:ext cx="3665063" cy="2246769"/>
          </a:xfrm>
          <a:prstGeom prst="rect">
            <a:avLst/>
          </a:prstGeom>
          <a:solidFill>
            <a:srgbClr val="0070C0"/>
          </a:solidFill>
        </p:spPr>
        <p:txBody>
          <a:bodyPr wrap="square" rtlCol="0">
            <a:spAutoFit/>
          </a:bodyPr>
          <a:lstStyle/>
          <a:p>
            <a:pPr algn="ctr"/>
            <a:r>
              <a:rPr lang="en-US" sz="2000" dirty="0">
                <a:solidFill>
                  <a:schemeClr val="bg1"/>
                </a:solidFill>
              </a:rPr>
              <a:t>The simplest and easiest way to live out his vocation is “to know God, to love God and to serve God with all our strength” </a:t>
            </a:r>
          </a:p>
          <a:p>
            <a:pPr algn="ctr"/>
            <a:endParaRPr lang="en-US" sz="2000" dirty="0">
              <a:solidFill>
                <a:schemeClr val="bg1"/>
              </a:solidFill>
            </a:endParaRPr>
          </a:p>
          <a:p>
            <a:pPr algn="r"/>
            <a:r>
              <a:rPr lang="en-US" sz="2000" dirty="0">
                <a:solidFill>
                  <a:schemeClr val="bg1"/>
                </a:solidFill>
              </a:rPr>
              <a:t>Catechism of the </a:t>
            </a:r>
            <a:br>
              <a:rPr lang="en-US" sz="2000" dirty="0">
                <a:solidFill>
                  <a:schemeClr val="bg1"/>
                </a:solidFill>
              </a:rPr>
            </a:br>
            <a:r>
              <a:rPr lang="en-US" sz="2000" dirty="0">
                <a:solidFill>
                  <a:schemeClr val="bg1"/>
                </a:solidFill>
              </a:rPr>
              <a:t>Catholic Church</a:t>
            </a:r>
            <a:endParaRPr lang="en-GB" sz="2000" dirty="0">
              <a:solidFill>
                <a:schemeClr val="bg1"/>
              </a:solidFill>
            </a:endParaRPr>
          </a:p>
        </p:txBody>
      </p:sp>
      <p:pic>
        <p:nvPicPr>
          <p:cNvPr id="15" name="Picture 14" descr="A close up of a logo&#10;&#10;Description automatically generated">
            <a:extLst>
              <a:ext uri="{FF2B5EF4-FFF2-40B4-BE49-F238E27FC236}">
                <a16:creationId xmlns:a16="http://schemas.microsoft.com/office/drawing/2014/main" id="{0A5253E1-75EC-6B41-9CFD-B045220939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333" t="12037" r="52779" b="46296"/>
          <a:stretch/>
        </p:blipFill>
        <p:spPr>
          <a:xfrm>
            <a:off x="8981461" y="1887080"/>
            <a:ext cx="3098591" cy="3319919"/>
          </a:xfrm>
          <a:prstGeom prst="rect">
            <a:avLst/>
          </a:prstGeom>
        </p:spPr>
      </p:pic>
    </p:spTree>
    <p:extLst>
      <p:ext uri="{BB962C8B-B14F-4D97-AF65-F5344CB8AC3E}">
        <p14:creationId xmlns:p14="http://schemas.microsoft.com/office/powerpoint/2010/main" val="218870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A39D3-5CE0-1A49-BCB3-41D340E31684}"/>
              </a:ext>
            </a:extLst>
          </p:cNvPr>
          <p:cNvPicPr>
            <a:picLocks noChangeAspect="1"/>
          </p:cNvPicPr>
          <p:nvPr/>
        </p:nvPicPr>
        <p:blipFill>
          <a:blip r:embed="rId2"/>
          <a:stretch>
            <a:fillRect/>
          </a:stretch>
        </p:blipFill>
        <p:spPr>
          <a:xfrm>
            <a:off x="2269106" y="1786341"/>
            <a:ext cx="4305352" cy="3871914"/>
          </a:xfrm>
          <a:prstGeom prst="rect">
            <a:avLst/>
          </a:prstGeom>
        </p:spPr>
      </p:pic>
      <p:pic>
        <p:nvPicPr>
          <p:cNvPr id="4" name="Picture 3">
            <a:extLst>
              <a:ext uri="{FF2B5EF4-FFF2-40B4-BE49-F238E27FC236}">
                <a16:creationId xmlns:a16="http://schemas.microsoft.com/office/drawing/2014/main" id="{ADB97638-E164-F04B-842F-055A18A08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9859" y="1786342"/>
            <a:ext cx="3530181" cy="3871913"/>
          </a:xfrm>
          <a:prstGeom prst="rect">
            <a:avLst/>
          </a:prstGeom>
        </p:spPr>
      </p:pic>
      <p:sp>
        <p:nvSpPr>
          <p:cNvPr id="5" name="TextBox 4">
            <a:extLst>
              <a:ext uri="{FF2B5EF4-FFF2-40B4-BE49-F238E27FC236}">
                <a16:creationId xmlns:a16="http://schemas.microsoft.com/office/drawing/2014/main" id="{5B405E40-7E23-4445-BD6C-7D9521DECDE7}"/>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Starter Task</a:t>
            </a:r>
          </a:p>
        </p:txBody>
      </p:sp>
      <p:sp>
        <p:nvSpPr>
          <p:cNvPr id="6" name="TextBox 5">
            <a:extLst>
              <a:ext uri="{FF2B5EF4-FFF2-40B4-BE49-F238E27FC236}">
                <a16:creationId xmlns:a16="http://schemas.microsoft.com/office/drawing/2014/main" id="{3E3B8B20-DE52-CA4D-B196-CF2708508829}"/>
              </a:ext>
            </a:extLst>
          </p:cNvPr>
          <p:cNvSpPr txBox="1"/>
          <p:nvPr/>
        </p:nvSpPr>
        <p:spPr>
          <a:xfrm>
            <a:off x="3900227" y="1104208"/>
            <a:ext cx="5348462" cy="523220"/>
          </a:xfrm>
          <a:prstGeom prst="rect">
            <a:avLst/>
          </a:prstGeom>
          <a:noFill/>
        </p:spPr>
        <p:txBody>
          <a:bodyPr wrap="square" rtlCol="0">
            <a:spAutoFit/>
          </a:bodyPr>
          <a:lstStyle/>
          <a:p>
            <a:pPr algn="ctr"/>
            <a:r>
              <a:rPr lang="en-US" sz="2800" b="1" dirty="0">
                <a:solidFill>
                  <a:srgbClr val="0070C0"/>
                </a:solidFill>
              </a:rPr>
              <a:t>I See…   I think… I wonder…</a:t>
            </a:r>
          </a:p>
        </p:txBody>
      </p:sp>
    </p:spTree>
    <p:extLst>
      <p:ext uri="{BB962C8B-B14F-4D97-AF65-F5344CB8AC3E}">
        <p14:creationId xmlns:p14="http://schemas.microsoft.com/office/powerpoint/2010/main" val="288409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Our Vocation</a:t>
            </a:r>
          </a:p>
        </p:txBody>
      </p:sp>
      <p:sp>
        <p:nvSpPr>
          <p:cNvPr id="6" name="TextBox 5">
            <a:extLst>
              <a:ext uri="{FF2B5EF4-FFF2-40B4-BE49-F238E27FC236}">
                <a16:creationId xmlns:a16="http://schemas.microsoft.com/office/drawing/2014/main" id="{A74F3B98-CF1C-3E46-A35D-63DFFF6FB3FF}"/>
              </a:ext>
            </a:extLst>
          </p:cNvPr>
          <p:cNvSpPr txBox="1"/>
          <p:nvPr/>
        </p:nvSpPr>
        <p:spPr>
          <a:xfrm>
            <a:off x="8610600" y="4610100"/>
            <a:ext cx="184731" cy="369332"/>
          </a:xfrm>
          <a:prstGeom prst="rect">
            <a:avLst/>
          </a:prstGeom>
          <a:noFill/>
        </p:spPr>
        <p:txBody>
          <a:bodyPr wrap="none" rtlCol="0">
            <a:spAutoFit/>
          </a:bodyPr>
          <a:lstStyle/>
          <a:p>
            <a:endParaRPr lang="en-US" dirty="0"/>
          </a:p>
        </p:txBody>
      </p:sp>
      <p:pic>
        <p:nvPicPr>
          <p:cNvPr id="9" name="Picture 8" descr="A close up of a sign&#10;&#10;Description automatically generated">
            <a:extLst>
              <a:ext uri="{FF2B5EF4-FFF2-40B4-BE49-F238E27FC236}">
                <a16:creationId xmlns:a16="http://schemas.microsoft.com/office/drawing/2014/main" id="{730D943B-77BE-B843-A5C8-8C0CDD4B18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11" t="16482" r="15556" b="21111"/>
          <a:stretch/>
        </p:blipFill>
        <p:spPr>
          <a:xfrm>
            <a:off x="3302000" y="724931"/>
            <a:ext cx="6231617" cy="4964669"/>
          </a:xfrm>
          <a:prstGeom prst="rect">
            <a:avLst/>
          </a:prstGeom>
        </p:spPr>
      </p:pic>
      <p:sp>
        <p:nvSpPr>
          <p:cNvPr id="10" name="Rectangle 9">
            <a:hlinkClick r:id="rId3"/>
            <a:extLst>
              <a:ext uri="{FF2B5EF4-FFF2-40B4-BE49-F238E27FC236}">
                <a16:creationId xmlns:a16="http://schemas.microsoft.com/office/drawing/2014/main" id="{EA27ED14-D8BA-B74D-8E6F-B3ED896BB827}"/>
              </a:ext>
            </a:extLst>
          </p:cNvPr>
          <p:cNvSpPr/>
          <p:nvPr/>
        </p:nvSpPr>
        <p:spPr>
          <a:xfrm>
            <a:off x="4897808" y="5689600"/>
            <a:ext cx="3039999" cy="369332"/>
          </a:xfrm>
          <a:prstGeom prst="rect">
            <a:avLst/>
          </a:prstGeom>
        </p:spPr>
        <p:txBody>
          <a:bodyPr wrap="none">
            <a:spAutoFit/>
          </a:bodyPr>
          <a:lstStyle/>
          <a:p>
            <a:r>
              <a:rPr lang="en-US" u="sng" dirty="0">
                <a:solidFill>
                  <a:srgbClr val="0070C0"/>
                </a:solidFill>
              </a:rPr>
              <a:t>https://</a:t>
            </a:r>
            <a:r>
              <a:rPr lang="en-US" u="sng" dirty="0" err="1">
                <a:solidFill>
                  <a:srgbClr val="0070C0"/>
                </a:solidFill>
              </a:rPr>
              <a:t>youtu.be</a:t>
            </a:r>
            <a:r>
              <a:rPr lang="en-US" u="sng" dirty="0">
                <a:solidFill>
                  <a:srgbClr val="0070C0"/>
                </a:solidFill>
              </a:rPr>
              <a:t>/ihnzFH2L818</a:t>
            </a:r>
          </a:p>
        </p:txBody>
      </p:sp>
    </p:spTree>
    <p:extLst>
      <p:ext uri="{BB962C8B-B14F-4D97-AF65-F5344CB8AC3E}">
        <p14:creationId xmlns:p14="http://schemas.microsoft.com/office/powerpoint/2010/main" val="1260449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EED142-777F-D843-9876-FCC3A4DC4A5F}"/>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Check your understanding</a:t>
            </a:r>
          </a:p>
        </p:txBody>
      </p:sp>
      <p:pic>
        <p:nvPicPr>
          <p:cNvPr id="5" name="Picture 4" descr="A screen shot of a computer&#10;&#10;Description automatically generated">
            <a:extLst>
              <a:ext uri="{FF2B5EF4-FFF2-40B4-BE49-F238E27FC236}">
                <a16:creationId xmlns:a16="http://schemas.microsoft.com/office/drawing/2014/main" id="{E182CD0B-0B92-C544-AC59-04E2E290D4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064" y="1094948"/>
            <a:ext cx="7734020" cy="4668104"/>
          </a:xfrm>
          <a:prstGeom prst="rect">
            <a:avLst/>
          </a:prstGeom>
        </p:spPr>
      </p:pic>
      <p:pic>
        <p:nvPicPr>
          <p:cNvPr id="3" name="Picture 2">
            <a:extLst>
              <a:ext uri="{FF2B5EF4-FFF2-40B4-BE49-F238E27FC236}">
                <a16:creationId xmlns:a16="http://schemas.microsoft.com/office/drawing/2014/main" id="{9154E8B6-1C49-1F4C-845A-EABF60EB2062}"/>
              </a:ext>
            </a:extLst>
          </p:cNvPr>
          <p:cNvPicPr>
            <a:picLocks noChangeAspect="1"/>
          </p:cNvPicPr>
          <p:nvPr/>
        </p:nvPicPr>
        <p:blipFill>
          <a:blip r:embed="rId3"/>
          <a:stretch>
            <a:fillRect/>
          </a:stretch>
        </p:blipFill>
        <p:spPr>
          <a:xfrm>
            <a:off x="8732384" y="1094948"/>
            <a:ext cx="3175000" cy="4668104"/>
          </a:xfrm>
          <a:prstGeom prst="rect">
            <a:avLst/>
          </a:prstGeom>
        </p:spPr>
      </p:pic>
    </p:spTree>
    <p:extLst>
      <p:ext uri="{BB962C8B-B14F-4D97-AF65-F5344CB8AC3E}">
        <p14:creationId xmlns:p14="http://schemas.microsoft.com/office/powerpoint/2010/main" val="263929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sp>
        <p:nvSpPr>
          <p:cNvPr id="3" name="TextBox 2">
            <a:extLst>
              <a:ext uri="{FF2B5EF4-FFF2-40B4-BE49-F238E27FC236}">
                <a16:creationId xmlns:a16="http://schemas.microsoft.com/office/drawing/2014/main" id="{B0A5B2C2-7404-CC44-9C06-EBD29FE0B7E4}"/>
              </a:ext>
            </a:extLst>
          </p:cNvPr>
          <p:cNvSpPr txBox="1"/>
          <p:nvPr/>
        </p:nvSpPr>
        <p:spPr>
          <a:xfrm>
            <a:off x="670551" y="976192"/>
            <a:ext cx="11095879" cy="1323439"/>
          </a:xfrm>
          <a:prstGeom prst="rect">
            <a:avLst/>
          </a:prstGeom>
          <a:solidFill>
            <a:srgbClr val="002060"/>
          </a:solidFill>
        </p:spPr>
        <p:txBody>
          <a:bodyPr wrap="square" rtlCol="0">
            <a:spAutoFit/>
          </a:bodyPr>
          <a:lstStyle/>
          <a:p>
            <a:pPr algn="ctr"/>
            <a:r>
              <a:rPr lang="en-US" sz="1600" dirty="0">
                <a:solidFill>
                  <a:schemeClr val="bg1"/>
                </a:solidFill>
              </a:rPr>
              <a:t>If possible, it may be desirable to encourage the class to prayerfully reflect on the parable in small groups </a:t>
            </a:r>
            <a:br>
              <a:rPr lang="en-US" sz="1600" dirty="0">
                <a:solidFill>
                  <a:schemeClr val="bg1"/>
                </a:solidFill>
              </a:rPr>
            </a:br>
            <a:r>
              <a:rPr lang="en-US" sz="1600" dirty="0">
                <a:solidFill>
                  <a:schemeClr val="bg1"/>
                </a:solidFill>
              </a:rPr>
              <a:t>in the school oratory or another quiet location.</a:t>
            </a:r>
            <a:br>
              <a:rPr lang="en-US" sz="1600" dirty="0">
                <a:solidFill>
                  <a:schemeClr val="bg1"/>
                </a:solidFill>
              </a:rPr>
            </a:br>
            <a:endParaRPr lang="en-GB" sz="1600" dirty="0">
              <a:solidFill>
                <a:schemeClr val="bg1"/>
              </a:solidFill>
            </a:endParaRPr>
          </a:p>
          <a:p>
            <a:pPr algn="ctr"/>
            <a:r>
              <a:rPr lang="en-US" sz="1600" dirty="0">
                <a:solidFill>
                  <a:schemeClr val="bg1"/>
                </a:solidFill>
              </a:rPr>
              <a:t>Ask participants to slowly reflect on the text. You may wish to have pupils read aloud the parable two or three times:</a:t>
            </a:r>
            <a:endParaRPr lang="en-GB" sz="1600" dirty="0">
              <a:solidFill>
                <a:schemeClr val="bg1"/>
              </a:solidFill>
            </a:endParaRPr>
          </a:p>
          <a:p>
            <a:pPr algn="ctr"/>
            <a:r>
              <a:rPr lang="en-US" sz="1600" dirty="0">
                <a:solidFill>
                  <a:schemeClr val="bg1"/>
                </a:solidFill>
              </a:rPr>
              <a:t>Ask the participants to reflect on the following four questions:</a:t>
            </a:r>
            <a:endParaRPr lang="en-GB" sz="1600" dirty="0">
              <a:solidFill>
                <a:schemeClr val="bg1"/>
              </a:solidFill>
            </a:endParaRPr>
          </a:p>
        </p:txBody>
      </p:sp>
      <p:sp>
        <p:nvSpPr>
          <p:cNvPr id="6" name="TextBox 5">
            <a:extLst>
              <a:ext uri="{FF2B5EF4-FFF2-40B4-BE49-F238E27FC236}">
                <a16:creationId xmlns:a16="http://schemas.microsoft.com/office/drawing/2014/main" id="{107D9F13-8B14-1D40-81F3-89AC23A0C60C}"/>
              </a:ext>
            </a:extLst>
          </p:cNvPr>
          <p:cNvSpPr txBox="1"/>
          <p:nvPr/>
        </p:nvSpPr>
        <p:spPr>
          <a:xfrm>
            <a:off x="2509664" y="3057892"/>
            <a:ext cx="7700784" cy="1815882"/>
          </a:xfrm>
          <a:prstGeom prst="rect">
            <a:avLst/>
          </a:prstGeom>
          <a:solidFill>
            <a:srgbClr val="0070C0"/>
          </a:solidFill>
        </p:spPr>
        <p:txBody>
          <a:bodyPr wrap="square" rtlCol="0">
            <a:spAutoFit/>
          </a:bodyPr>
          <a:lstStyle/>
          <a:p>
            <a:pPr algn="ctr"/>
            <a:r>
              <a:rPr lang="en-US" sz="2800" dirty="0">
                <a:solidFill>
                  <a:schemeClr val="bg1"/>
                </a:solidFill>
              </a:rPr>
              <a:t>Leader:	In the Name of the Father and of the Son and of the Holy Spirit</a:t>
            </a:r>
            <a:br>
              <a:rPr lang="en-US" sz="2800" dirty="0">
                <a:solidFill>
                  <a:schemeClr val="bg1"/>
                </a:solidFill>
              </a:rPr>
            </a:br>
            <a:br>
              <a:rPr lang="en-US" sz="2800" dirty="0">
                <a:solidFill>
                  <a:schemeClr val="bg1"/>
                </a:solidFill>
              </a:rPr>
            </a:br>
            <a:r>
              <a:rPr lang="en-US" sz="2800" dirty="0">
                <a:solidFill>
                  <a:schemeClr val="bg1"/>
                </a:solidFill>
              </a:rPr>
              <a:t>ALL :  AMEN</a:t>
            </a:r>
            <a:endParaRPr lang="en-GB" sz="2800" dirty="0">
              <a:solidFill>
                <a:schemeClr val="bg1"/>
              </a:solidFill>
            </a:endParaRPr>
          </a:p>
        </p:txBody>
      </p:sp>
    </p:spTree>
    <p:extLst>
      <p:ext uri="{BB962C8B-B14F-4D97-AF65-F5344CB8AC3E}">
        <p14:creationId xmlns:p14="http://schemas.microsoft.com/office/powerpoint/2010/main" val="2570014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pic>
        <p:nvPicPr>
          <p:cNvPr id="4" name="Picture 3" descr="A picture containing food&#10;&#10;Description automatically generated">
            <a:extLst>
              <a:ext uri="{FF2B5EF4-FFF2-40B4-BE49-F238E27FC236}">
                <a16:creationId xmlns:a16="http://schemas.microsoft.com/office/drawing/2014/main" id="{44C4D226-3FAC-804A-88DE-E763A09DF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98" y="945296"/>
            <a:ext cx="4757881" cy="4337904"/>
          </a:xfrm>
          <a:prstGeom prst="rect">
            <a:avLst/>
          </a:prstGeom>
        </p:spPr>
      </p:pic>
      <p:sp>
        <p:nvSpPr>
          <p:cNvPr id="6" name="TextBox 5">
            <a:extLst>
              <a:ext uri="{FF2B5EF4-FFF2-40B4-BE49-F238E27FC236}">
                <a16:creationId xmlns:a16="http://schemas.microsoft.com/office/drawing/2014/main" id="{F2BA4679-03F0-7846-863C-AAE9A6D5266E}"/>
              </a:ext>
            </a:extLst>
          </p:cNvPr>
          <p:cNvSpPr txBox="1"/>
          <p:nvPr/>
        </p:nvSpPr>
        <p:spPr>
          <a:xfrm>
            <a:off x="5746779" y="1495792"/>
            <a:ext cx="5543521" cy="3416320"/>
          </a:xfrm>
          <a:prstGeom prst="rect">
            <a:avLst/>
          </a:prstGeom>
          <a:solidFill>
            <a:srgbClr val="0070C0"/>
          </a:solidFill>
        </p:spPr>
        <p:txBody>
          <a:bodyPr wrap="square" rtlCol="0">
            <a:spAutoFit/>
          </a:bodyPr>
          <a:lstStyle/>
          <a:p>
            <a:pPr algn="ctr"/>
            <a:r>
              <a:rPr lang="en-US" sz="2400" dirty="0">
                <a:solidFill>
                  <a:schemeClr val="bg1"/>
                </a:solidFill>
              </a:rPr>
              <a:t>ALL:	</a:t>
            </a:r>
            <a:r>
              <a:rPr lang="en-GB" sz="2400" dirty="0">
                <a:solidFill>
                  <a:schemeClr val="bg1"/>
                </a:solidFill>
              </a:rPr>
              <a:t>Our Father, Who art in heaven, hallowed be Thy name; </a:t>
            </a:r>
            <a:br>
              <a:rPr lang="en-GB" sz="2400" dirty="0">
                <a:solidFill>
                  <a:schemeClr val="bg1"/>
                </a:solidFill>
              </a:rPr>
            </a:br>
            <a:r>
              <a:rPr lang="en-GB" sz="2400" dirty="0">
                <a:solidFill>
                  <a:schemeClr val="bg1"/>
                </a:solidFill>
              </a:rPr>
              <a:t>Thy kingdom come; </a:t>
            </a:r>
            <a:br>
              <a:rPr lang="en-GB" sz="2400" dirty="0">
                <a:solidFill>
                  <a:schemeClr val="bg1"/>
                </a:solidFill>
              </a:rPr>
            </a:br>
            <a:r>
              <a:rPr lang="en-GB" sz="2400" dirty="0">
                <a:solidFill>
                  <a:schemeClr val="bg1"/>
                </a:solidFill>
              </a:rPr>
              <a:t>Thy will be done on earth as it is in heaven. Give us this day our daily bread; </a:t>
            </a:r>
            <a:br>
              <a:rPr lang="en-GB" sz="2400" dirty="0">
                <a:solidFill>
                  <a:schemeClr val="bg1"/>
                </a:solidFill>
              </a:rPr>
            </a:br>
            <a:r>
              <a:rPr lang="en-GB" sz="2400" dirty="0">
                <a:solidFill>
                  <a:schemeClr val="bg1"/>
                </a:solidFill>
              </a:rPr>
              <a:t>and forgive us our trespasses as we forgive those who trespass against us; </a:t>
            </a:r>
            <a:br>
              <a:rPr lang="en-GB" sz="2400" dirty="0">
                <a:solidFill>
                  <a:schemeClr val="bg1"/>
                </a:solidFill>
              </a:rPr>
            </a:br>
            <a:r>
              <a:rPr lang="en-GB" sz="2400" dirty="0">
                <a:solidFill>
                  <a:schemeClr val="bg1"/>
                </a:solidFill>
              </a:rPr>
              <a:t>and lead us not into temptation, </a:t>
            </a:r>
            <a:br>
              <a:rPr lang="en-GB" sz="2400" dirty="0">
                <a:solidFill>
                  <a:schemeClr val="bg1"/>
                </a:solidFill>
              </a:rPr>
            </a:br>
            <a:r>
              <a:rPr lang="en-GB" sz="2400" dirty="0">
                <a:solidFill>
                  <a:schemeClr val="bg1"/>
                </a:solidFill>
              </a:rPr>
              <a:t>but deliver us from evil.</a:t>
            </a:r>
          </a:p>
        </p:txBody>
      </p:sp>
    </p:spTree>
    <p:extLst>
      <p:ext uri="{BB962C8B-B14F-4D97-AF65-F5344CB8AC3E}">
        <p14:creationId xmlns:p14="http://schemas.microsoft.com/office/powerpoint/2010/main" val="230694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pic>
        <p:nvPicPr>
          <p:cNvPr id="4" name="Picture 3" descr="A picture containing food&#10;&#10;Description automatically generated">
            <a:extLst>
              <a:ext uri="{FF2B5EF4-FFF2-40B4-BE49-F238E27FC236}">
                <a16:creationId xmlns:a16="http://schemas.microsoft.com/office/drawing/2014/main" id="{44C4D226-3FAC-804A-88DE-E763A09DF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98" y="945296"/>
            <a:ext cx="4757881" cy="4337904"/>
          </a:xfrm>
          <a:prstGeom prst="rect">
            <a:avLst/>
          </a:prstGeom>
        </p:spPr>
      </p:pic>
      <p:sp>
        <p:nvSpPr>
          <p:cNvPr id="5" name="Rectangle 4">
            <a:extLst>
              <a:ext uri="{FF2B5EF4-FFF2-40B4-BE49-F238E27FC236}">
                <a16:creationId xmlns:a16="http://schemas.microsoft.com/office/drawing/2014/main" id="{5372EFCC-A479-574D-8750-0529FDB3D5CF}"/>
              </a:ext>
            </a:extLst>
          </p:cNvPr>
          <p:cNvSpPr/>
          <p:nvPr/>
        </p:nvSpPr>
        <p:spPr>
          <a:xfrm>
            <a:off x="5462702" y="2460722"/>
            <a:ext cx="6096000" cy="968278"/>
          </a:xfrm>
          <a:prstGeom prst="rect">
            <a:avLst/>
          </a:prstGeom>
        </p:spPr>
        <p:txBody>
          <a:bodyPr>
            <a:spAutoFit/>
          </a:bodyPr>
          <a:lstStyle/>
          <a:p>
            <a:pPr lvl="0" algn="ctr">
              <a:lnSpc>
                <a:spcPct val="107000"/>
              </a:lnSpc>
              <a:spcAft>
                <a:spcPts val="0"/>
              </a:spcAft>
            </a:pPr>
            <a:r>
              <a:rPr lang="en-US" dirty="0">
                <a:latin typeface="Untitled Serif"/>
                <a:ea typeface="Calibri" panose="020F0502020204030204" pitchFamily="34" charset="0"/>
                <a:cs typeface="Times New Roman" panose="02020603050405020304" pitchFamily="18" charset="0"/>
              </a:rPr>
              <a:t>What does the text say? Is there anything about the text I find surprising or unusual? Are there any words or phrases that strike me in a special way?</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83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pic>
        <p:nvPicPr>
          <p:cNvPr id="4" name="Picture 3" descr="A picture containing food&#10;&#10;Description automatically generated">
            <a:extLst>
              <a:ext uri="{FF2B5EF4-FFF2-40B4-BE49-F238E27FC236}">
                <a16:creationId xmlns:a16="http://schemas.microsoft.com/office/drawing/2014/main" id="{44C4D226-3FAC-804A-88DE-E763A09DF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98" y="945296"/>
            <a:ext cx="4757881" cy="4337904"/>
          </a:xfrm>
          <a:prstGeom prst="rect">
            <a:avLst/>
          </a:prstGeom>
        </p:spPr>
      </p:pic>
      <p:sp>
        <p:nvSpPr>
          <p:cNvPr id="5" name="Rectangle 4">
            <a:extLst>
              <a:ext uri="{FF2B5EF4-FFF2-40B4-BE49-F238E27FC236}">
                <a16:creationId xmlns:a16="http://schemas.microsoft.com/office/drawing/2014/main" id="{5372EFCC-A479-574D-8750-0529FDB3D5CF}"/>
              </a:ext>
            </a:extLst>
          </p:cNvPr>
          <p:cNvSpPr/>
          <p:nvPr/>
        </p:nvSpPr>
        <p:spPr>
          <a:xfrm>
            <a:off x="5462702" y="2347781"/>
            <a:ext cx="6096000" cy="1264642"/>
          </a:xfrm>
          <a:prstGeom prst="rect">
            <a:avLst/>
          </a:prstGeom>
        </p:spPr>
        <p:txBody>
          <a:bodyPr>
            <a:spAutoFit/>
          </a:bodyPr>
          <a:lstStyle/>
          <a:p>
            <a:pPr lvl="0" algn="ctr">
              <a:lnSpc>
                <a:spcPct val="107000"/>
              </a:lnSpc>
              <a:spcAft>
                <a:spcPts val="0"/>
              </a:spcAft>
            </a:pPr>
            <a:r>
              <a:rPr lang="en-US" dirty="0">
                <a:latin typeface="Untitled Serif"/>
                <a:ea typeface="Calibri" panose="020F0502020204030204" pitchFamily="34" charset="0"/>
                <a:cs typeface="Times New Roman" panose="02020603050405020304" pitchFamily="18" charset="0"/>
              </a:rPr>
              <a:t>What does the parable say to me? How does the parable connect with my life? What do I ‘treasure’? What is important to me? Can I see a connection between what I think is important and what my faith tells me is important?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61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pic>
        <p:nvPicPr>
          <p:cNvPr id="4" name="Picture 3" descr="A picture containing food&#10;&#10;Description automatically generated">
            <a:extLst>
              <a:ext uri="{FF2B5EF4-FFF2-40B4-BE49-F238E27FC236}">
                <a16:creationId xmlns:a16="http://schemas.microsoft.com/office/drawing/2014/main" id="{44C4D226-3FAC-804A-88DE-E763A09DF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98" y="945296"/>
            <a:ext cx="4757881" cy="4337904"/>
          </a:xfrm>
          <a:prstGeom prst="rect">
            <a:avLst/>
          </a:prstGeom>
        </p:spPr>
      </p:pic>
      <p:sp>
        <p:nvSpPr>
          <p:cNvPr id="5" name="Rectangle 4">
            <a:extLst>
              <a:ext uri="{FF2B5EF4-FFF2-40B4-BE49-F238E27FC236}">
                <a16:creationId xmlns:a16="http://schemas.microsoft.com/office/drawing/2014/main" id="{5372EFCC-A479-574D-8750-0529FDB3D5CF}"/>
              </a:ext>
            </a:extLst>
          </p:cNvPr>
          <p:cNvSpPr/>
          <p:nvPr/>
        </p:nvSpPr>
        <p:spPr>
          <a:xfrm>
            <a:off x="5564302" y="2385881"/>
            <a:ext cx="6096000" cy="1264642"/>
          </a:xfrm>
          <a:prstGeom prst="rect">
            <a:avLst/>
          </a:prstGeom>
        </p:spPr>
        <p:txBody>
          <a:bodyPr>
            <a:spAutoFit/>
          </a:bodyPr>
          <a:lstStyle/>
          <a:p>
            <a:pPr lvl="0" algn="ctr">
              <a:lnSpc>
                <a:spcPct val="107000"/>
              </a:lnSpc>
              <a:spcAft>
                <a:spcPts val="0"/>
              </a:spcAft>
            </a:pPr>
            <a:r>
              <a:rPr lang="en-US" dirty="0">
                <a:latin typeface="Untitled Serif"/>
                <a:ea typeface="Calibri" panose="020F0502020204030204" pitchFamily="34" charset="0"/>
                <a:cs typeface="Times New Roman" panose="02020603050405020304" pitchFamily="18" charset="0"/>
              </a:rPr>
              <a:t>What do I want to say to God about the parable? Do I need God to make me aware of the the many ‘treasures’ in my life? Do I see the people around me as ‘treasures’? Do I need God’s help to recognize all the gifts that He has given me?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67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pic>
        <p:nvPicPr>
          <p:cNvPr id="4" name="Picture 3" descr="A picture containing food&#10;&#10;Description automatically generated">
            <a:extLst>
              <a:ext uri="{FF2B5EF4-FFF2-40B4-BE49-F238E27FC236}">
                <a16:creationId xmlns:a16="http://schemas.microsoft.com/office/drawing/2014/main" id="{44C4D226-3FAC-804A-88DE-E763A09DF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98" y="945296"/>
            <a:ext cx="4757881" cy="4337904"/>
          </a:xfrm>
          <a:prstGeom prst="rect">
            <a:avLst/>
          </a:prstGeom>
        </p:spPr>
      </p:pic>
      <p:sp>
        <p:nvSpPr>
          <p:cNvPr id="5" name="Rectangle 4">
            <a:extLst>
              <a:ext uri="{FF2B5EF4-FFF2-40B4-BE49-F238E27FC236}">
                <a16:creationId xmlns:a16="http://schemas.microsoft.com/office/drawing/2014/main" id="{5372EFCC-A479-574D-8750-0529FDB3D5CF}"/>
              </a:ext>
            </a:extLst>
          </p:cNvPr>
          <p:cNvSpPr/>
          <p:nvPr/>
        </p:nvSpPr>
        <p:spPr>
          <a:xfrm>
            <a:off x="5462702" y="2630109"/>
            <a:ext cx="6096000" cy="968278"/>
          </a:xfrm>
          <a:prstGeom prst="rect">
            <a:avLst/>
          </a:prstGeom>
        </p:spPr>
        <p:txBody>
          <a:bodyPr>
            <a:spAutoFit/>
          </a:bodyPr>
          <a:lstStyle/>
          <a:p>
            <a:pPr lvl="0" algn="ctr">
              <a:lnSpc>
                <a:spcPct val="107000"/>
              </a:lnSpc>
              <a:spcAft>
                <a:spcPts val="800"/>
              </a:spcAft>
            </a:pPr>
            <a:r>
              <a:rPr lang="en-US" dirty="0">
                <a:latin typeface="Untitled Serif"/>
                <a:ea typeface="Calibri" panose="020F0502020204030204" pitchFamily="34" charset="0"/>
                <a:cs typeface="Times New Roman" panose="02020603050405020304" pitchFamily="18" charset="0"/>
              </a:rPr>
              <a:t>Moving on: What is my ‘take-away’ from this time of prayer? Do I need to re-think what I value and what I think is important?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113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pic>
        <p:nvPicPr>
          <p:cNvPr id="4" name="Picture 3" descr="A picture containing food&#10;&#10;Description automatically generated">
            <a:extLst>
              <a:ext uri="{FF2B5EF4-FFF2-40B4-BE49-F238E27FC236}">
                <a16:creationId xmlns:a16="http://schemas.microsoft.com/office/drawing/2014/main" id="{44C4D226-3FAC-804A-88DE-E763A09DF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98" y="945296"/>
            <a:ext cx="4757881" cy="4337904"/>
          </a:xfrm>
          <a:prstGeom prst="rect">
            <a:avLst/>
          </a:prstGeom>
        </p:spPr>
      </p:pic>
      <p:sp>
        <p:nvSpPr>
          <p:cNvPr id="6" name="TextBox 5">
            <a:extLst>
              <a:ext uri="{FF2B5EF4-FFF2-40B4-BE49-F238E27FC236}">
                <a16:creationId xmlns:a16="http://schemas.microsoft.com/office/drawing/2014/main" id="{F2BA4679-03F0-7846-863C-AAE9A6D5266E}"/>
              </a:ext>
            </a:extLst>
          </p:cNvPr>
          <p:cNvSpPr txBox="1"/>
          <p:nvPr/>
        </p:nvSpPr>
        <p:spPr>
          <a:xfrm>
            <a:off x="5746779" y="1775420"/>
            <a:ext cx="5543521" cy="2677656"/>
          </a:xfrm>
          <a:prstGeom prst="rect">
            <a:avLst/>
          </a:prstGeom>
          <a:solidFill>
            <a:srgbClr val="0070C0"/>
          </a:solidFill>
        </p:spPr>
        <p:txBody>
          <a:bodyPr wrap="square" rtlCol="0">
            <a:spAutoFit/>
          </a:bodyPr>
          <a:lstStyle/>
          <a:p>
            <a:pPr algn="ctr"/>
            <a:r>
              <a:rPr lang="en-US" sz="2400" dirty="0">
                <a:solidFill>
                  <a:schemeClr val="bg1"/>
                </a:solidFill>
              </a:rPr>
              <a:t>ALL:	</a:t>
            </a:r>
            <a:r>
              <a:rPr lang="en-GB" sz="2400" dirty="0">
                <a:solidFill>
                  <a:schemeClr val="bg1"/>
                </a:solidFill>
              </a:rPr>
              <a:t> Hail Mary, Full of Grace, The Lord is with thee. Blessed art thou among women, and blessed is the fruit of thy womb, Jesus. Holy Mary, Mother of God, pray for us sinners now, and at the hour of death. Glory Be to the Father, and to the Son, and to the Holy Spirit.</a:t>
            </a:r>
          </a:p>
        </p:txBody>
      </p:sp>
    </p:spTree>
    <p:extLst>
      <p:ext uri="{BB962C8B-B14F-4D97-AF65-F5344CB8AC3E}">
        <p14:creationId xmlns:p14="http://schemas.microsoft.com/office/powerpoint/2010/main" val="2842517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C4B7B-61AD-414D-9F3E-CD48B666B7BC}"/>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Prayer Time</a:t>
            </a:r>
          </a:p>
        </p:txBody>
      </p:sp>
      <p:pic>
        <p:nvPicPr>
          <p:cNvPr id="4" name="Picture 3" descr="A picture containing food&#10;&#10;Description automatically generated">
            <a:extLst>
              <a:ext uri="{FF2B5EF4-FFF2-40B4-BE49-F238E27FC236}">
                <a16:creationId xmlns:a16="http://schemas.microsoft.com/office/drawing/2014/main" id="{44C4D226-3FAC-804A-88DE-E763A09DF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98" y="945296"/>
            <a:ext cx="4757881" cy="4337904"/>
          </a:xfrm>
          <a:prstGeom prst="rect">
            <a:avLst/>
          </a:prstGeom>
        </p:spPr>
      </p:pic>
      <p:sp>
        <p:nvSpPr>
          <p:cNvPr id="6" name="TextBox 5">
            <a:extLst>
              <a:ext uri="{FF2B5EF4-FFF2-40B4-BE49-F238E27FC236}">
                <a16:creationId xmlns:a16="http://schemas.microsoft.com/office/drawing/2014/main" id="{F2BA4679-03F0-7846-863C-AAE9A6D5266E}"/>
              </a:ext>
            </a:extLst>
          </p:cNvPr>
          <p:cNvSpPr txBox="1"/>
          <p:nvPr/>
        </p:nvSpPr>
        <p:spPr>
          <a:xfrm>
            <a:off x="5734079" y="2329418"/>
            <a:ext cx="5543521" cy="1569660"/>
          </a:xfrm>
          <a:prstGeom prst="rect">
            <a:avLst/>
          </a:prstGeom>
          <a:solidFill>
            <a:srgbClr val="0070C0"/>
          </a:solidFill>
        </p:spPr>
        <p:txBody>
          <a:bodyPr wrap="square" rtlCol="0">
            <a:spAutoFit/>
          </a:bodyPr>
          <a:lstStyle/>
          <a:p>
            <a:pPr algn="ctr"/>
            <a:r>
              <a:rPr lang="en-US" sz="2400" dirty="0">
                <a:solidFill>
                  <a:schemeClr val="bg1"/>
                </a:solidFill>
              </a:rPr>
              <a:t>ALL:	</a:t>
            </a:r>
            <a:r>
              <a:rPr lang="en-GB" sz="2400" dirty="0">
                <a:solidFill>
                  <a:schemeClr val="bg1"/>
                </a:solidFill>
              </a:rPr>
              <a:t> Glory be to the Father, and to the Son, and to the Holy Spirit, as it was in the beginning, is now, and ever shall be, world without end.</a:t>
            </a:r>
          </a:p>
        </p:txBody>
      </p:sp>
    </p:spTree>
    <p:extLst>
      <p:ext uri="{BB962C8B-B14F-4D97-AF65-F5344CB8AC3E}">
        <p14:creationId xmlns:p14="http://schemas.microsoft.com/office/powerpoint/2010/main" val="239043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Introduction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1348709" y="945296"/>
            <a:ext cx="9741717" cy="1938992"/>
          </a:xfrm>
          <a:prstGeom prst="rect">
            <a:avLst/>
          </a:prstGeom>
          <a:noFill/>
        </p:spPr>
        <p:txBody>
          <a:bodyPr wrap="square" rtlCol="0">
            <a:spAutoFit/>
          </a:bodyPr>
          <a:lstStyle/>
          <a:p>
            <a:pPr algn="ctr"/>
            <a:r>
              <a:rPr lang="en-US" sz="2000" dirty="0">
                <a:solidFill>
                  <a:srgbClr val="0070C0"/>
                </a:solidFill>
              </a:rPr>
              <a:t>This week the Catholic Church in Scotland celebrates </a:t>
            </a:r>
            <a:r>
              <a:rPr lang="en-US" sz="2000" b="1" i="1" dirty="0">
                <a:solidFill>
                  <a:srgbClr val="0070C0"/>
                </a:solidFill>
              </a:rPr>
              <a:t>Vocations Awareness Week</a:t>
            </a:r>
            <a:r>
              <a:rPr lang="en-US" sz="2000" dirty="0">
                <a:solidFill>
                  <a:srgbClr val="0070C0"/>
                </a:solidFill>
              </a:rPr>
              <a:t>. </a:t>
            </a:r>
          </a:p>
          <a:p>
            <a:pPr algn="ctr"/>
            <a:r>
              <a:rPr lang="en-US" sz="2000" dirty="0">
                <a:solidFill>
                  <a:srgbClr val="0070C0"/>
                </a:solidFill>
              </a:rPr>
              <a:t>During this time, we are asked to reflect on the ministry of Priests, Deacons and Religious Sisters in our communities. We are also asked to pray that men and women in our community and all over Scotland will offer their lives in the service of the Gospel.</a:t>
            </a:r>
          </a:p>
          <a:p>
            <a:pPr algn="ctr"/>
            <a:endParaRPr lang="en-US" sz="2000" dirty="0">
              <a:solidFill>
                <a:srgbClr val="0070C0"/>
              </a:solidFill>
            </a:endParaRPr>
          </a:p>
          <a:p>
            <a:pPr algn="ctr"/>
            <a:endParaRPr lang="en-GB" sz="2000" dirty="0">
              <a:solidFill>
                <a:srgbClr val="0070C0"/>
              </a:solidFill>
            </a:endParaRPr>
          </a:p>
        </p:txBody>
      </p:sp>
      <p:pic>
        <p:nvPicPr>
          <p:cNvPr id="6" name="Picture 5" descr="https://i.vimeocdn.com/video/515930921_1280x720.jpg">
            <a:extLst>
              <a:ext uri="{FF2B5EF4-FFF2-40B4-BE49-F238E27FC236}">
                <a16:creationId xmlns:a16="http://schemas.microsoft.com/office/drawing/2014/main" id="{FF93BFF8-DCE2-F14A-9461-3F055BDFB54E}"/>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5424" y="2394965"/>
            <a:ext cx="3881510" cy="3404632"/>
          </a:xfrm>
          <a:prstGeom prst="rect">
            <a:avLst/>
          </a:prstGeom>
          <a:noFill/>
          <a:ln>
            <a:noFill/>
          </a:ln>
        </p:spPr>
      </p:pic>
      <p:pic>
        <p:nvPicPr>
          <p:cNvPr id="10" name="Picture 9" descr="A close up of a logo&#10;&#10;Description automatically generated">
            <a:extLst>
              <a:ext uri="{FF2B5EF4-FFF2-40B4-BE49-F238E27FC236}">
                <a16:creationId xmlns:a16="http://schemas.microsoft.com/office/drawing/2014/main" id="{DB221726-E596-FB4D-A5BB-282D4F3592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991" t="12040" r="52778" b="46188"/>
          <a:stretch/>
        </p:blipFill>
        <p:spPr>
          <a:xfrm>
            <a:off x="6531913" y="2097139"/>
            <a:ext cx="3614663" cy="3753148"/>
          </a:xfrm>
          <a:prstGeom prst="rect">
            <a:avLst/>
          </a:prstGeom>
        </p:spPr>
      </p:pic>
    </p:spTree>
    <p:extLst>
      <p:ext uri="{BB962C8B-B14F-4D97-AF65-F5344CB8AC3E}">
        <p14:creationId xmlns:p14="http://schemas.microsoft.com/office/powerpoint/2010/main" val="351438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7550-9D04-1244-B741-A07212E3792B}"/>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Introduction</a:t>
            </a:r>
          </a:p>
        </p:txBody>
      </p:sp>
      <p:sp>
        <p:nvSpPr>
          <p:cNvPr id="3" name="TextBox 2">
            <a:extLst>
              <a:ext uri="{FF2B5EF4-FFF2-40B4-BE49-F238E27FC236}">
                <a16:creationId xmlns:a16="http://schemas.microsoft.com/office/drawing/2014/main" id="{8FBE1424-B2F3-5543-9AEB-70A10585606A}"/>
              </a:ext>
            </a:extLst>
          </p:cNvPr>
          <p:cNvSpPr txBox="1"/>
          <p:nvPr/>
        </p:nvSpPr>
        <p:spPr>
          <a:xfrm>
            <a:off x="670551" y="945296"/>
            <a:ext cx="11095879" cy="1015663"/>
          </a:xfrm>
          <a:prstGeom prst="rect">
            <a:avLst/>
          </a:prstGeom>
          <a:solidFill>
            <a:srgbClr val="002060"/>
          </a:solidFill>
        </p:spPr>
        <p:txBody>
          <a:bodyPr wrap="square" rtlCol="0">
            <a:spAutoFit/>
          </a:bodyPr>
          <a:lstStyle/>
          <a:p>
            <a:pPr algn="ctr"/>
            <a:r>
              <a:rPr lang="en-US" sz="2000" dirty="0">
                <a:solidFill>
                  <a:schemeClr val="bg1"/>
                </a:solidFill>
              </a:rPr>
              <a:t>This year, during Vocations Awareness Week, we are reflecting on theme of ‘parable’. Priests, Deacons and Religious Sisters are commissioned to tell the story of Jesus and that story comes to us, in a major part, by the stories, the ‘parables’ Jesus told about himself, about God and about the world. </a:t>
            </a:r>
            <a:endParaRPr lang="en-US" sz="2400" dirty="0">
              <a:solidFill>
                <a:schemeClr val="bg1"/>
              </a:solidFill>
            </a:endParaRPr>
          </a:p>
        </p:txBody>
      </p:sp>
      <p:sp>
        <p:nvSpPr>
          <p:cNvPr id="7" name="TextBox 6">
            <a:extLst>
              <a:ext uri="{FF2B5EF4-FFF2-40B4-BE49-F238E27FC236}">
                <a16:creationId xmlns:a16="http://schemas.microsoft.com/office/drawing/2014/main" id="{21237CC6-07A9-EF43-9CC9-A1539AC9A718}"/>
              </a:ext>
            </a:extLst>
          </p:cNvPr>
          <p:cNvSpPr txBox="1"/>
          <p:nvPr/>
        </p:nvSpPr>
        <p:spPr>
          <a:xfrm>
            <a:off x="830737" y="2260889"/>
            <a:ext cx="5155609" cy="4216539"/>
          </a:xfrm>
          <a:prstGeom prst="rect">
            <a:avLst/>
          </a:prstGeom>
          <a:noFill/>
        </p:spPr>
        <p:txBody>
          <a:bodyPr wrap="square" rtlCol="0">
            <a:spAutoFit/>
          </a:bodyPr>
          <a:lstStyle/>
          <a:p>
            <a:pPr algn="ctr"/>
            <a:endParaRPr lang="en-GB" sz="2000" dirty="0">
              <a:solidFill>
                <a:srgbClr val="0070C0"/>
              </a:solidFill>
            </a:endParaRPr>
          </a:p>
          <a:p>
            <a:pPr algn="ctr"/>
            <a:r>
              <a:rPr lang="en-US" sz="2000" dirty="0">
                <a:solidFill>
                  <a:srgbClr val="0070C0"/>
                </a:solidFill>
              </a:rPr>
              <a:t>The parables of Jesus work on many different levels. On the surface they can seem like simple stories but there is always something deeper at work in each and every one of them – </a:t>
            </a:r>
            <a:br>
              <a:rPr lang="en-US" sz="2000" dirty="0">
                <a:solidFill>
                  <a:srgbClr val="0070C0"/>
                </a:solidFill>
              </a:rPr>
            </a:br>
            <a:r>
              <a:rPr lang="en-US" sz="2000" dirty="0">
                <a:solidFill>
                  <a:srgbClr val="0070C0"/>
                </a:solidFill>
              </a:rPr>
              <a:t>they draw us deeper into the mystery of Jesus and his message. </a:t>
            </a:r>
          </a:p>
          <a:p>
            <a:pPr algn="ctr"/>
            <a:endParaRPr lang="en-US" sz="2000" dirty="0">
              <a:solidFill>
                <a:srgbClr val="0070C0"/>
              </a:solidFill>
            </a:endParaRPr>
          </a:p>
          <a:p>
            <a:pPr algn="ctr"/>
            <a:r>
              <a:rPr lang="en-US" sz="2000" dirty="0">
                <a:solidFill>
                  <a:srgbClr val="0070C0"/>
                </a:solidFill>
              </a:rPr>
              <a:t>Parables, therefore, aren’t simply stories they’re more like riddles and puzzles – they stop and make us think and reflect. </a:t>
            </a:r>
            <a:endParaRPr lang="en-GB" sz="2000" dirty="0">
              <a:solidFill>
                <a:srgbClr val="0070C0"/>
              </a:solidFill>
            </a:endParaRPr>
          </a:p>
          <a:p>
            <a:pPr algn="ctr"/>
            <a:endParaRPr lang="en-US" sz="2400" dirty="0">
              <a:solidFill>
                <a:srgbClr val="0070C0"/>
              </a:solidFill>
            </a:endParaRPr>
          </a:p>
          <a:p>
            <a:pPr algn="ctr"/>
            <a:endParaRPr lang="en-GB" sz="2400" dirty="0">
              <a:solidFill>
                <a:srgbClr val="0070C0"/>
              </a:solidFill>
            </a:endParaRPr>
          </a:p>
        </p:txBody>
      </p:sp>
      <p:pic>
        <p:nvPicPr>
          <p:cNvPr id="5" name="Picture 4" descr="A screenshot of a cell phone&#10;&#10;Description automatically generated">
            <a:extLst>
              <a:ext uri="{FF2B5EF4-FFF2-40B4-BE49-F238E27FC236}">
                <a16:creationId xmlns:a16="http://schemas.microsoft.com/office/drawing/2014/main" id="{EF97F93A-1EED-BB49-8089-01B419E12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6491" y="2260889"/>
            <a:ext cx="4884772" cy="3651815"/>
          </a:xfrm>
          <a:prstGeom prst="rect">
            <a:avLst/>
          </a:prstGeom>
        </p:spPr>
      </p:pic>
    </p:spTree>
    <p:extLst>
      <p:ext uri="{BB962C8B-B14F-4D97-AF65-F5344CB8AC3E}">
        <p14:creationId xmlns:p14="http://schemas.microsoft.com/office/powerpoint/2010/main" val="31462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a:solidFill>
                  <a:srgbClr val="002060"/>
                </a:solidFill>
                <a:latin typeface="Tempus Sans ITC" pitchFamily="82" charset="77"/>
                <a:ea typeface="Impact Label" panose="02000000000000000000" pitchFamily="2" charset="0"/>
              </a:rPr>
              <a:t>Parable of the Hidden Treasure</a:t>
            </a:r>
            <a:endParaRPr lang="en-US" sz="4800" b="1" u="sng" dirty="0">
              <a:solidFill>
                <a:srgbClr val="002060"/>
              </a:solidFill>
              <a:latin typeface="Tempus Sans ITC" pitchFamily="82" charset="77"/>
              <a:ea typeface="Impact Label" panose="02000000000000000000" pitchFamily="2" charset="0"/>
            </a:endParaRPr>
          </a:p>
        </p:txBody>
      </p:sp>
      <p:pic>
        <p:nvPicPr>
          <p:cNvPr id="7" name="Picture 6" descr="A picture containing food&#10;&#10;Description automatically generated">
            <a:extLst>
              <a:ext uri="{FF2B5EF4-FFF2-40B4-BE49-F238E27FC236}">
                <a16:creationId xmlns:a16="http://schemas.microsoft.com/office/drawing/2014/main" id="{3B946468-DB8F-964C-8C3E-BE4576FB64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384" b="26289"/>
          <a:stretch/>
        </p:blipFill>
        <p:spPr>
          <a:xfrm>
            <a:off x="1093199" y="759124"/>
            <a:ext cx="10682652" cy="5589918"/>
          </a:xfrm>
          <a:prstGeom prst="rect">
            <a:avLst/>
          </a:prstGeom>
        </p:spPr>
      </p:pic>
    </p:spTree>
    <p:extLst>
      <p:ext uri="{BB962C8B-B14F-4D97-AF65-F5344CB8AC3E}">
        <p14:creationId xmlns:p14="http://schemas.microsoft.com/office/powerpoint/2010/main" val="281375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dirty="0">
                <a:solidFill>
                  <a:srgbClr val="002060"/>
                </a:solidFill>
                <a:latin typeface="Tempus Sans ITC" pitchFamily="82" charset="77"/>
                <a:ea typeface="Impact Label" panose="02000000000000000000" pitchFamily="2" charset="0"/>
              </a:rPr>
              <a:t>Parable of the Hidden Treasure</a:t>
            </a:r>
          </a:p>
        </p:txBody>
      </p:sp>
      <p:sp>
        <p:nvSpPr>
          <p:cNvPr id="9" name="Rectangle 8">
            <a:extLst>
              <a:ext uri="{FF2B5EF4-FFF2-40B4-BE49-F238E27FC236}">
                <a16:creationId xmlns:a16="http://schemas.microsoft.com/office/drawing/2014/main" id="{5F56E65F-785C-964E-B889-05BBFC6A8A0A}"/>
              </a:ext>
            </a:extLst>
          </p:cNvPr>
          <p:cNvSpPr/>
          <p:nvPr/>
        </p:nvSpPr>
        <p:spPr>
          <a:xfrm>
            <a:off x="4922178" y="5871089"/>
            <a:ext cx="3304559" cy="369332"/>
          </a:xfrm>
          <a:prstGeom prst="rect">
            <a:avLst/>
          </a:prstGeom>
        </p:spPr>
        <p:txBody>
          <a:bodyPr wrap="none">
            <a:spAutoFit/>
          </a:bodyPr>
          <a:lstStyle/>
          <a:p>
            <a:r>
              <a:rPr lang="en-US" b="1" dirty="0">
                <a:hlinkClick r:id="rId2"/>
              </a:rPr>
              <a:t>https://</a:t>
            </a:r>
            <a:r>
              <a:rPr lang="en-US" b="1" dirty="0" err="1">
                <a:hlinkClick r:id="rId2"/>
              </a:rPr>
              <a:t>youtu.be</a:t>
            </a:r>
            <a:r>
              <a:rPr lang="en-US" b="1" dirty="0">
                <a:hlinkClick r:id="rId2"/>
              </a:rPr>
              <a:t>/DeNP1wdYQf0</a:t>
            </a:r>
            <a:endParaRPr lang="en-US" b="1" dirty="0"/>
          </a:p>
        </p:txBody>
      </p:sp>
      <p:pic>
        <p:nvPicPr>
          <p:cNvPr id="11" name="Picture 10" descr="A close up of a sign&#10;&#10;Description automatically generated">
            <a:extLst>
              <a:ext uri="{FF2B5EF4-FFF2-40B4-BE49-F238E27FC236}">
                <a16:creationId xmlns:a16="http://schemas.microsoft.com/office/drawing/2014/main" id="{072405B4-C9F3-1E47-8FB1-8B6C4C75DA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77" t="17222" r="17700" b="20838"/>
          <a:stretch/>
        </p:blipFill>
        <p:spPr>
          <a:xfrm>
            <a:off x="2972864" y="741156"/>
            <a:ext cx="7465099" cy="5129933"/>
          </a:xfrm>
          <a:prstGeom prst="rect">
            <a:avLst/>
          </a:prstGeom>
        </p:spPr>
      </p:pic>
    </p:spTree>
    <p:extLst>
      <p:ext uri="{BB962C8B-B14F-4D97-AF65-F5344CB8AC3E}">
        <p14:creationId xmlns:p14="http://schemas.microsoft.com/office/powerpoint/2010/main" val="248423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a:solidFill>
                  <a:srgbClr val="002060"/>
                </a:solidFill>
                <a:latin typeface="Tempus Sans ITC" pitchFamily="82" charset="77"/>
                <a:ea typeface="Impact Label" panose="02000000000000000000" pitchFamily="2" charset="0"/>
              </a:rPr>
              <a:t>Parable of the Hidden Treasure</a:t>
            </a:r>
            <a:endParaRPr lang="en-US" sz="4800" b="1" u="sng" dirty="0">
              <a:solidFill>
                <a:srgbClr val="002060"/>
              </a:solidFill>
              <a:latin typeface="Tempus Sans ITC" pitchFamily="82" charset="77"/>
              <a:ea typeface="Impact Label" panose="02000000000000000000" pitchFamily="2" charset="0"/>
            </a:endParaRPr>
          </a:p>
        </p:txBody>
      </p:sp>
      <p:pic>
        <p:nvPicPr>
          <p:cNvPr id="7" name="Picture 6" descr="A picture containing food&#10;&#10;Description automatically generated">
            <a:extLst>
              <a:ext uri="{FF2B5EF4-FFF2-40B4-BE49-F238E27FC236}">
                <a16:creationId xmlns:a16="http://schemas.microsoft.com/office/drawing/2014/main" id="{3B946468-DB8F-964C-8C3E-BE4576FB64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0970" y="1253338"/>
            <a:ext cx="4772599" cy="4351323"/>
          </a:xfrm>
          <a:prstGeom prst="rect">
            <a:avLst/>
          </a:prstGeom>
        </p:spPr>
      </p:pic>
      <p:pic>
        <p:nvPicPr>
          <p:cNvPr id="5" name="Picture 4" descr="A close up of a logo&#10;&#10;Description automatically generated">
            <a:extLst>
              <a:ext uri="{FF2B5EF4-FFF2-40B4-BE49-F238E27FC236}">
                <a16:creationId xmlns:a16="http://schemas.microsoft.com/office/drawing/2014/main" id="{00789783-5E06-3D4F-A1A0-AE8CB2819B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43" t="10441" r="49831" b="44150"/>
          <a:stretch/>
        </p:blipFill>
        <p:spPr>
          <a:xfrm>
            <a:off x="6096000" y="529797"/>
            <a:ext cx="5118340" cy="5279203"/>
          </a:xfrm>
          <a:prstGeom prst="rect">
            <a:avLst/>
          </a:prstGeom>
        </p:spPr>
      </p:pic>
    </p:spTree>
    <p:extLst>
      <p:ext uri="{BB962C8B-B14F-4D97-AF65-F5344CB8AC3E}">
        <p14:creationId xmlns:p14="http://schemas.microsoft.com/office/powerpoint/2010/main" val="84008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a:solidFill>
                  <a:srgbClr val="002060"/>
                </a:solidFill>
                <a:latin typeface="Tempus Sans ITC" pitchFamily="82" charset="77"/>
                <a:ea typeface="Impact Label" panose="02000000000000000000" pitchFamily="2" charset="0"/>
              </a:rPr>
              <a:t>Parable of the Hidden Treasure</a:t>
            </a:r>
            <a:endParaRPr lang="en-US" sz="4800" b="1" u="sng" dirty="0">
              <a:solidFill>
                <a:srgbClr val="002060"/>
              </a:solidFill>
              <a:latin typeface="Tempus Sans ITC" pitchFamily="82" charset="77"/>
              <a:ea typeface="Impact Label" panose="02000000000000000000" pitchFamily="2" charset="0"/>
            </a:endParaRPr>
          </a:p>
        </p:txBody>
      </p:sp>
      <p:pic>
        <p:nvPicPr>
          <p:cNvPr id="7" name="Picture 6" descr="A picture containing food&#10;&#10;Description automatically generated">
            <a:extLst>
              <a:ext uri="{FF2B5EF4-FFF2-40B4-BE49-F238E27FC236}">
                <a16:creationId xmlns:a16="http://schemas.microsoft.com/office/drawing/2014/main" id="{3B946468-DB8F-964C-8C3E-BE4576FB64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0970" y="1253338"/>
            <a:ext cx="4772599" cy="4351323"/>
          </a:xfrm>
          <a:prstGeom prst="rect">
            <a:avLst/>
          </a:prstGeom>
        </p:spPr>
      </p:pic>
      <p:sp>
        <p:nvSpPr>
          <p:cNvPr id="6" name="TextBox 5">
            <a:extLst>
              <a:ext uri="{FF2B5EF4-FFF2-40B4-BE49-F238E27FC236}">
                <a16:creationId xmlns:a16="http://schemas.microsoft.com/office/drawing/2014/main" id="{52AAF234-17A3-4345-94BA-907500F81EC5}"/>
              </a:ext>
            </a:extLst>
          </p:cNvPr>
          <p:cNvSpPr txBox="1"/>
          <p:nvPr/>
        </p:nvSpPr>
        <p:spPr>
          <a:xfrm>
            <a:off x="6258433" y="2581806"/>
            <a:ext cx="5155609" cy="2062103"/>
          </a:xfrm>
          <a:prstGeom prst="rect">
            <a:avLst/>
          </a:prstGeom>
          <a:noFill/>
        </p:spPr>
        <p:txBody>
          <a:bodyPr wrap="square" rtlCol="0">
            <a:spAutoFit/>
          </a:bodyPr>
          <a:lstStyle/>
          <a:p>
            <a:pPr algn="ctr"/>
            <a:r>
              <a:rPr lang="en-US" sz="2000" dirty="0">
                <a:solidFill>
                  <a:srgbClr val="0070C0"/>
                </a:solidFill>
              </a:rPr>
              <a:t>The Parable of the Hidden Treasure is one of the shortest parables of Jesus – in fact it’s only one verse. The fact that it’s short, however, should not make us think that it lacks anything in meaning!</a:t>
            </a:r>
            <a:endParaRPr lang="en-GB" sz="2000" dirty="0">
              <a:solidFill>
                <a:srgbClr val="0070C0"/>
              </a:solidFill>
            </a:endParaRPr>
          </a:p>
          <a:p>
            <a:pPr algn="ctr"/>
            <a:endParaRPr lang="en-GB" sz="2800" dirty="0">
              <a:solidFill>
                <a:srgbClr val="0070C0"/>
              </a:solidFill>
            </a:endParaRPr>
          </a:p>
        </p:txBody>
      </p:sp>
    </p:spTree>
    <p:extLst>
      <p:ext uri="{BB962C8B-B14F-4D97-AF65-F5344CB8AC3E}">
        <p14:creationId xmlns:p14="http://schemas.microsoft.com/office/powerpoint/2010/main" val="210587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5EF06-34C1-5F4B-ABD3-21BF9E1C8E85}"/>
              </a:ext>
            </a:extLst>
          </p:cNvPr>
          <p:cNvSpPr txBox="1"/>
          <p:nvPr/>
        </p:nvSpPr>
        <p:spPr>
          <a:xfrm>
            <a:off x="2509664" y="114299"/>
            <a:ext cx="8129588" cy="830997"/>
          </a:xfrm>
          <a:prstGeom prst="rect">
            <a:avLst/>
          </a:prstGeom>
          <a:noFill/>
        </p:spPr>
        <p:txBody>
          <a:bodyPr wrap="square" rtlCol="0">
            <a:spAutoFit/>
          </a:bodyPr>
          <a:lstStyle/>
          <a:p>
            <a:pPr algn="ctr"/>
            <a:r>
              <a:rPr lang="en-US" sz="4800" b="1" u="sng">
                <a:solidFill>
                  <a:srgbClr val="002060"/>
                </a:solidFill>
                <a:latin typeface="Tempus Sans ITC" pitchFamily="82" charset="77"/>
                <a:ea typeface="Impact Label" panose="02000000000000000000" pitchFamily="2" charset="0"/>
              </a:rPr>
              <a:t>Parable of the Hidden Treasure</a:t>
            </a:r>
            <a:endParaRPr lang="en-US" sz="4800" b="1" u="sng" dirty="0">
              <a:solidFill>
                <a:srgbClr val="002060"/>
              </a:solidFill>
              <a:latin typeface="Tempus Sans ITC" pitchFamily="82" charset="77"/>
              <a:ea typeface="Impact Label" panose="02000000000000000000" pitchFamily="2" charset="0"/>
            </a:endParaRPr>
          </a:p>
        </p:txBody>
      </p:sp>
      <p:pic>
        <p:nvPicPr>
          <p:cNvPr id="7" name="Picture 6" descr="A picture containing food&#10;&#10;Description automatically generated">
            <a:extLst>
              <a:ext uri="{FF2B5EF4-FFF2-40B4-BE49-F238E27FC236}">
                <a16:creationId xmlns:a16="http://schemas.microsoft.com/office/drawing/2014/main" id="{3B946468-DB8F-964C-8C3E-BE4576FB64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9649" y="1264472"/>
            <a:ext cx="4772599" cy="4351323"/>
          </a:xfrm>
          <a:prstGeom prst="rect">
            <a:avLst/>
          </a:prstGeom>
        </p:spPr>
      </p:pic>
      <p:sp>
        <p:nvSpPr>
          <p:cNvPr id="6" name="TextBox 5">
            <a:extLst>
              <a:ext uri="{FF2B5EF4-FFF2-40B4-BE49-F238E27FC236}">
                <a16:creationId xmlns:a16="http://schemas.microsoft.com/office/drawing/2014/main" id="{52AAF234-17A3-4345-94BA-907500F81EC5}"/>
              </a:ext>
            </a:extLst>
          </p:cNvPr>
          <p:cNvSpPr txBox="1"/>
          <p:nvPr/>
        </p:nvSpPr>
        <p:spPr>
          <a:xfrm>
            <a:off x="5864557" y="1485752"/>
            <a:ext cx="5850114" cy="3908762"/>
          </a:xfrm>
          <a:prstGeom prst="rect">
            <a:avLst/>
          </a:prstGeom>
          <a:solidFill>
            <a:srgbClr val="002060"/>
          </a:solidFill>
        </p:spPr>
        <p:txBody>
          <a:bodyPr wrap="square" rtlCol="0">
            <a:spAutoFit/>
          </a:bodyPr>
          <a:lstStyle/>
          <a:p>
            <a:pPr algn="ctr"/>
            <a:r>
              <a:rPr lang="en-US" sz="2000" dirty="0">
                <a:solidFill>
                  <a:schemeClr val="bg1"/>
                </a:solidFill>
              </a:rPr>
              <a:t>The Setting:</a:t>
            </a:r>
          </a:p>
          <a:p>
            <a:pPr algn="ctr"/>
            <a:endParaRPr lang="en-GB" sz="2000" dirty="0">
              <a:solidFill>
                <a:schemeClr val="bg1"/>
              </a:solidFill>
            </a:endParaRPr>
          </a:p>
          <a:p>
            <a:pPr algn="ctr"/>
            <a:r>
              <a:rPr lang="en-US" sz="2000" dirty="0">
                <a:solidFill>
                  <a:schemeClr val="bg1"/>
                </a:solidFill>
              </a:rPr>
              <a:t>It’s important to think about the setting of the Parable. In the time of Jesus, land was an important resource. </a:t>
            </a:r>
            <a:br>
              <a:rPr lang="en-US" sz="2000" dirty="0">
                <a:solidFill>
                  <a:schemeClr val="bg1"/>
                </a:solidFill>
              </a:rPr>
            </a:br>
            <a:r>
              <a:rPr lang="en-US" sz="2000" dirty="0">
                <a:solidFill>
                  <a:schemeClr val="bg1"/>
                </a:solidFill>
              </a:rPr>
              <a:t>If you owned land you had a way of feeding your family, and of providing them with a future. If you owned land you also had an important status in your community. </a:t>
            </a:r>
          </a:p>
          <a:p>
            <a:pPr algn="ctr"/>
            <a:endParaRPr lang="en-US" sz="2000" dirty="0">
              <a:solidFill>
                <a:schemeClr val="bg1"/>
              </a:solidFill>
            </a:endParaRPr>
          </a:p>
          <a:p>
            <a:pPr algn="ctr"/>
            <a:r>
              <a:rPr lang="en-US" sz="2000" dirty="0">
                <a:solidFill>
                  <a:schemeClr val="bg1"/>
                </a:solidFill>
              </a:rPr>
              <a:t>Land, however, in the land Israel was scarce and this made it awfully expensive! </a:t>
            </a:r>
            <a:endParaRPr lang="en-GB" sz="2000" dirty="0">
              <a:solidFill>
                <a:schemeClr val="bg1"/>
              </a:solidFill>
            </a:endParaRPr>
          </a:p>
          <a:p>
            <a:pPr algn="ctr"/>
            <a:endParaRPr lang="en-GB" sz="2800" dirty="0">
              <a:solidFill>
                <a:schemeClr val="bg1"/>
              </a:solidFill>
            </a:endParaRPr>
          </a:p>
        </p:txBody>
      </p:sp>
    </p:spTree>
    <p:extLst>
      <p:ext uri="{BB962C8B-B14F-4D97-AF65-F5344CB8AC3E}">
        <p14:creationId xmlns:p14="http://schemas.microsoft.com/office/powerpoint/2010/main" val="32426520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1715</TotalTime>
  <Words>1329</Words>
  <Application>Microsoft Macintosh PowerPoint</Application>
  <PresentationFormat>Widescreen</PresentationFormat>
  <Paragraphs>85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Tempus Sans ITC</vt:lpstr>
      <vt:lpstr>Untitled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John-Paul McGovern</dc:creator>
  <cp:lastModifiedBy>John-Paul McGovern</cp:lastModifiedBy>
  <cp:revision>30</cp:revision>
  <dcterms:created xsi:type="dcterms:W3CDTF">2020-08-17T17:19:41Z</dcterms:created>
  <dcterms:modified xsi:type="dcterms:W3CDTF">2020-08-24T11:04:40Z</dcterms:modified>
</cp:coreProperties>
</file>