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sldIdLst>
    <p:sldId id="256" r:id="rId2"/>
    <p:sldId id="257" r:id="rId3"/>
    <p:sldId id="258" r:id="rId4"/>
    <p:sldId id="260" r:id="rId5"/>
    <p:sldId id="259" r:id="rId6"/>
    <p:sldId id="286" r:id="rId7"/>
    <p:sldId id="287" r:id="rId8"/>
    <p:sldId id="288" r:id="rId9"/>
    <p:sldId id="290" r:id="rId10"/>
    <p:sldId id="262" r:id="rId11"/>
    <p:sldId id="261" r:id="rId12"/>
    <p:sldId id="263" r:id="rId13"/>
    <p:sldId id="289" r:id="rId14"/>
    <p:sldId id="266" r:id="rId15"/>
    <p:sldId id="265" r:id="rId16"/>
    <p:sldId id="291" r:id="rId17"/>
    <p:sldId id="292" r:id="rId18"/>
    <p:sldId id="293" r:id="rId19"/>
    <p:sldId id="267" r:id="rId20"/>
    <p:sldId id="294" r:id="rId21"/>
    <p:sldId id="295" r:id="rId22"/>
    <p:sldId id="296" r:id="rId23"/>
    <p:sldId id="297" r:id="rId24"/>
    <p:sldId id="299" r:id="rId25"/>
    <p:sldId id="268" r:id="rId26"/>
    <p:sldId id="270" r:id="rId27"/>
    <p:sldId id="271" r:id="rId28"/>
    <p:sldId id="272" r:id="rId29"/>
    <p:sldId id="269" r:id="rId30"/>
    <p:sldId id="273" r:id="rId31"/>
    <p:sldId id="274" r:id="rId32"/>
    <p:sldId id="275" r:id="rId33"/>
    <p:sldId id="277" r:id="rId34"/>
    <p:sldId id="278" r:id="rId35"/>
    <p:sldId id="279" r:id="rId36"/>
    <p:sldId id="283" r:id="rId37"/>
    <p:sldId id="280" r:id="rId38"/>
    <p:sldId id="281" r:id="rId39"/>
    <p:sldId id="282" r:id="rId40"/>
    <p:sldId id="284" r:id="rId41"/>
    <p:sldId id="28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95126"/>
  </p:normalViewPr>
  <p:slideViewPr>
    <p:cSldViewPr snapToGrid="0" snapToObjects="1">
      <p:cViewPr varScale="1">
        <p:scale>
          <a:sx n="91" d="100"/>
          <a:sy n="91"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541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6524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044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33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198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37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607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673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34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737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425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886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8/24/20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8" name="Picture 7" descr="A close up of a logo&#10;&#10;Description automatically generated">
            <a:extLst>
              <a:ext uri="{FF2B5EF4-FFF2-40B4-BE49-F238E27FC236}">
                <a16:creationId xmlns:a16="http://schemas.microsoft.com/office/drawing/2014/main" id="{130642F7-EAE0-2D4A-8AAC-409E00DD5B17}"/>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3839302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XC_qB8xfYQ&amp;t=236s"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tiff"/></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tiff"/></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tif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ihnzFH2L818" TargetMode="External"/><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083575-8D26-0D41-9523-24B78CE9B68E}"/>
              </a:ext>
            </a:extLst>
          </p:cNvPr>
          <p:cNvSpPr txBox="1"/>
          <p:nvPr/>
        </p:nvSpPr>
        <p:spPr>
          <a:xfrm>
            <a:off x="2517630" y="3360"/>
            <a:ext cx="8129588" cy="1323439"/>
          </a:xfrm>
          <a:prstGeom prst="rect">
            <a:avLst/>
          </a:prstGeom>
          <a:noFill/>
        </p:spPr>
        <p:txBody>
          <a:bodyPr wrap="square" rtlCol="0">
            <a:spAutoFit/>
          </a:bodyPr>
          <a:lstStyle/>
          <a:p>
            <a:pPr algn="ctr"/>
            <a:r>
              <a:rPr lang="en-US" sz="8000" dirty="0">
                <a:solidFill>
                  <a:srgbClr val="7030A0"/>
                </a:solidFill>
                <a:latin typeface="Tempus Sans ITC" pitchFamily="82" charset="77"/>
                <a:ea typeface="Impact Label" panose="02000000000000000000" pitchFamily="2" charset="0"/>
              </a:rPr>
              <a:t>S5/6 - Talents</a:t>
            </a:r>
          </a:p>
        </p:txBody>
      </p:sp>
      <p:pic>
        <p:nvPicPr>
          <p:cNvPr id="2" name="Picture 1">
            <a:extLst>
              <a:ext uri="{FF2B5EF4-FFF2-40B4-BE49-F238E27FC236}">
                <a16:creationId xmlns:a16="http://schemas.microsoft.com/office/drawing/2014/main" id="{DD2D4CBB-424B-7949-AB35-A30F2C3820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3835" y="1194851"/>
            <a:ext cx="3900369" cy="4399496"/>
          </a:xfrm>
          <a:prstGeom prst="rect">
            <a:avLst/>
          </a:prstGeom>
        </p:spPr>
      </p:pic>
      <p:pic>
        <p:nvPicPr>
          <p:cNvPr id="7" name="Picture 6">
            <a:extLst>
              <a:ext uri="{FF2B5EF4-FFF2-40B4-BE49-F238E27FC236}">
                <a16:creationId xmlns:a16="http://schemas.microsoft.com/office/drawing/2014/main" id="{CC338166-5125-8A4E-8126-4EB7D11A8627}"/>
              </a:ext>
            </a:extLst>
          </p:cNvPr>
          <p:cNvPicPr>
            <a:picLocks noChangeAspect="1"/>
          </p:cNvPicPr>
          <p:nvPr/>
        </p:nvPicPr>
        <p:blipFill>
          <a:blip r:embed="rId3"/>
          <a:stretch>
            <a:fillRect/>
          </a:stretch>
        </p:blipFill>
        <p:spPr>
          <a:xfrm>
            <a:off x="7010400" y="1667399"/>
            <a:ext cx="3429000" cy="3454400"/>
          </a:xfrm>
          <a:prstGeom prst="rect">
            <a:avLst/>
          </a:prstGeom>
        </p:spPr>
      </p:pic>
    </p:spTree>
    <p:extLst>
      <p:ext uri="{BB962C8B-B14F-4D97-AF65-F5344CB8AC3E}">
        <p14:creationId xmlns:p14="http://schemas.microsoft.com/office/powerpoint/2010/main" val="75906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0789783-5E06-3D4F-A1A0-AE8CB2819B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43" t="10441" r="49831" b="44150"/>
          <a:stretch/>
        </p:blipFill>
        <p:spPr>
          <a:xfrm>
            <a:off x="6808494" y="391774"/>
            <a:ext cx="5118340" cy="5279203"/>
          </a:xfrm>
          <a:prstGeom prst="rect">
            <a:avLst/>
          </a:prstGeom>
        </p:spPr>
      </p:pic>
      <p:sp>
        <p:nvSpPr>
          <p:cNvPr id="6" name="TextBox 5">
            <a:extLst>
              <a:ext uri="{FF2B5EF4-FFF2-40B4-BE49-F238E27FC236}">
                <a16:creationId xmlns:a16="http://schemas.microsoft.com/office/drawing/2014/main" id="{95C4BEBC-E379-CF48-9EEF-879379DAA078}"/>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4" name="Picture 3" descr="A picture containing food&#10;&#10;Description automatically generated">
            <a:extLst>
              <a:ext uri="{FF2B5EF4-FFF2-40B4-BE49-F238E27FC236}">
                <a16:creationId xmlns:a16="http://schemas.microsoft.com/office/drawing/2014/main" id="{2D36BEFC-8E57-DF41-BFC3-201ABA23A789}"/>
              </a:ext>
            </a:extLst>
          </p:cNvPr>
          <p:cNvPicPr>
            <a:picLocks noChangeAspect="1"/>
          </p:cNvPicPr>
          <p:nvPr/>
        </p:nvPicPr>
        <p:blipFill>
          <a:blip r:embed="rId3"/>
          <a:stretch>
            <a:fillRect/>
          </a:stretch>
        </p:blipFill>
        <p:spPr>
          <a:xfrm>
            <a:off x="586596" y="529797"/>
            <a:ext cx="6858000" cy="6858000"/>
          </a:xfrm>
          <a:prstGeom prst="rect">
            <a:avLst/>
          </a:prstGeom>
        </p:spPr>
      </p:pic>
    </p:spTree>
    <p:extLst>
      <p:ext uri="{BB962C8B-B14F-4D97-AF65-F5344CB8AC3E}">
        <p14:creationId xmlns:p14="http://schemas.microsoft.com/office/powerpoint/2010/main" val="84008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8D4BF5-C52C-7141-A974-3034C4DE9EE6}"/>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4" name="Picture 3" descr="A close up of a device&#10;&#10;Description automatically generated">
            <a:extLst>
              <a:ext uri="{FF2B5EF4-FFF2-40B4-BE49-F238E27FC236}">
                <a16:creationId xmlns:a16="http://schemas.microsoft.com/office/drawing/2014/main" id="{8F8292E6-C289-6640-8C83-FF53CC80DC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759"/>
          <a:stretch/>
        </p:blipFill>
        <p:spPr>
          <a:xfrm>
            <a:off x="3238326" y="945296"/>
            <a:ext cx="7703431" cy="6335419"/>
          </a:xfrm>
          <a:prstGeom prst="rect">
            <a:avLst/>
          </a:prstGeom>
        </p:spPr>
      </p:pic>
      <p:sp>
        <p:nvSpPr>
          <p:cNvPr id="2" name="Rectangle 1">
            <a:extLst>
              <a:ext uri="{FF2B5EF4-FFF2-40B4-BE49-F238E27FC236}">
                <a16:creationId xmlns:a16="http://schemas.microsoft.com/office/drawing/2014/main" id="{CD334FB5-6F20-B647-997D-47F18BDEA478}"/>
              </a:ext>
            </a:extLst>
          </p:cNvPr>
          <p:cNvSpPr/>
          <p:nvPr/>
        </p:nvSpPr>
        <p:spPr>
          <a:xfrm>
            <a:off x="3714348" y="5556214"/>
            <a:ext cx="5720220" cy="369332"/>
          </a:xfrm>
          <a:prstGeom prst="rect">
            <a:avLst/>
          </a:prstGeom>
        </p:spPr>
        <p:txBody>
          <a:bodyPr wrap="none">
            <a:spAutoFit/>
          </a:bodyPr>
          <a:lstStyle/>
          <a:p>
            <a:r>
              <a:rPr lang="en-GB" dirty="0">
                <a:hlinkClick r:id="rId3"/>
              </a:rPr>
              <a:t>https://www.youtube.com/watch?v=bXC_qB8xfYQ&amp;t=236s</a:t>
            </a:r>
            <a:endParaRPr lang="en-US" dirty="0"/>
          </a:p>
        </p:txBody>
      </p:sp>
    </p:spTree>
    <p:extLst>
      <p:ext uri="{BB962C8B-B14F-4D97-AF65-F5344CB8AC3E}">
        <p14:creationId xmlns:p14="http://schemas.microsoft.com/office/powerpoint/2010/main" val="248423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6096000" y="982176"/>
            <a:ext cx="5500666" cy="4893647"/>
          </a:xfrm>
          <a:prstGeom prst="rect">
            <a:avLst/>
          </a:prstGeom>
          <a:noFill/>
        </p:spPr>
        <p:txBody>
          <a:bodyPr wrap="square" rtlCol="0">
            <a:spAutoFit/>
          </a:bodyPr>
          <a:lstStyle/>
          <a:p>
            <a:pPr algn="ctr"/>
            <a:r>
              <a:rPr lang="en-US" sz="2400" dirty="0"/>
              <a:t>We’re told that the Servants in the parable are given ‘talents’.  We tend to think of ‘talents’ as gifts or aptitudes. In the parable, that is not quite the sense of the term.</a:t>
            </a:r>
          </a:p>
          <a:p>
            <a:pPr algn="ctr"/>
            <a:endParaRPr lang="en-US" sz="2400" dirty="0"/>
          </a:p>
          <a:p>
            <a:pPr algn="ctr"/>
            <a:r>
              <a:rPr lang="en-US" sz="2400" dirty="0"/>
              <a:t> In the ancient world a ‘talent’ was a unit of currency. Scholars tell us that five talents are roughly equal to £1.6 million in today’s money. Two’ talents’ would be worth about £640,000 and one talent worth about £160,000 – incredibly significant amounts of money! </a:t>
            </a:r>
            <a:endParaRPr lang="en-GB" sz="3600" dirty="0"/>
          </a:p>
        </p:txBody>
      </p:sp>
      <p:sp>
        <p:nvSpPr>
          <p:cNvPr id="5" name="TextBox 4">
            <a:extLst>
              <a:ext uri="{FF2B5EF4-FFF2-40B4-BE49-F238E27FC236}">
                <a16:creationId xmlns:a16="http://schemas.microsoft.com/office/drawing/2014/main" id="{3DD608A4-B857-014C-B0FF-5D26BDEA657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48E67072-6425-D441-9B11-D54740544C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210587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5908984" y="1882567"/>
            <a:ext cx="5850114" cy="3046988"/>
          </a:xfrm>
          <a:prstGeom prst="rect">
            <a:avLst/>
          </a:prstGeom>
          <a:solidFill>
            <a:schemeClr val="bg1">
              <a:lumMod val="75000"/>
            </a:schemeClr>
          </a:solidFill>
        </p:spPr>
        <p:txBody>
          <a:bodyPr wrap="square" rtlCol="0">
            <a:spAutoFit/>
          </a:bodyPr>
          <a:lstStyle/>
          <a:p>
            <a:pPr algn="ctr"/>
            <a:r>
              <a:rPr lang="en-US" sz="2400" dirty="0">
                <a:solidFill>
                  <a:srgbClr val="7030A0"/>
                </a:solidFill>
              </a:rPr>
              <a:t>Location, location, location:</a:t>
            </a:r>
          </a:p>
          <a:p>
            <a:pPr algn="ctr"/>
            <a:r>
              <a:rPr lang="en-US" sz="2400" dirty="0">
                <a:solidFill>
                  <a:srgbClr val="7030A0"/>
                </a:solidFill>
              </a:rPr>
              <a:t>  </a:t>
            </a:r>
            <a:endParaRPr lang="en-GB" sz="2400" dirty="0">
              <a:solidFill>
                <a:srgbClr val="7030A0"/>
              </a:solidFill>
            </a:endParaRPr>
          </a:p>
          <a:p>
            <a:pPr algn="ctr"/>
            <a:r>
              <a:rPr lang="en-US" sz="2400" dirty="0">
                <a:solidFill>
                  <a:srgbClr val="7030A0"/>
                </a:solidFill>
              </a:rPr>
              <a:t>The parable occurs in Chapter 25 of Matthew’s Gospel. This is just before Jesus enters Jerusalem and is crucified by the Roman authorities. When people are approaching death, they tend to speak about the things that are most important to them. </a:t>
            </a:r>
            <a:endParaRPr lang="en-GB" sz="2800" dirty="0">
              <a:solidFill>
                <a:srgbClr val="7030A0"/>
              </a:solidFill>
            </a:endParaRPr>
          </a:p>
        </p:txBody>
      </p:sp>
      <p:sp>
        <p:nvSpPr>
          <p:cNvPr id="5" name="TextBox 4">
            <a:extLst>
              <a:ext uri="{FF2B5EF4-FFF2-40B4-BE49-F238E27FC236}">
                <a16:creationId xmlns:a16="http://schemas.microsoft.com/office/drawing/2014/main" id="{0252B64C-4A4C-B241-B8BC-486F47E4AC4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99A4B7CF-6C8B-3F4B-887C-C24DAACAE0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398623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5864557" y="1485752"/>
            <a:ext cx="5850114" cy="3477875"/>
          </a:xfrm>
          <a:prstGeom prst="rect">
            <a:avLst/>
          </a:prstGeom>
          <a:solidFill>
            <a:schemeClr val="bg1">
              <a:lumMod val="75000"/>
            </a:schemeClr>
          </a:solidFill>
        </p:spPr>
        <p:txBody>
          <a:bodyPr wrap="square" rtlCol="0">
            <a:spAutoFit/>
          </a:bodyPr>
          <a:lstStyle/>
          <a:p>
            <a:pPr algn="ctr"/>
            <a:r>
              <a:rPr lang="en-US" sz="2400" dirty="0">
                <a:solidFill>
                  <a:srgbClr val="7030A0"/>
                </a:solidFill>
              </a:rPr>
              <a:t>Location, location, location:  </a:t>
            </a:r>
            <a:endParaRPr lang="en-GB" sz="2400" dirty="0">
              <a:solidFill>
                <a:srgbClr val="7030A0"/>
              </a:solidFill>
            </a:endParaRPr>
          </a:p>
          <a:p>
            <a:pPr algn="ctr"/>
            <a:endParaRPr lang="en-US" sz="2400" dirty="0">
              <a:solidFill>
                <a:srgbClr val="7030A0"/>
              </a:solidFill>
            </a:endParaRPr>
          </a:p>
          <a:p>
            <a:pPr algn="ctr"/>
            <a:r>
              <a:rPr lang="en-US" sz="2400" dirty="0">
                <a:solidFill>
                  <a:srgbClr val="7030A0"/>
                </a:solidFill>
              </a:rPr>
              <a:t> In this parable, Jesus is trying to get across some of the key ideas that he has been teaching for the last three years of His life. The teaching behind the parable is really important to Him and should be important to us!</a:t>
            </a:r>
            <a:endParaRPr lang="en-GB" sz="2400" dirty="0">
              <a:solidFill>
                <a:srgbClr val="7030A0"/>
              </a:solidFill>
            </a:endParaRPr>
          </a:p>
          <a:p>
            <a:pPr algn="ctr"/>
            <a:endParaRPr lang="en-GB" sz="2800" dirty="0">
              <a:solidFill>
                <a:srgbClr val="7030A0"/>
              </a:solidFill>
            </a:endParaRPr>
          </a:p>
        </p:txBody>
      </p:sp>
      <p:sp>
        <p:nvSpPr>
          <p:cNvPr id="5" name="TextBox 4">
            <a:extLst>
              <a:ext uri="{FF2B5EF4-FFF2-40B4-BE49-F238E27FC236}">
                <a16:creationId xmlns:a16="http://schemas.microsoft.com/office/drawing/2014/main" id="{0252B64C-4A4C-B241-B8BC-486F47E4AC4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99A4B7CF-6C8B-3F4B-887C-C24DAACAE0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324265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6297290" y="1304849"/>
            <a:ext cx="5155609" cy="3785652"/>
          </a:xfrm>
          <a:prstGeom prst="rect">
            <a:avLst/>
          </a:prstGeom>
          <a:noFill/>
        </p:spPr>
        <p:txBody>
          <a:bodyPr wrap="square" rtlCol="0">
            <a:spAutoFit/>
          </a:bodyPr>
          <a:lstStyle/>
          <a:p>
            <a:pPr algn="ctr"/>
            <a:r>
              <a:rPr lang="en-US" sz="2000" dirty="0"/>
              <a:t>A Risky Business</a:t>
            </a:r>
          </a:p>
          <a:p>
            <a:pPr algn="ctr"/>
            <a:endParaRPr lang="en-GB" sz="2000" dirty="0"/>
          </a:p>
          <a:p>
            <a:pPr algn="ctr"/>
            <a:r>
              <a:rPr lang="en-US" sz="2000" dirty="0"/>
              <a:t>A key figure in the parable is the mysterious Master. For most of the story he is far, far away. We’re just told that he gives to his servant’s enormous sums of cash with absolutely no directions on how to use it.</a:t>
            </a:r>
          </a:p>
          <a:p>
            <a:pPr algn="ctr"/>
            <a:endParaRPr lang="en-US" sz="2000" dirty="0"/>
          </a:p>
          <a:p>
            <a:pPr algn="ctr"/>
            <a:r>
              <a:rPr lang="en-US" sz="2000" dirty="0"/>
              <a:t> He simply gives them the money and goes, leaving no orders as to what is to be done with his considerable. He takes an enormous risk and places tremendous trust in these servants. </a:t>
            </a:r>
            <a:endParaRPr lang="en-GB" sz="2000" dirty="0"/>
          </a:p>
        </p:txBody>
      </p:sp>
      <p:sp>
        <p:nvSpPr>
          <p:cNvPr id="5" name="TextBox 4">
            <a:extLst>
              <a:ext uri="{FF2B5EF4-FFF2-40B4-BE49-F238E27FC236}">
                <a16:creationId xmlns:a16="http://schemas.microsoft.com/office/drawing/2014/main" id="{2A346433-F047-014F-A0B0-067F53F40F09}"/>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C1F0DFDE-8930-8541-84D3-19E6EB42C8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243974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5908984" y="1400529"/>
            <a:ext cx="5850114" cy="3785652"/>
          </a:xfrm>
          <a:prstGeom prst="rect">
            <a:avLst/>
          </a:prstGeom>
          <a:solidFill>
            <a:srgbClr val="7030A0"/>
          </a:solidFill>
        </p:spPr>
        <p:txBody>
          <a:bodyPr wrap="square" rtlCol="0">
            <a:spAutoFit/>
          </a:bodyPr>
          <a:lstStyle/>
          <a:p>
            <a:pPr algn="ctr"/>
            <a:r>
              <a:rPr lang="en-GB" sz="2000" dirty="0">
                <a:solidFill>
                  <a:schemeClr val="bg1"/>
                </a:solidFill>
              </a:rPr>
              <a:t>Diving Deeper</a:t>
            </a:r>
          </a:p>
          <a:p>
            <a:pPr algn="ctr"/>
            <a:endParaRPr lang="en-US" sz="2000" dirty="0">
              <a:solidFill>
                <a:schemeClr val="bg1"/>
              </a:solidFill>
            </a:endParaRPr>
          </a:p>
          <a:p>
            <a:pPr algn="ctr"/>
            <a:r>
              <a:rPr lang="en-US" sz="2000" dirty="0">
                <a:solidFill>
                  <a:schemeClr val="bg1"/>
                </a:solidFill>
              </a:rPr>
              <a:t>For some people, the ‘parable’ is simply a cautionary tale on using your gifts.</a:t>
            </a:r>
          </a:p>
          <a:p>
            <a:pPr algn="ctr"/>
            <a:br>
              <a:rPr lang="en-US" sz="2000" dirty="0">
                <a:solidFill>
                  <a:schemeClr val="bg1"/>
                </a:solidFill>
              </a:rPr>
            </a:br>
            <a:r>
              <a:rPr lang="en-US" sz="2000" dirty="0">
                <a:solidFill>
                  <a:schemeClr val="bg1"/>
                </a:solidFill>
              </a:rPr>
              <a:t> If you’re a talented runner – run! </a:t>
            </a:r>
            <a:br>
              <a:rPr lang="en-US" sz="2000" dirty="0">
                <a:solidFill>
                  <a:schemeClr val="bg1"/>
                </a:solidFill>
              </a:rPr>
            </a:br>
            <a:r>
              <a:rPr lang="en-US" sz="2000" dirty="0">
                <a:solidFill>
                  <a:schemeClr val="bg1"/>
                </a:solidFill>
              </a:rPr>
              <a:t>If you can paint – paint! </a:t>
            </a:r>
            <a:br>
              <a:rPr lang="en-US" sz="2000" dirty="0">
                <a:solidFill>
                  <a:schemeClr val="bg1"/>
                </a:solidFill>
              </a:rPr>
            </a:br>
            <a:r>
              <a:rPr lang="en-US" sz="2000" dirty="0">
                <a:solidFill>
                  <a:schemeClr val="bg1"/>
                </a:solidFill>
              </a:rPr>
              <a:t>If you are a good listener – listen! </a:t>
            </a:r>
          </a:p>
          <a:p>
            <a:pPr algn="ctr"/>
            <a:endParaRPr lang="en-US" sz="2000" dirty="0">
              <a:solidFill>
                <a:schemeClr val="bg1"/>
              </a:solidFill>
            </a:endParaRPr>
          </a:p>
          <a:p>
            <a:pPr algn="ctr"/>
            <a:r>
              <a:rPr lang="en-US" sz="2000" dirty="0">
                <a:solidFill>
                  <a:schemeClr val="bg1"/>
                </a:solidFill>
              </a:rPr>
              <a:t>For them, the parable does not really have a deep religious significance its pure and simple common sense.</a:t>
            </a:r>
            <a:endParaRPr lang="en-GB" sz="2000" dirty="0">
              <a:solidFill>
                <a:schemeClr val="bg1"/>
              </a:solidFill>
            </a:endParaRPr>
          </a:p>
        </p:txBody>
      </p:sp>
      <p:sp>
        <p:nvSpPr>
          <p:cNvPr id="5" name="TextBox 4">
            <a:extLst>
              <a:ext uri="{FF2B5EF4-FFF2-40B4-BE49-F238E27FC236}">
                <a16:creationId xmlns:a16="http://schemas.microsoft.com/office/drawing/2014/main" id="{0252B64C-4A4C-B241-B8BC-486F47E4AC4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99A4B7CF-6C8B-3F4B-887C-C24DAACAE0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121380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5864557" y="1485752"/>
            <a:ext cx="5850114" cy="3785652"/>
          </a:xfrm>
          <a:prstGeom prst="rect">
            <a:avLst/>
          </a:prstGeom>
          <a:solidFill>
            <a:srgbClr val="7030A0"/>
          </a:solidFill>
        </p:spPr>
        <p:txBody>
          <a:bodyPr wrap="square" rtlCol="0">
            <a:spAutoFit/>
          </a:bodyPr>
          <a:lstStyle/>
          <a:p>
            <a:pPr algn="ctr"/>
            <a:r>
              <a:rPr lang="en-GB" sz="2000" dirty="0">
                <a:solidFill>
                  <a:schemeClr val="bg1"/>
                </a:solidFill>
              </a:rPr>
              <a:t>Diving Deeper</a:t>
            </a:r>
          </a:p>
          <a:p>
            <a:pPr algn="ctr"/>
            <a:endParaRPr lang="en-GB" sz="2000" dirty="0">
              <a:solidFill>
                <a:schemeClr val="bg1"/>
              </a:solidFill>
            </a:endParaRPr>
          </a:p>
          <a:p>
            <a:pPr algn="ctr"/>
            <a:r>
              <a:rPr lang="en-US" sz="2000" dirty="0">
                <a:solidFill>
                  <a:schemeClr val="bg1"/>
                </a:solidFill>
              </a:rPr>
              <a:t>For other people, the parable is just a description of the how the world works. People who are successful just seem to attract more success (the servant with the five talents) whereas those who are less talented tend to be less successful. Economists, looking at this parable, have even coined the term the ‘Matthew principle’ – whereby the rich always seem to get richer and the poor get poorer. Again, for these people, the parable is not really about God its more about how</a:t>
            </a:r>
            <a:br>
              <a:rPr lang="en-US" sz="2000" dirty="0">
                <a:solidFill>
                  <a:schemeClr val="bg1"/>
                </a:solidFill>
              </a:rPr>
            </a:br>
            <a:r>
              <a:rPr lang="en-US" sz="2000" dirty="0">
                <a:solidFill>
                  <a:schemeClr val="bg1"/>
                </a:solidFill>
              </a:rPr>
              <a:t> the world works!</a:t>
            </a:r>
            <a:endParaRPr lang="en-GB" sz="2000" dirty="0">
              <a:solidFill>
                <a:schemeClr val="bg1"/>
              </a:solidFill>
            </a:endParaRPr>
          </a:p>
        </p:txBody>
      </p:sp>
      <p:sp>
        <p:nvSpPr>
          <p:cNvPr id="5" name="TextBox 4">
            <a:extLst>
              <a:ext uri="{FF2B5EF4-FFF2-40B4-BE49-F238E27FC236}">
                <a16:creationId xmlns:a16="http://schemas.microsoft.com/office/drawing/2014/main" id="{0252B64C-4A4C-B241-B8BC-486F47E4AC4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99A4B7CF-6C8B-3F4B-887C-C24DAACAE0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212396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5864557" y="1485752"/>
            <a:ext cx="5850114" cy="2862322"/>
          </a:xfrm>
          <a:prstGeom prst="rect">
            <a:avLst/>
          </a:prstGeom>
          <a:solidFill>
            <a:srgbClr val="7030A0"/>
          </a:solidFill>
        </p:spPr>
        <p:txBody>
          <a:bodyPr wrap="square" rtlCol="0">
            <a:spAutoFit/>
          </a:bodyPr>
          <a:lstStyle/>
          <a:p>
            <a:pPr algn="ctr"/>
            <a:r>
              <a:rPr lang="en-GB" sz="2000" dirty="0">
                <a:solidFill>
                  <a:schemeClr val="bg1"/>
                </a:solidFill>
              </a:rPr>
              <a:t>Diving Deeper</a:t>
            </a:r>
          </a:p>
          <a:p>
            <a:pPr algn="ctr"/>
            <a:endParaRPr lang="en-US" sz="2000" dirty="0">
              <a:solidFill>
                <a:schemeClr val="bg1"/>
              </a:solidFill>
            </a:endParaRPr>
          </a:p>
          <a:p>
            <a:pPr algn="ctr"/>
            <a:r>
              <a:rPr lang="en-US" sz="2000" dirty="0">
                <a:solidFill>
                  <a:schemeClr val="bg1"/>
                </a:solidFill>
              </a:rPr>
              <a:t>People of faith tend to think there is something else at work in the parable. Jesus isn’t a self-help coach or an economist – He’s the Son of God and is using this parable to explain what his life and message are all about! We’ve got to think that’s He more than a self – help or an ancient economist!</a:t>
            </a:r>
            <a:endParaRPr lang="en-GB" sz="2000" dirty="0">
              <a:solidFill>
                <a:schemeClr val="bg1"/>
              </a:solidFill>
            </a:endParaRPr>
          </a:p>
          <a:p>
            <a:pPr algn="ctr"/>
            <a:endParaRPr lang="en-GB" sz="2000" dirty="0">
              <a:solidFill>
                <a:schemeClr val="bg1"/>
              </a:solidFill>
            </a:endParaRPr>
          </a:p>
        </p:txBody>
      </p:sp>
      <p:sp>
        <p:nvSpPr>
          <p:cNvPr id="5" name="TextBox 4">
            <a:extLst>
              <a:ext uri="{FF2B5EF4-FFF2-40B4-BE49-F238E27FC236}">
                <a16:creationId xmlns:a16="http://schemas.microsoft.com/office/drawing/2014/main" id="{0252B64C-4A4C-B241-B8BC-486F47E4AC4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99A4B7CF-6C8B-3F4B-887C-C24DAACAE0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162506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46098B3C-2711-1049-9B55-E7DE7ACC7309}"/>
              </a:ext>
            </a:extLst>
          </p:cNvPr>
          <p:cNvPicPr>
            <a:picLocks noChangeAspect="1"/>
          </p:cNvPicPr>
          <p:nvPr/>
        </p:nvPicPr>
        <p:blipFill>
          <a:blip r:embed="rId2"/>
          <a:stretch>
            <a:fillRect/>
          </a:stretch>
        </p:blipFill>
        <p:spPr>
          <a:xfrm>
            <a:off x="2418835" y="-327458"/>
            <a:ext cx="7688993" cy="6781623"/>
          </a:xfrm>
          <a:prstGeom prst="rect">
            <a:avLst/>
          </a:prstGeom>
        </p:spPr>
      </p:pic>
      <p:pic>
        <p:nvPicPr>
          <p:cNvPr id="4" name="Picture 3">
            <a:extLst>
              <a:ext uri="{FF2B5EF4-FFF2-40B4-BE49-F238E27FC236}">
                <a16:creationId xmlns:a16="http://schemas.microsoft.com/office/drawing/2014/main" id="{795F7D28-89A9-584F-ADF5-39211A5737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537" y="1516883"/>
            <a:ext cx="2742046" cy="3092943"/>
          </a:xfrm>
          <a:prstGeom prst="rect">
            <a:avLst/>
          </a:prstGeom>
        </p:spPr>
      </p:pic>
      <p:pic>
        <p:nvPicPr>
          <p:cNvPr id="5" name="Picture 4">
            <a:extLst>
              <a:ext uri="{FF2B5EF4-FFF2-40B4-BE49-F238E27FC236}">
                <a16:creationId xmlns:a16="http://schemas.microsoft.com/office/drawing/2014/main" id="{D305B35E-AEC8-1548-BEA7-1C3EB9647C50}"/>
              </a:ext>
            </a:extLst>
          </p:cNvPr>
          <p:cNvPicPr>
            <a:picLocks noChangeAspect="1"/>
          </p:cNvPicPr>
          <p:nvPr/>
        </p:nvPicPr>
        <p:blipFill>
          <a:blip r:embed="rId4"/>
          <a:stretch>
            <a:fillRect/>
          </a:stretch>
        </p:blipFill>
        <p:spPr>
          <a:xfrm>
            <a:off x="8763000" y="1830425"/>
            <a:ext cx="3429000" cy="3454400"/>
          </a:xfrm>
          <a:prstGeom prst="rect">
            <a:avLst/>
          </a:prstGeom>
        </p:spPr>
      </p:pic>
    </p:spTree>
    <p:extLst>
      <p:ext uri="{BB962C8B-B14F-4D97-AF65-F5344CB8AC3E}">
        <p14:creationId xmlns:p14="http://schemas.microsoft.com/office/powerpoint/2010/main" val="290396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A39D3-5CE0-1A49-BCB3-41D340E31684}"/>
              </a:ext>
            </a:extLst>
          </p:cNvPr>
          <p:cNvPicPr>
            <a:picLocks noChangeAspect="1"/>
          </p:cNvPicPr>
          <p:nvPr/>
        </p:nvPicPr>
        <p:blipFill>
          <a:blip r:embed="rId2"/>
          <a:stretch>
            <a:fillRect/>
          </a:stretch>
        </p:blipFill>
        <p:spPr>
          <a:xfrm>
            <a:off x="2088318" y="803061"/>
            <a:ext cx="4305352" cy="3871914"/>
          </a:xfrm>
          <a:prstGeom prst="rect">
            <a:avLst/>
          </a:prstGeom>
        </p:spPr>
      </p:pic>
      <p:pic>
        <p:nvPicPr>
          <p:cNvPr id="4" name="Picture 3">
            <a:extLst>
              <a:ext uri="{FF2B5EF4-FFF2-40B4-BE49-F238E27FC236}">
                <a16:creationId xmlns:a16="http://schemas.microsoft.com/office/drawing/2014/main" id="{ADB97638-E164-F04B-842F-055A18A08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795" y="803062"/>
            <a:ext cx="3530181" cy="3871913"/>
          </a:xfrm>
          <a:prstGeom prst="rect">
            <a:avLst/>
          </a:prstGeom>
        </p:spPr>
      </p:pic>
      <p:sp>
        <p:nvSpPr>
          <p:cNvPr id="5" name="TextBox 4">
            <a:extLst>
              <a:ext uri="{FF2B5EF4-FFF2-40B4-BE49-F238E27FC236}">
                <a16:creationId xmlns:a16="http://schemas.microsoft.com/office/drawing/2014/main" id="{5B405E40-7E23-4445-BD6C-7D9521DECDE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Starter Task</a:t>
            </a:r>
          </a:p>
        </p:txBody>
      </p:sp>
      <p:sp>
        <p:nvSpPr>
          <p:cNvPr id="7" name="TextBox 6">
            <a:extLst>
              <a:ext uri="{FF2B5EF4-FFF2-40B4-BE49-F238E27FC236}">
                <a16:creationId xmlns:a16="http://schemas.microsoft.com/office/drawing/2014/main" id="{03F396C5-6930-D340-95A9-288465B54E22}"/>
              </a:ext>
            </a:extLst>
          </p:cNvPr>
          <p:cNvSpPr txBox="1"/>
          <p:nvPr/>
        </p:nvSpPr>
        <p:spPr>
          <a:xfrm>
            <a:off x="2880566" y="4743987"/>
            <a:ext cx="7129725" cy="1384995"/>
          </a:xfrm>
          <a:prstGeom prst="rect">
            <a:avLst/>
          </a:prstGeom>
          <a:noFill/>
        </p:spPr>
        <p:txBody>
          <a:bodyPr wrap="square" rtlCol="0">
            <a:spAutoFit/>
          </a:bodyPr>
          <a:lstStyle/>
          <a:p>
            <a:pPr algn="ctr"/>
            <a:r>
              <a:rPr lang="en-US" sz="2800" b="1" dirty="0">
                <a:solidFill>
                  <a:srgbClr val="7030A0"/>
                </a:solidFill>
              </a:rPr>
              <a:t>What is happening in each picture ?</a:t>
            </a:r>
            <a:br>
              <a:rPr lang="en-US" sz="2800" b="1" dirty="0">
                <a:solidFill>
                  <a:srgbClr val="FF0000"/>
                </a:solidFill>
              </a:rPr>
            </a:br>
            <a:br>
              <a:rPr lang="en-US" sz="2800" b="1" dirty="0">
                <a:solidFill>
                  <a:srgbClr val="FF0000"/>
                </a:solidFill>
              </a:rPr>
            </a:br>
            <a:r>
              <a:rPr lang="en-US" sz="2800" b="1" dirty="0">
                <a:solidFill>
                  <a:schemeClr val="bg1">
                    <a:lumMod val="50000"/>
                  </a:schemeClr>
                </a:solidFill>
              </a:rPr>
              <a:t>What is the symbolism behind these actions ?</a:t>
            </a:r>
          </a:p>
        </p:txBody>
      </p:sp>
    </p:spTree>
    <p:extLst>
      <p:ext uri="{BB962C8B-B14F-4D97-AF65-F5344CB8AC3E}">
        <p14:creationId xmlns:p14="http://schemas.microsoft.com/office/powerpoint/2010/main" val="288409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6297290" y="1304849"/>
            <a:ext cx="5155609" cy="3139321"/>
          </a:xfrm>
          <a:prstGeom prst="rect">
            <a:avLst/>
          </a:prstGeom>
          <a:noFill/>
        </p:spPr>
        <p:txBody>
          <a:bodyPr wrap="square" rtlCol="0">
            <a:spAutoFit/>
          </a:bodyPr>
          <a:lstStyle/>
          <a:p>
            <a:pPr algn="ctr"/>
            <a:r>
              <a:rPr lang="en-US" dirty="0"/>
              <a:t>The Master:</a:t>
            </a:r>
          </a:p>
          <a:p>
            <a:pPr algn="ctr"/>
            <a:endParaRPr lang="en-GB" dirty="0"/>
          </a:p>
          <a:p>
            <a:pPr algn="ctr"/>
            <a:r>
              <a:rPr lang="en-US" dirty="0"/>
              <a:t>The key to understanding this parable lies in understanding exactly what is going on with the Master. Christians have always understood the ‘Master’ as being God himself. </a:t>
            </a:r>
          </a:p>
          <a:p>
            <a:pPr algn="ctr"/>
            <a:endParaRPr lang="en-GB" dirty="0"/>
          </a:p>
          <a:p>
            <a:pPr algn="ctr"/>
            <a:r>
              <a:rPr lang="en-US" dirty="0"/>
              <a:t>For most of the parable, the Master is absent. He appears at the beginning and end of the story. </a:t>
            </a:r>
            <a:endParaRPr lang="en-GB" dirty="0"/>
          </a:p>
          <a:p>
            <a:pPr algn="ctr"/>
            <a:r>
              <a:rPr lang="en-US" dirty="0"/>
              <a:t>We are told at the start of the story that he entrusts His servants with that which is most precious to Him. </a:t>
            </a:r>
            <a:endParaRPr lang="en-GB" dirty="0"/>
          </a:p>
        </p:txBody>
      </p:sp>
      <p:sp>
        <p:nvSpPr>
          <p:cNvPr id="5" name="TextBox 4">
            <a:extLst>
              <a:ext uri="{FF2B5EF4-FFF2-40B4-BE49-F238E27FC236}">
                <a16:creationId xmlns:a16="http://schemas.microsoft.com/office/drawing/2014/main" id="{2A346433-F047-014F-A0B0-067F53F40F09}"/>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C1F0DFDE-8930-8541-84D3-19E6EB42C8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410794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6297290" y="1304849"/>
            <a:ext cx="5155609" cy="4524315"/>
          </a:xfrm>
          <a:prstGeom prst="rect">
            <a:avLst/>
          </a:prstGeom>
          <a:noFill/>
        </p:spPr>
        <p:txBody>
          <a:bodyPr wrap="square" rtlCol="0">
            <a:spAutoFit/>
          </a:bodyPr>
          <a:lstStyle/>
          <a:p>
            <a:pPr algn="ctr"/>
            <a:r>
              <a:rPr lang="en-US" i="1" dirty="0"/>
              <a:t>The Master</a:t>
            </a:r>
            <a:endParaRPr lang="en-GB" dirty="0"/>
          </a:p>
          <a:p>
            <a:pPr algn="ctr"/>
            <a:endParaRPr lang="en-US" dirty="0"/>
          </a:p>
          <a:p>
            <a:pPr algn="ctr"/>
            <a:r>
              <a:rPr lang="en-US" dirty="0"/>
              <a:t> He doesn’t leave them tasks or directions or guidelines as to what do with these gifts – He simply gives and then leaves…His ‘giving’ of the talents is totally gratuitous, he doesn’t impose any conditions on the ‘gift’ that he is giving. </a:t>
            </a:r>
            <a:endParaRPr lang="en-GB" dirty="0"/>
          </a:p>
          <a:p>
            <a:pPr algn="ctr"/>
            <a:endParaRPr lang="en-US" dirty="0"/>
          </a:p>
          <a:p>
            <a:pPr algn="ctr"/>
            <a:r>
              <a:rPr lang="en-US" dirty="0"/>
              <a:t>The Master’s annoyance isn’t really caused by the fact the servant doesn’t use his money particularly well. If you look carefully at the text, there is something deeper going on. The servant had heard </a:t>
            </a:r>
            <a:r>
              <a:rPr lang="en-GB" dirty="0"/>
              <a:t>the Master was a ‘hard man’ yet exactly where did this come from? Is there anything in the story that indicated that the Master was demanding or difficult or had unrealistic expectations of His servants? </a:t>
            </a:r>
          </a:p>
        </p:txBody>
      </p:sp>
      <p:sp>
        <p:nvSpPr>
          <p:cNvPr id="5" name="TextBox 4">
            <a:extLst>
              <a:ext uri="{FF2B5EF4-FFF2-40B4-BE49-F238E27FC236}">
                <a16:creationId xmlns:a16="http://schemas.microsoft.com/office/drawing/2014/main" id="{2A346433-F047-014F-A0B0-067F53F40F09}"/>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C1F0DFDE-8930-8541-84D3-19E6EB42C8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346846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6297290" y="1589054"/>
            <a:ext cx="5155609" cy="3416320"/>
          </a:xfrm>
          <a:prstGeom prst="rect">
            <a:avLst/>
          </a:prstGeom>
          <a:noFill/>
        </p:spPr>
        <p:txBody>
          <a:bodyPr wrap="square" rtlCol="0">
            <a:spAutoFit/>
          </a:bodyPr>
          <a:lstStyle/>
          <a:p>
            <a:pPr algn="ctr"/>
            <a:r>
              <a:rPr lang="en-US" i="1" dirty="0"/>
              <a:t>The Master</a:t>
            </a:r>
          </a:p>
          <a:p>
            <a:pPr algn="ctr"/>
            <a:endParaRPr lang="en-GB" dirty="0"/>
          </a:p>
          <a:p>
            <a:pPr algn="ctr"/>
            <a:r>
              <a:rPr lang="en-GB" dirty="0"/>
              <a:t>The only thing we hear about the Master is that he has given his given his servants wonderful gifts without price, without condition and without expectation.</a:t>
            </a:r>
          </a:p>
          <a:p>
            <a:pPr algn="ctr"/>
            <a:endParaRPr lang="en-GB" dirty="0"/>
          </a:p>
          <a:p>
            <a:pPr algn="ctr"/>
            <a:r>
              <a:rPr lang="en-GB" dirty="0"/>
              <a:t> Yet the servant sticks to his belief that the Master is a ‘hard man’. He has developed a false and ultimately unhelpful image of the Master that has damaged His relationship with Him. </a:t>
            </a:r>
          </a:p>
          <a:p>
            <a:pPr algn="ctr"/>
            <a:endParaRPr lang="en-GB" dirty="0"/>
          </a:p>
        </p:txBody>
      </p:sp>
      <p:sp>
        <p:nvSpPr>
          <p:cNvPr id="5" name="TextBox 4">
            <a:extLst>
              <a:ext uri="{FF2B5EF4-FFF2-40B4-BE49-F238E27FC236}">
                <a16:creationId xmlns:a16="http://schemas.microsoft.com/office/drawing/2014/main" id="{2A346433-F047-014F-A0B0-067F53F40F09}"/>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C1F0DFDE-8930-8541-84D3-19E6EB42C8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271599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AAF234-17A3-4345-94BA-907500F81EC5}"/>
              </a:ext>
            </a:extLst>
          </p:cNvPr>
          <p:cNvSpPr txBox="1"/>
          <p:nvPr/>
        </p:nvSpPr>
        <p:spPr>
          <a:xfrm>
            <a:off x="5864557" y="1485752"/>
            <a:ext cx="5850114" cy="3170099"/>
          </a:xfrm>
          <a:prstGeom prst="rect">
            <a:avLst/>
          </a:prstGeom>
          <a:solidFill>
            <a:schemeClr val="bg1">
              <a:lumMod val="75000"/>
            </a:schemeClr>
          </a:solidFill>
        </p:spPr>
        <p:txBody>
          <a:bodyPr wrap="square" rtlCol="0">
            <a:spAutoFit/>
          </a:bodyPr>
          <a:lstStyle/>
          <a:p>
            <a:pPr algn="ctr"/>
            <a:r>
              <a:rPr lang="en-US" i="1" dirty="0">
                <a:solidFill>
                  <a:srgbClr val="7030A0"/>
                </a:solidFill>
              </a:rPr>
              <a:t>The Point!</a:t>
            </a:r>
          </a:p>
          <a:p>
            <a:pPr algn="ctr"/>
            <a:endParaRPr lang="en-GB" dirty="0">
              <a:solidFill>
                <a:srgbClr val="7030A0"/>
              </a:solidFill>
            </a:endParaRPr>
          </a:p>
          <a:p>
            <a:pPr algn="ctr"/>
            <a:r>
              <a:rPr lang="en-US" dirty="0">
                <a:solidFill>
                  <a:srgbClr val="7030A0"/>
                </a:solidFill>
              </a:rPr>
              <a:t>Jesus, in this parable, is making the point that people often have unhelpful or even false images of God that damage their relationship with Him. </a:t>
            </a:r>
          </a:p>
          <a:p>
            <a:pPr algn="ctr"/>
            <a:endParaRPr lang="en-US" dirty="0">
              <a:solidFill>
                <a:srgbClr val="7030A0"/>
              </a:solidFill>
            </a:endParaRPr>
          </a:p>
          <a:p>
            <a:pPr algn="ctr"/>
            <a:r>
              <a:rPr lang="en-US" dirty="0">
                <a:solidFill>
                  <a:srgbClr val="7030A0"/>
                </a:solidFill>
              </a:rPr>
              <a:t>For Jesus, a key concern of his entire life has been to show people that God isn’t just another demanding boss, or harsh judge or cruel master but a Father who loves us and cares about every aspect of our lives.</a:t>
            </a:r>
            <a:endParaRPr lang="en-GB" dirty="0">
              <a:solidFill>
                <a:srgbClr val="7030A0"/>
              </a:solidFill>
            </a:endParaRPr>
          </a:p>
          <a:p>
            <a:pPr algn="ctr"/>
            <a:endParaRPr lang="en-GB" sz="2000" dirty="0">
              <a:solidFill>
                <a:srgbClr val="7030A0"/>
              </a:solidFill>
            </a:endParaRPr>
          </a:p>
        </p:txBody>
      </p:sp>
      <p:sp>
        <p:nvSpPr>
          <p:cNvPr id="5" name="TextBox 4">
            <a:extLst>
              <a:ext uri="{FF2B5EF4-FFF2-40B4-BE49-F238E27FC236}">
                <a16:creationId xmlns:a16="http://schemas.microsoft.com/office/drawing/2014/main" id="{0252B64C-4A4C-B241-B8BC-486F47E4AC4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8" name="Picture 7" descr="A picture containing food&#10;&#10;Description automatically generated">
            <a:extLst>
              <a:ext uri="{FF2B5EF4-FFF2-40B4-BE49-F238E27FC236}">
                <a16:creationId xmlns:a16="http://schemas.microsoft.com/office/drawing/2014/main" id="{99A4B7CF-6C8B-3F4B-887C-C24DAACAE0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02" y="569532"/>
            <a:ext cx="5663098" cy="6457598"/>
          </a:xfrm>
          <a:prstGeom prst="rect">
            <a:avLst/>
          </a:prstGeom>
        </p:spPr>
      </p:pic>
    </p:spTree>
    <p:extLst>
      <p:ext uri="{BB962C8B-B14F-4D97-AF65-F5344CB8AC3E}">
        <p14:creationId xmlns:p14="http://schemas.microsoft.com/office/powerpoint/2010/main" val="237404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5F7D28-89A9-584F-ADF5-39211A5737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3537" y="1516883"/>
            <a:ext cx="2742046" cy="3092943"/>
          </a:xfrm>
          <a:prstGeom prst="rect">
            <a:avLst/>
          </a:prstGeom>
        </p:spPr>
      </p:pic>
      <p:pic>
        <p:nvPicPr>
          <p:cNvPr id="5" name="Picture 4">
            <a:extLst>
              <a:ext uri="{FF2B5EF4-FFF2-40B4-BE49-F238E27FC236}">
                <a16:creationId xmlns:a16="http://schemas.microsoft.com/office/drawing/2014/main" id="{D305B35E-AEC8-1548-BEA7-1C3EB9647C50}"/>
              </a:ext>
            </a:extLst>
          </p:cNvPr>
          <p:cNvPicPr>
            <a:picLocks noChangeAspect="1"/>
          </p:cNvPicPr>
          <p:nvPr/>
        </p:nvPicPr>
        <p:blipFill>
          <a:blip r:embed="rId3"/>
          <a:stretch>
            <a:fillRect/>
          </a:stretch>
        </p:blipFill>
        <p:spPr>
          <a:xfrm>
            <a:off x="8763000" y="1830425"/>
            <a:ext cx="3429000" cy="3454400"/>
          </a:xfrm>
          <a:prstGeom prst="rect">
            <a:avLst/>
          </a:prstGeom>
        </p:spPr>
      </p:pic>
      <p:pic>
        <p:nvPicPr>
          <p:cNvPr id="6" name="Picture 5" descr="A close up of a sign&#10;&#10;Description automatically generated">
            <a:extLst>
              <a:ext uri="{FF2B5EF4-FFF2-40B4-BE49-F238E27FC236}">
                <a16:creationId xmlns:a16="http://schemas.microsoft.com/office/drawing/2014/main" id="{A4937DB2-B42B-6843-A518-22A85C3A15D8}"/>
              </a:ext>
            </a:extLst>
          </p:cNvPr>
          <p:cNvPicPr>
            <a:picLocks noChangeAspect="1"/>
          </p:cNvPicPr>
          <p:nvPr/>
        </p:nvPicPr>
        <p:blipFill>
          <a:blip r:embed="rId4"/>
          <a:stretch>
            <a:fillRect/>
          </a:stretch>
        </p:blipFill>
        <p:spPr>
          <a:xfrm>
            <a:off x="2422052" y="-90251"/>
            <a:ext cx="7834056" cy="6524367"/>
          </a:xfrm>
          <a:prstGeom prst="rect">
            <a:avLst/>
          </a:prstGeom>
        </p:spPr>
      </p:pic>
    </p:spTree>
    <p:extLst>
      <p:ext uri="{BB962C8B-B14F-4D97-AF65-F5344CB8AC3E}">
        <p14:creationId xmlns:p14="http://schemas.microsoft.com/office/powerpoint/2010/main" val="254026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182DCA2-14E2-8940-B445-C836760D91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17102" y="-46877"/>
            <a:ext cx="3341298" cy="6142386"/>
          </a:xfrm>
          <a:prstGeom prst="rect">
            <a:avLst/>
          </a:prstGeom>
        </p:spPr>
      </p:pic>
      <p:pic>
        <p:nvPicPr>
          <p:cNvPr id="6" name="Picture 5" descr="A close up of a sign&#10;&#10;Description automatically generated">
            <a:extLst>
              <a:ext uri="{FF2B5EF4-FFF2-40B4-BE49-F238E27FC236}">
                <a16:creationId xmlns:a16="http://schemas.microsoft.com/office/drawing/2014/main" id="{D27AD5C1-73D4-5E46-AAF6-08EC6E2C8B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7269" y="46876"/>
            <a:ext cx="6048633" cy="6048633"/>
          </a:xfrm>
          <a:prstGeom prst="rect">
            <a:avLst/>
          </a:prstGeom>
        </p:spPr>
      </p:pic>
    </p:spTree>
    <p:extLst>
      <p:ext uri="{BB962C8B-B14F-4D97-AF65-F5344CB8AC3E}">
        <p14:creationId xmlns:p14="http://schemas.microsoft.com/office/powerpoint/2010/main" val="2821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Vocation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1348709" y="945296"/>
            <a:ext cx="9741717" cy="707886"/>
          </a:xfrm>
          <a:prstGeom prst="rect">
            <a:avLst/>
          </a:prstGeom>
          <a:noFill/>
        </p:spPr>
        <p:txBody>
          <a:bodyPr wrap="square" rtlCol="0">
            <a:spAutoFit/>
          </a:bodyPr>
          <a:lstStyle/>
          <a:p>
            <a:pPr algn="ctr"/>
            <a:endParaRPr lang="en-US" sz="2000" dirty="0">
              <a:solidFill>
                <a:srgbClr val="0070C0"/>
              </a:solidFill>
            </a:endParaRPr>
          </a:p>
          <a:p>
            <a:pPr algn="ctr"/>
            <a:endParaRPr lang="en-GB" sz="2000" dirty="0">
              <a:solidFill>
                <a:srgbClr val="0070C0"/>
              </a:solidFill>
            </a:endParaRPr>
          </a:p>
        </p:txBody>
      </p:sp>
      <p:pic>
        <p:nvPicPr>
          <p:cNvPr id="5" name="Picture 4" descr="A close up of a logo&#10;&#10;Description automatically generated">
            <a:extLst>
              <a:ext uri="{FF2B5EF4-FFF2-40B4-BE49-F238E27FC236}">
                <a16:creationId xmlns:a16="http://schemas.microsoft.com/office/drawing/2014/main" id="{541CCB3C-43F2-5944-A42C-D652DA8A7D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938" t="11572" r="52314" b="45158"/>
          <a:stretch/>
        </p:blipFill>
        <p:spPr>
          <a:xfrm>
            <a:off x="1101574" y="921595"/>
            <a:ext cx="4584856" cy="4991109"/>
          </a:xfrm>
          <a:prstGeom prst="rect">
            <a:avLst/>
          </a:prstGeom>
        </p:spPr>
      </p:pic>
      <p:pic>
        <p:nvPicPr>
          <p:cNvPr id="8" name="Picture 7">
            <a:extLst>
              <a:ext uri="{FF2B5EF4-FFF2-40B4-BE49-F238E27FC236}">
                <a16:creationId xmlns:a16="http://schemas.microsoft.com/office/drawing/2014/main" id="{67B0C984-92D4-5F41-865D-C765FEC02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0405" y="1050243"/>
            <a:ext cx="2611266" cy="4862870"/>
          </a:xfrm>
          <a:prstGeom prst="rect">
            <a:avLst/>
          </a:prstGeom>
        </p:spPr>
      </p:pic>
      <p:sp>
        <p:nvSpPr>
          <p:cNvPr id="9" name="TextBox 8">
            <a:extLst>
              <a:ext uri="{FF2B5EF4-FFF2-40B4-BE49-F238E27FC236}">
                <a16:creationId xmlns:a16="http://schemas.microsoft.com/office/drawing/2014/main" id="{0FB86CE7-F383-604A-954D-40CC7831A593}"/>
              </a:ext>
            </a:extLst>
          </p:cNvPr>
          <p:cNvSpPr txBox="1"/>
          <p:nvPr/>
        </p:nvSpPr>
        <p:spPr>
          <a:xfrm>
            <a:off x="6011694" y="1067496"/>
            <a:ext cx="3477363" cy="4154984"/>
          </a:xfrm>
          <a:prstGeom prst="rect">
            <a:avLst/>
          </a:prstGeom>
          <a:solidFill>
            <a:srgbClr val="7030A0"/>
          </a:solidFill>
          <a:ln w="63500">
            <a:solidFill>
              <a:schemeClr val="tx1"/>
            </a:solidFill>
          </a:ln>
        </p:spPr>
        <p:txBody>
          <a:bodyPr wrap="square" rtlCol="0">
            <a:spAutoFit/>
          </a:bodyPr>
          <a:lstStyle/>
          <a:p>
            <a:pPr algn="ctr"/>
            <a:r>
              <a:rPr lang="en-US" sz="2400" dirty="0">
                <a:solidFill>
                  <a:schemeClr val="bg1"/>
                </a:solidFill>
              </a:rPr>
              <a:t>“Jesus has a specific task in life for each and every one of us. </a:t>
            </a:r>
          </a:p>
          <a:p>
            <a:pPr algn="ctr"/>
            <a:endParaRPr lang="en-US" sz="2400" dirty="0">
              <a:solidFill>
                <a:schemeClr val="bg1"/>
              </a:solidFill>
            </a:endParaRPr>
          </a:p>
          <a:p>
            <a:pPr algn="ctr"/>
            <a:r>
              <a:rPr lang="en-US" sz="2400" dirty="0">
                <a:solidFill>
                  <a:schemeClr val="bg1"/>
                </a:solidFill>
              </a:rPr>
              <a:t>Each one of us is hand-picked, called by name by Jesus! </a:t>
            </a:r>
          </a:p>
          <a:p>
            <a:pPr algn="ctr"/>
            <a:endParaRPr lang="en-US" sz="2400" dirty="0">
              <a:solidFill>
                <a:schemeClr val="bg1"/>
              </a:solidFill>
            </a:endParaRPr>
          </a:p>
          <a:p>
            <a:pPr algn="ctr"/>
            <a:r>
              <a:rPr lang="en-US" sz="2400" dirty="0">
                <a:solidFill>
                  <a:schemeClr val="bg1"/>
                </a:solidFill>
              </a:rPr>
              <a:t>There is no one among us who does not have a divine vocation!”</a:t>
            </a:r>
          </a:p>
        </p:txBody>
      </p:sp>
      <p:sp>
        <p:nvSpPr>
          <p:cNvPr id="11" name="TextBox 10">
            <a:extLst>
              <a:ext uri="{FF2B5EF4-FFF2-40B4-BE49-F238E27FC236}">
                <a16:creationId xmlns:a16="http://schemas.microsoft.com/office/drawing/2014/main" id="{960226F4-76F1-BB4B-A488-1364F3659544}"/>
              </a:ext>
            </a:extLst>
          </p:cNvPr>
          <p:cNvSpPr txBox="1"/>
          <p:nvPr/>
        </p:nvSpPr>
        <p:spPr>
          <a:xfrm>
            <a:off x="6011694" y="5222480"/>
            <a:ext cx="3477363" cy="707886"/>
          </a:xfrm>
          <a:prstGeom prst="rect">
            <a:avLst/>
          </a:prstGeom>
          <a:solidFill>
            <a:schemeClr val="bg1">
              <a:lumMod val="75000"/>
            </a:schemeClr>
          </a:solidFill>
          <a:ln w="63500">
            <a:solidFill>
              <a:schemeClr val="tx1"/>
            </a:solidFill>
          </a:ln>
        </p:spPr>
        <p:txBody>
          <a:bodyPr wrap="square" rtlCol="0">
            <a:spAutoFit/>
          </a:bodyPr>
          <a:lstStyle/>
          <a:p>
            <a:pPr algn="ctr"/>
            <a:r>
              <a:rPr lang="en-US" sz="2000" dirty="0">
                <a:solidFill>
                  <a:srgbClr val="7030A0"/>
                </a:solidFill>
              </a:rPr>
              <a:t>Pope St John Paul II</a:t>
            </a:r>
            <a:br>
              <a:rPr lang="en-US" sz="2000" dirty="0">
                <a:solidFill>
                  <a:srgbClr val="7030A0"/>
                </a:solidFill>
              </a:rPr>
            </a:br>
            <a:r>
              <a:rPr lang="en-US" sz="2000" dirty="0">
                <a:solidFill>
                  <a:srgbClr val="7030A0"/>
                </a:solidFill>
              </a:rPr>
              <a:t>on Vocation</a:t>
            </a:r>
          </a:p>
        </p:txBody>
      </p:sp>
    </p:spTree>
    <p:extLst>
      <p:ext uri="{BB962C8B-B14F-4D97-AF65-F5344CB8AC3E}">
        <p14:creationId xmlns:p14="http://schemas.microsoft.com/office/powerpoint/2010/main" val="1538852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53D018-7507-C44A-BFC0-434759428AF1}"/>
              </a:ext>
            </a:extLst>
          </p:cNvPr>
          <p:cNvSpPr txBox="1"/>
          <p:nvPr/>
        </p:nvSpPr>
        <p:spPr>
          <a:xfrm>
            <a:off x="671870" y="945296"/>
            <a:ext cx="3418370" cy="3785652"/>
          </a:xfrm>
          <a:prstGeom prst="rect">
            <a:avLst/>
          </a:prstGeom>
          <a:solidFill>
            <a:schemeClr val="bg1">
              <a:lumMod val="75000"/>
            </a:schemeClr>
          </a:solidFill>
        </p:spPr>
        <p:txBody>
          <a:bodyPr wrap="square" rtlCol="0">
            <a:spAutoFit/>
          </a:bodyPr>
          <a:lstStyle/>
          <a:p>
            <a:pPr algn="ctr"/>
            <a:r>
              <a:rPr lang="en-US" sz="2000" dirty="0">
                <a:solidFill>
                  <a:srgbClr val="7030A0"/>
                </a:solidFill>
              </a:rPr>
              <a:t>The Parable of the Talents is very helpful to help us understand the idea of Vocation.  </a:t>
            </a:r>
          </a:p>
          <a:p>
            <a:pPr algn="ctr"/>
            <a:endParaRPr lang="en-US" sz="2000" dirty="0">
              <a:solidFill>
                <a:srgbClr val="7030A0"/>
              </a:solidFill>
            </a:endParaRPr>
          </a:p>
          <a:p>
            <a:pPr algn="ctr"/>
            <a:r>
              <a:rPr lang="en-US" sz="2000" dirty="0">
                <a:solidFill>
                  <a:srgbClr val="7030A0"/>
                </a:solidFill>
              </a:rPr>
              <a:t>In the Parable God gives us all various talents which we need to use to their full potential.</a:t>
            </a:r>
          </a:p>
          <a:p>
            <a:pPr algn="ctr"/>
            <a:endParaRPr lang="en-US" sz="2000" dirty="0">
              <a:solidFill>
                <a:srgbClr val="7030A0"/>
              </a:solidFill>
            </a:endParaRPr>
          </a:p>
          <a:p>
            <a:pPr algn="ctr"/>
            <a:r>
              <a:rPr lang="en-US" sz="2000" dirty="0">
                <a:solidFill>
                  <a:srgbClr val="7030A0"/>
                </a:solidFill>
              </a:rPr>
              <a:t>In the Church Priests and Religious do this in the most obvious way.  </a:t>
            </a:r>
          </a:p>
        </p:txBody>
      </p:sp>
      <p:sp>
        <p:nvSpPr>
          <p:cNvPr id="13" name="Rectangle 12">
            <a:extLst>
              <a:ext uri="{FF2B5EF4-FFF2-40B4-BE49-F238E27FC236}">
                <a16:creationId xmlns:a16="http://schemas.microsoft.com/office/drawing/2014/main" id="{88774F1F-4093-5A46-B73E-54B69FBDA35B}"/>
              </a:ext>
            </a:extLst>
          </p:cNvPr>
          <p:cNvSpPr/>
          <p:nvPr/>
        </p:nvSpPr>
        <p:spPr>
          <a:xfrm>
            <a:off x="681523" y="4730948"/>
            <a:ext cx="3408717" cy="923330"/>
          </a:xfrm>
          <a:prstGeom prst="rect">
            <a:avLst/>
          </a:prstGeom>
        </p:spPr>
        <p:txBody>
          <a:bodyPr wrap="square">
            <a:spAutoFit/>
          </a:bodyPr>
          <a:lstStyle/>
          <a:p>
            <a:pPr algn="ctr"/>
            <a:r>
              <a:rPr lang="en-US" dirty="0">
                <a:solidFill>
                  <a:srgbClr val="7030A0"/>
                </a:solidFill>
              </a:rPr>
              <a:t>Across the world today over 400,000 men are living out their vocation as Priests.</a:t>
            </a:r>
          </a:p>
        </p:txBody>
      </p:sp>
      <p:pic>
        <p:nvPicPr>
          <p:cNvPr id="14" name="Picture 13">
            <a:extLst>
              <a:ext uri="{FF2B5EF4-FFF2-40B4-BE49-F238E27FC236}">
                <a16:creationId xmlns:a16="http://schemas.microsoft.com/office/drawing/2014/main" id="{8FFF47F8-B385-B24E-8E7F-38F210AA5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52899" y="945296"/>
            <a:ext cx="2655722" cy="1645504"/>
          </a:xfrm>
          <a:prstGeom prst="rect">
            <a:avLst/>
          </a:prstGeom>
        </p:spPr>
      </p:pic>
      <p:pic>
        <p:nvPicPr>
          <p:cNvPr id="23" name="Picture 22">
            <a:extLst>
              <a:ext uri="{FF2B5EF4-FFF2-40B4-BE49-F238E27FC236}">
                <a16:creationId xmlns:a16="http://schemas.microsoft.com/office/drawing/2014/main" id="{CD723402-F18F-224C-B26E-7D41DFFBF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8621" y="945296"/>
            <a:ext cx="2654444" cy="1645504"/>
          </a:xfrm>
          <a:prstGeom prst="rect">
            <a:avLst/>
          </a:prstGeom>
        </p:spPr>
      </p:pic>
      <p:pic>
        <p:nvPicPr>
          <p:cNvPr id="24" name="Picture 23">
            <a:extLst>
              <a:ext uri="{FF2B5EF4-FFF2-40B4-BE49-F238E27FC236}">
                <a16:creationId xmlns:a16="http://schemas.microsoft.com/office/drawing/2014/main" id="{1BBDDE2C-528D-1646-83DE-B76F6588C3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899" y="2585303"/>
            <a:ext cx="2632273" cy="1645504"/>
          </a:xfrm>
          <a:prstGeom prst="rect">
            <a:avLst/>
          </a:prstGeom>
        </p:spPr>
      </p:pic>
      <p:pic>
        <p:nvPicPr>
          <p:cNvPr id="25" name="Picture 24">
            <a:extLst>
              <a:ext uri="{FF2B5EF4-FFF2-40B4-BE49-F238E27FC236}">
                <a16:creationId xmlns:a16="http://schemas.microsoft.com/office/drawing/2014/main" id="{B21775F6-6063-1543-B7CF-E296465990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3355" y="945296"/>
            <a:ext cx="2618989" cy="1658184"/>
          </a:xfrm>
          <a:prstGeom prst="rect">
            <a:avLst/>
          </a:prstGeom>
        </p:spPr>
      </p:pic>
      <p:pic>
        <p:nvPicPr>
          <p:cNvPr id="26" name="Picture 25">
            <a:extLst>
              <a:ext uri="{FF2B5EF4-FFF2-40B4-BE49-F238E27FC236}">
                <a16:creationId xmlns:a16="http://schemas.microsoft.com/office/drawing/2014/main" id="{68C22F18-99FB-124A-A175-E1639CF833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889" y="2579886"/>
            <a:ext cx="3414996" cy="2042914"/>
          </a:xfrm>
          <a:prstGeom prst="rect">
            <a:avLst/>
          </a:prstGeom>
        </p:spPr>
      </p:pic>
      <p:pic>
        <p:nvPicPr>
          <p:cNvPr id="27" name="Picture 26">
            <a:extLst>
              <a:ext uri="{FF2B5EF4-FFF2-40B4-BE49-F238E27FC236}">
                <a16:creationId xmlns:a16="http://schemas.microsoft.com/office/drawing/2014/main" id="{A6C1E1E8-9625-B04F-B125-974F407E88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18321" y="4228640"/>
            <a:ext cx="2666851" cy="1645504"/>
          </a:xfrm>
          <a:prstGeom prst="rect">
            <a:avLst/>
          </a:prstGeom>
        </p:spPr>
      </p:pic>
      <p:pic>
        <p:nvPicPr>
          <p:cNvPr id="28" name="Picture 27">
            <a:extLst>
              <a:ext uri="{FF2B5EF4-FFF2-40B4-BE49-F238E27FC236}">
                <a16:creationId xmlns:a16="http://schemas.microsoft.com/office/drawing/2014/main" id="{00785AEF-1309-8C4E-8F56-191451224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71888" y="4584700"/>
            <a:ext cx="2448312" cy="1289444"/>
          </a:xfrm>
          <a:prstGeom prst="rect">
            <a:avLst/>
          </a:prstGeom>
        </p:spPr>
      </p:pic>
      <p:pic>
        <p:nvPicPr>
          <p:cNvPr id="29" name="Picture 28">
            <a:extLst>
              <a:ext uri="{FF2B5EF4-FFF2-40B4-BE49-F238E27FC236}">
                <a16:creationId xmlns:a16="http://schemas.microsoft.com/office/drawing/2014/main" id="{32648F02-1279-1B4D-9D40-645049C38555}"/>
              </a:ext>
            </a:extLst>
          </p:cNvPr>
          <p:cNvPicPr>
            <a:picLocks noChangeAspect="1"/>
          </p:cNvPicPr>
          <p:nvPr/>
        </p:nvPicPr>
        <p:blipFill>
          <a:blip r:embed="rId9"/>
          <a:stretch>
            <a:fillRect/>
          </a:stretch>
        </p:blipFill>
        <p:spPr>
          <a:xfrm>
            <a:off x="10186885" y="2585302"/>
            <a:ext cx="1919495" cy="1999397"/>
          </a:xfrm>
          <a:prstGeom prst="rect">
            <a:avLst/>
          </a:prstGeom>
        </p:spPr>
      </p:pic>
      <p:pic>
        <p:nvPicPr>
          <p:cNvPr id="30" name="Picture 29">
            <a:extLst>
              <a:ext uri="{FF2B5EF4-FFF2-40B4-BE49-F238E27FC236}">
                <a16:creationId xmlns:a16="http://schemas.microsoft.com/office/drawing/2014/main" id="{39D21AB2-B2F5-C343-ADEF-599F828331B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48570" y="4584699"/>
            <a:ext cx="1533730" cy="1289444"/>
          </a:xfrm>
          <a:prstGeom prst="rect">
            <a:avLst/>
          </a:prstGeom>
        </p:spPr>
      </p:pic>
      <p:pic>
        <p:nvPicPr>
          <p:cNvPr id="31" name="Picture 30">
            <a:extLst>
              <a:ext uri="{FF2B5EF4-FFF2-40B4-BE49-F238E27FC236}">
                <a16:creationId xmlns:a16="http://schemas.microsoft.com/office/drawing/2014/main" id="{90C1C23B-BF75-E24A-BF25-542D51B99D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67984" y="4584699"/>
            <a:ext cx="1314360" cy="1289444"/>
          </a:xfrm>
          <a:prstGeom prst="rect">
            <a:avLst/>
          </a:prstGeom>
        </p:spPr>
      </p:pic>
      <p:sp>
        <p:nvSpPr>
          <p:cNvPr id="15" name="TextBox 14">
            <a:extLst>
              <a:ext uri="{FF2B5EF4-FFF2-40B4-BE49-F238E27FC236}">
                <a16:creationId xmlns:a16="http://schemas.microsoft.com/office/drawing/2014/main" id="{F378701C-7E87-954F-A206-ECE85336819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Vocation</a:t>
            </a:r>
          </a:p>
        </p:txBody>
      </p:sp>
    </p:spTree>
    <p:extLst>
      <p:ext uri="{BB962C8B-B14F-4D97-AF65-F5344CB8AC3E}">
        <p14:creationId xmlns:p14="http://schemas.microsoft.com/office/powerpoint/2010/main" val="124983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53D018-7507-C44A-BFC0-434759428AF1}"/>
              </a:ext>
            </a:extLst>
          </p:cNvPr>
          <p:cNvSpPr txBox="1"/>
          <p:nvPr/>
        </p:nvSpPr>
        <p:spPr>
          <a:xfrm>
            <a:off x="671870" y="945296"/>
            <a:ext cx="3418370" cy="3785652"/>
          </a:xfrm>
          <a:prstGeom prst="rect">
            <a:avLst/>
          </a:prstGeom>
          <a:solidFill>
            <a:srgbClr val="7030A0"/>
          </a:solidFill>
        </p:spPr>
        <p:txBody>
          <a:bodyPr wrap="square" rtlCol="0">
            <a:spAutoFit/>
          </a:bodyPr>
          <a:lstStyle/>
          <a:p>
            <a:pPr algn="ctr"/>
            <a:r>
              <a:rPr lang="en-US" sz="2000" dirty="0">
                <a:solidFill>
                  <a:schemeClr val="bg1"/>
                </a:solidFill>
              </a:rPr>
              <a:t>The Parable of the Talents is very helpful to help us understand the idea of Vocation.  </a:t>
            </a:r>
          </a:p>
          <a:p>
            <a:pPr algn="ctr"/>
            <a:endParaRPr lang="en-US" sz="2000" dirty="0">
              <a:solidFill>
                <a:schemeClr val="bg1"/>
              </a:solidFill>
            </a:endParaRPr>
          </a:p>
          <a:p>
            <a:pPr algn="ctr"/>
            <a:r>
              <a:rPr lang="en-US" sz="2000" dirty="0">
                <a:solidFill>
                  <a:schemeClr val="bg1"/>
                </a:solidFill>
              </a:rPr>
              <a:t>In the Parable God gives us all various talents which we need to use to their full potential.</a:t>
            </a:r>
          </a:p>
          <a:p>
            <a:pPr algn="ctr"/>
            <a:endParaRPr lang="en-US" sz="2000" dirty="0">
              <a:solidFill>
                <a:schemeClr val="bg1"/>
              </a:solidFill>
            </a:endParaRPr>
          </a:p>
          <a:p>
            <a:pPr algn="ctr"/>
            <a:r>
              <a:rPr lang="en-US" sz="2000" dirty="0">
                <a:solidFill>
                  <a:schemeClr val="bg1"/>
                </a:solidFill>
              </a:rPr>
              <a:t>In the Church Priests and Religious do this in the most obvious way.  </a:t>
            </a:r>
          </a:p>
        </p:txBody>
      </p:sp>
      <p:sp>
        <p:nvSpPr>
          <p:cNvPr id="13" name="Rectangle 12">
            <a:extLst>
              <a:ext uri="{FF2B5EF4-FFF2-40B4-BE49-F238E27FC236}">
                <a16:creationId xmlns:a16="http://schemas.microsoft.com/office/drawing/2014/main" id="{88774F1F-4093-5A46-B73E-54B69FBDA35B}"/>
              </a:ext>
            </a:extLst>
          </p:cNvPr>
          <p:cNvSpPr/>
          <p:nvPr/>
        </p:nvSpPr>
        <p:spPr>
          <a:xfrm>
            <a:off x="681524" y="4730948"/>
            <a:ext cx="3428296" cy="1200329"/>
          </a:xfrm>
          <a:prstGeom prst="rect">
            <a:avLst/>
          </a:prstGeom>
        </p:spPr>
        <p:txBody>
          <a:bodyPr wrap="square">
            <a:spAutoFit/>
          </a:bodyPr>
          <a:lstStyle/>
          <a:p>
            <a:pPr algn="ctr"/>
            <a:r>
              <a:rPr lang="en-US" dirty="0">
                <a:solidFill>
                  <a:srgbClr val="7030A0"/>
                </a:solidFill>
              </a:rPr>
              <a:t>Across the world today over 600,000 women are living out their vocation as as Religious Sisters (nuns)</a:t>
            </a:r>
          </a:p>
        </p:txBody>
      </p:sp>
      <p:pic>
        <p:nvPicPr>
          <p:cNvPr id="4" name="Picture 3">
            <a:extLst>
              <a:ext uri="{FF2B5EF4-FFF2-40B4-BE49-F238E27FC236}">
                <a16:creationId xmlns:a16="http://schemas.microsoft.com/office/drawing/2014/main" id="{61C3D628-9B0D-974F-B64D-BDAF868258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2473" y="945296"/>
            <a:ext cx="2661973" cy="1698038"/>
          </a:xfrm>
          <a:prstGeom prst="rect">
            <a:avLst/>
          </a:prstGeom>
        </p:spPr>
      </p:pic>
      <p:pic>
        <p:nvPicPr>
          <p:cNvPr id="6" name="Picture 5">
            <a:extLst>
              <a:ext uri="{FF2B5EF4-FFF2-40B4-BE49-F238E27FC236}">
                <a16:creationId xmlns:a16="http://schemas.microsoft.com/office/drawing/2014/main" id="{E97E348D-7578-C042-9313-B8174218CE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4446" y="945296"/>
            <a:ext cx="2661973" cy="1698038"/>
          </a:xfrm>
          <a:prstGeom prst="rect">
            <a:avLst/>
          </a:prstGeom>
        </p:spPr>
      </p:pic>
      <p:pic>
        <p:nvPicPr>
          <p:cNvPr id="12" name="Picture 11">
            <a:extLst>
              <a:ext uri="{FF2B5EF4-FFF2-40B4-BE49-F238E27FC236}">
                <a16:creationId xmlns:a16="http://schemas.microsoft.com/office/drawing/2014/main" id="{E4AFE338-7892-0348-873E-42D14839C7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473" y="2643334"/>
            <a:ext cx="2661973" cy="1698038"/>
          </a:xfrm>
          <a:prstGeom prst="rect">
            <a:avLst/>
          </a:prstGeom>
        </p:spPr>
      </p:pic>
      <p:pic>
        <p:nvPicPr>
          <p:cNvPr id="7" name="Picture 6">
            <a:extLst>
              <a:ext uri="{FF2B5EF4-FFF2-40B4-BE49-F238E27FC236}">
                <a16:creationId xmlns:a16="http://schemas.microsoft.com/office/drawing/2014/main" id="{C70969AF-DC38-D54D-A187-5F2EFBDF0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116" y="2643334"/>
            <a:ext cx="2621832" cy="1698038"/>
          </a:xfrm>
          <a:prstGeom prst="rect">
            <a:avLst/>
          </a:prstGeom>
        </p:spPr>
      </p:pic>
      <p:pic>
        <p:nvPicPr>
          <p:cNvPr id="3" name="Picture 2">
            <a:extLst>
              <a:ext uri="{FF2B5EF4-FFF2-40B4-BE49-F238E27FC236}">
                <a16:creationId xmlns:a16="http://schemas.microsoft.com/office/drawing/2014/main" id="{5957BF22-25A7-E448-A1BA-4832C74832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50452" y="4341372"/>
            <a:ext cx="2647564" cy="1698038"/>
          </a:xfrm>
          <a:prstGeom prst="rect">
            <a:avLst/>
          </a:prstGeom>
        </p:spPr>
      </p:pic>
      <p:pic>
        <p:nvPicPr>
          <p:cNvPr id="5" name="Picture 4">
            <a:extLst>
              <a:ext uri="{FF2B5EF4-FFF2-40B4-BE49-F238E27FC236}">
                <a16:creationId xmlns:a16="http://schemas.microsoft.com/office/drawing/2014/main" id="{856BE199-D97A-FA4B-963F-4048E51ABD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69049" y="945617"/>
            <a:ext cx="2554515" cy="1698038"/>
          </a:xfrm>
          <a:prstGeom prst="rect">
            <a:avLst/>
          </a:prstGeom>
        </p:spPr>
      </p:pic>
      <p:pic>
        <p:nvPicPr>
          <p:cNvPr id="8" name="Picture 7">
            <a:extLst>
              <a:ext uri="{FF2B5EF4-FFF2-40B4-BE49-F238E27FC236}">
                <a16:creationId xmlns:a16="http://schemas.microsoft.com/office/drawing/2014/main" id="{E4EBC8B3-1FB7-D442-A3B3-5D276CCC85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39919" y="2643335"/>
            <a:ext cx="2583645" cy="1698037"/>
          </a:xfrm>
          <a:prstGeom prst="rect">
            <a:avLst/>
          </a:prstGeom>
        </p:spPr>
      </p:pic>
      <p:pic>
        <p:nvPicPr>
          <p:cNvPr id="14" name="Picture 13">
            <a:extLst>
              <a:ext uri="{FF2B5EF4-FFF2-40B4-BE49-F238E27FC236}">
                <a16:creationId xmlns:a16="http://schemas.microsoft.com/office/drawing/2014/main" id="{75EFF679-A944-6F44-BD4F-87E00578A3D3}"/>
              </a:ext>
            </a:extLst>
          </p:cNvPr>
          <p:cNvPicPr>
            <a:picLocks noChangeAspect="1"/>
          </p:cNvPicPr>
          <p:nvPr/>
        </p:nvPicPr>
        <p:blipFill>
          <a:blip r:embed="rId9"/>
          <a:stretch>
            <a:fillRect/>
          </a:stretch>
        </p:blipFill>
        <p:spPr>
          <a:xfrm>
            <a:off x="6795018" y="4324980"/>
            <a:ext cx="2615772" cy="1714429"/>
          </a:xfrm>
          <a:prstGeom prst="rect">
            <a:avLst/>
          </a:prstGeom>
        </p:spPr>
      </p:pic>
      <p:pic>
        <p:nvPicPr>
          <p:cNvPr id="15" name="Picture 14">
            <a:extLst>
              <a:ext uri="{FF2B5EF4-FFF2-40B4-BE49-F238E27FC236}">
                <a16:creationId xmlns:a16="http://schemas.microsoft.com/office/drawing/2014/main" id="{69BF1E31-FB6C-CE4D-91AF-40139E8C967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424017" y="4324978"/>
            <a:ext cx="2583646" cy="1714111"/>
          </a:xfrm>
          <a:prstGeom prst="rect">
            <a:avLst/>
          </a:prstGeom>
        </p:spPr>
      </p:pic>
      <p:sp>
        <p:nvSpPr>
          <p:cNvPr id="16" name="TextBox 15">
            <a:extLst>
              <a:ext uri="{FF2B5EF4-FFF2-40B4-BE49-F238E27FC236}">
                <a16:creationId xmlns:a16="http://schemas.microsoft.com/office/drawing/2014/main" id="{69390F26-54D0-9948-AF2F-58C7C044CD2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Vocation</a:t>
            </a:r>
          </a:p>
        </p:txBody>
      </p:sp>
    </p:spTree>
    <p:extLst>
      <p:ext uri="{BB962C8B-B14F-4D97-AF65-F5344CB8AC3E}">
        <p14:creationId xmlns:p14="http://schemas.microsoft.com/office/powerpoint/2010/main" val="27652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dryer, remote, items&#10;&#10;Description automatically generated">
            <a:extLst>
              <a:ext uri="{FF2B5EF4-FFF2-40B4-BE49-F238E27FC236}">
                <a16:creationId xmlns:a16="http://schemas.microsoft.com/office/drawing/2014/main" id="{AC87E8B4-D561-1D40-8257-0869777022E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476416" y="628650"/>
            <a:ext cx="9241641" cy="54180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5DAD99B9-464D-9B4E-9566-21CDDBAFBB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6150" y="176349"/>
            <a:ext cx="4647494" cy="1398451"/>
          </a:xfrm>
          <a:prstGeom prst="rect">
            <a:avLst/>
          </a:prstGeom>
        </p:spPr>
      </p:pic>
    </p:spTree>
    <p:extLst>
      <p:ext uri="{BB962C8B-B14F-4D97-AF65-F5344CB8AC3E}">
        <p14:creationId xmlns:p14="http://schemas.microsoft.com/office/powerpoint/2010/main" val="140621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Introduction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1348709" y="945296"/>
            <a:ext cx="9741717" cy="1323439"/>
          </a:xfrm>
          <a:prstGeom prst="rect">
            <a:avLst/>
          </a:prstGeom>
          <a:solidFill>
            <a:srgbClr val="7030A0"/>
          </a:solidFill>
        </p:spPr>
        <p:txBody>
          <a:bodyPr wrap="square" rtlCol="0">
            <a:spAutoFit/>
          </a:bodyPr>
          <a:lstStyle/>
          <a:p>
            <a:pPr algn="ctr"/>
            <a:r>
              <a:rPr lang="en-US" sz="2000" dirty="0">
                <a:solidFill>
                  <a:schemeClr val="bg1"/>
                </a:solidFill>
              </a:rPr>
              <a:t>This week the Catholic Church in Scotland celebrates </a:t>
            </a:r>
            <a:r>
              <a:rPr lang="en-US" sz="2000" b="1" i="1" dirty="0">
                <a:solidFill>
                  <a:schemeClr val="bg1"/>
                </a:solidFill>
              </a:rPr>
              <a:t>Vocations Awareness Week</a:t>
            </a:r>
            <a:r>
              <a:rPr lang="en-US" sz="2000" dirty="0">
                <a:solidFill>
                  <a:schemeClr val="bg1"/>
                </a:solidFill>
              </a:rPr>
              <a:t>. </a:t>
            </a:r>
          </a:p>
          <a:p>
            <a:pPr algn="ctr"/>
            <a:r>
              <a:rPr lang="en-US" sz="2000" dirty="0">
                <a:solidFill>
                  <a:schemeClr val="bg1"/>
                </a:solidFill>
              </a:rPr>
              <a:t>During this time, we are asked to reflect on the ministry of Priests, Deacons and Religious Sisters in our communities. We are also asked to pray that men and women in our community and all over Scotland will offer their lives in the service of the Gospel.</a:t>
            </a:r>
          </a:p>
        </p:txBody>
      </p:sp>
      <p:pic>
        <p:nvPicPr>
          <p:cNvPr id="6" name="Picture 5" descr="https://i.vimeocdn.com/video/515930921_1280x720.jpg">
            <a:extLst>
              <a:ext uri="{FF2B5EF4-FFF2-40B4-BE49-F238E27FC236}">
                <a16:creationId xmlns:a16="http://schemas.microsoft.com/office/drawing/2014/main" id="{FF93BFF8-DCE2-F14A-9461-3F055BDFB54E}"/>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5424" y="2394965"/>
            <a:ext cx="3881510" cy="3404632"/>
          </a:xfrm>
          <a:prstGeom prst="rect">
            <a:avLst/>
          </a:prstGeom>
          <a:noFill/>
          <a:ln>
            <a:noFill/>
          </a:ln>
        </p:spPr>
      </p:pic>
      <p:pic>
        <p:nvPicPr>
          <p:cNvPr id="10" name="Picture 9" descr="A close up of a logo&#10;&#10;Description automatically generated">
            <a:extLst>
              <a:ext uri="{FF2B5EF4-FFF2-40B4-BE49-F238E27FC236}">
                <a16:creationId xmlns:a16="http://schemas.microsoft.com/office/drawing/2014/main" id="{DB221726-E596-FB4D-A5BB-282D4F3592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991" t="12040" r="52778" b="46188"/>
          <a:stretch/>
        </p:blipFill>
        <p:spPr>
          <a:xfrm>
            <a:off x="6531913" y="2097139"/>
            <a:ext cx="3614663" cy="3753148"/>
          </a:xfrm>
          <a:prstGeom prst="rect">
            <a:avLst/>
          </a:prstGeom>
        </p:spPr>
      </p:pic>
    </p:spTree>
    <p:extLst>
      <p:ext uri="{BB962C8B-B14F-4D97-AF65-F5344CB8AC3E}">
        <p14:creationId xmlns:p14="http://schemas.microsoft.com/office/powerpoint/2010/main" val="351438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yer, remote, phone&#10;&#10;Description automatically generated">
            <a:extLst>
              <a:ext uri="{FF2B5EF4-FFF2-40B4-BE49-F238E27FC236}">
                <a16:creationId xmlns:a16="http://schemas.microsoft.com/office/drawing/2014/main" id="{55884E79-0E53-9E40-96C9-B82AF3868A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0050" y="419100"/>
            <a:ext cx="9239250" cy="5524279"/>
          </a:xfrm>
          <a:prstGeom prst="rect">
            <a:avLst/>
          </a:prstGeom>
        </p:spPr>
      </p:pic>
      <p:sp>
        <p:nvSpPr>
          <p:cNvPr id="3" name="Rectangle 2">
            <a:extLst>
              <a:ext uri="{FF2B5EF4-FFF2-40B4-BE49-F238E27FC236}">
                <a16:creationId xmlns:a16="http://schemas.microsoft.com/office/drawing/2014/main" id="{3C70FE98-A072-AF49-8A83-68CD84F71241}"/>
              </a:ext>
            </a:extLst>
          </p:cNvPr>
          <p:cNvSpPr/>
          <p:nvPr/>
        </p:nvSpPr>
        <p:spPr>
          <a:xfrm>
            <a:off x="8877300" y="266700"/>
            <a:ext cx="22225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82B2736E-8EBF-A747-ABE7-49A9420A0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6150" y="169121"/>
            <a:ext cx="4647494" cy="1412906"/>
          </a:xfrm>
          <a:prstGeom prst="rect">
            <a:avLst/>
          </a:prstGeom>
        </p:spPr>
      </p:pic>
    </p:spTree>
    <p:extLst>
      <p:ext uri="{BB962C8B-B14F-4D97-AF65-F5344CB8AC3E}">
        <p14:creationId xmlns:p14="http://schemas.microsoft.com/office/powerpoint/2010/main" val="3579740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Our Vocation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670551" y="945296"/>
            <a:ext cx="11095879" cy="707886"/>
          </a:xfrm>
          <a:prstGeom prst="rect">
            <a:avLst/>
          </a:prstGeom>
          <a:solidFill>
            <a:srgbClr val="7030A0"/>
          </a:solidFill>
        </p:spPr>
        <p:txBody>
          <a:bodyPr wrap="square" rtlCol="0">
            <a:spAutoFit/>
          </a:bodyPr>
          <a:lstStyle/>
          <a:p>
            <a:pPr algn="ctr"/>
            <a:r>
              <a:rPr lang="en-US" sz="2000" dirty="0">
                <a:solidFill>
                  <a:schemeClr val="bg1"/>
                </a:solidFill>
              </a:rPr>
              <a:t>Although we are focusing on Vocations to the Priesthood and Religious Life it is important to remember that each one of us has our own vocation in life.  </a:t>
            </a:r>
            <a:endParaRPr lang="en-US" sz="2400" dirty="0">
              <a:solidFill>
                <a:schemeClr val="bg1"/>
              </a:solidFill>
            </a:endParaRPr>
          </a:p>
        </p:txBody>
      </p:sp>
      <p:pic>
        <p:nvPicPr>
          <p:cNvPr id="4" name="Picture 3">
            <a:extLst>
              <a:ext uri="{FF2B5EF4-FFF2-40B4-BE49-F238E27FC236}">
                <a16:creationId xmlns:a16="http://schemas.microsoft.com/office/drawing/2014/main" id="{E672B2F8-5867-A04D-AE95-6EE20DF6C888}"/>
              </a:ext>
            </a:extLst>
          </p:cNvPr>
          <p:cNvPicPr>
            <a:picLocks noChangeAspect="1"/>
          </p:cNvPicPr>
          <p:nvPr/>
        </p:nvPicPr>
        <p:blipFill>
          <a:blip r:embed="rId2"/>
          <a:stretch>
            <a:fillRect/>
          </a:stretch>
        </p:blipFill>
        <p:spPr>
          <a:xfrm>
            <a:off x="1154847" y="1776293"/>
            <a:ext cx="3913307" cy="3913307"/>
          </a:xfrm>
          <a:prstGeom prst="rect">
            <a:avLst/>
          </a:prstGeom>
        </p:spPr>
      </p:pic>
      <p:sp>
        <p:nvSpPr>
          <p:cNvPr id="8" name="TextBox 7">
            <a:extLst>
              <a:ext uri="{FF2B5EF4-FFF2-40B4-BE49-F238E27FC236}">
                <a16:creationId xmlns:a16="http://schemas.microsoft.com/office/drawing/2014/main" id="{158D1FB8-D678-6B44-9677-6BC7D470A824}"/>
              </a:ext>
            </a:extLst>
          </p:cNvPr>
          <p:cNvSpPr txBox="1"/>
          <p:nvPr/>
        </p:nvSpPr>
        <p:spPr>
          <a:xfrm>
            <a:off x="5068154" y="1796077"/>
            <a:ext cx="3665063" cy="1631216"/>
          </a:xfrm>
          <a:prstGeom prst="rect">
            <a:avLst/>
          </a:prstGeom>
          <a:noFill/>
        </p:spPr>
        <p:txBody>
          <a:bodyPr wrap="square" rtlCol="0">
            <a:spAutoFit/>
          </a:bodyPr>
          <a:lstStyle/>
          <a:p>
            <a:pPr algn="ctr"/>
            <a:r>
              <a:rPr lang="en-US" sz="2000" dirty="0">
                <a:solidFill>
                  <a:srgbClr val="7030A0"/>
                </a:solidFill>
              </a:rPr>
              <a:t>Pope Francis reminds us that we all of us have the same basic vocation, that is we are called to be Holy, called to be Saints of the 21</a:t>
            </a:r>
            <a:r>
              <a:rPr lang="en-US" sz="2000" baseline="30000" dirty="0">
                <a:solidFill>
                  <a:srgbClr val="7030A0"/>
                </a:solidFill>
              </a:rPr>
              <a:t>st</a:t>
            </a:r>
            <a:r>
              <a:rPr lang="en-US" sz="2000" dirty="0">
                <a:solidFill>
                  <a:srgbClr val="7030A0"/>
                </a:solidFill>
              </a:rPr>
              <a:t> Century.</a:t>
            </a:r>
          </a:p>
        </p:txBody>
      </p:sp>
      <p:sp>
        <p:nvSpPr>
          <p:cNvPr id="13" name="TextBox 12">
            <a:extLst>
              <a:ext uri="{FF2B5EF4-FFF2-40B4-BE49-F238E27FC236}">
                <a16:creationId xmlns:a16="http://schemas.microsoft.com/office/drawing/2014/main" id="{F5E4230A-23D5-E94E-8A32-0A885A10249A}"/>
              </a:ext>
            </a:extLst>
          </p:cNvPr>
          <p:cNvSpPr txBox="1"/>
          <p:nvPr/>
        </p:nvSpPr>
        <p:spPr>
          <a:xfrm>
            <a:off x="5113516" y="3442831"/>
            <a:ext cx="3665063" cy="2246769"/>
          </a:xfrm>
          <a:prstGeom prst="rect">
            <a:avLst/>
          </a:prstGeom>
          <a:solidFill>
            <a:schemeClr val="bg1">
              <a:lumMod val="75000"/>
            </a:schemeClr>
          </a:solidFill>
        </p:spPr>
        <p:txBody>
          <a:bodyPr wrap="square" rtlCol="0">
            <a:spAutoFit/>
          </a:bodyPr>
          <a:lstStyle/>
          <a:p>
            <a:pPr algn="ctr"/>
            <a:r>
              <a:rPr lang="en-US" sz="2000" dirty="0">
                <a:solidFill>
                  <a:srgbClr val="7030A0"/>
                </a:solidFill>
              </a:rPr>
              <a:t>The simplest and easiest way to live out his vocation is “to know God, to love God and to serve God with all our strength” </a:t>
            </a:r>
          </a:p>
          <a:p>
            <a:pPr algn="ctr"/>
            <a:endParaRPr lang="en-US" sz="2000" dirty="0">
              <a:solidFill>
                <a:srgbClr val="7030A0"/>
              </a:solidFill>
            </a:endParaRPr>
          </a:p>
          <a:p>
            <a:pPr algn="r"/>
            <a:r>
              <a:rPr lang="en-US" sz="2000" dirty="0">
                <a:solidFill>
                  <a:srgbClr val="7030A0"/>
                </a:solidFill>
              </a:rPr>
              <a:t>Catechism of the </a:t>
            </a:r>
            <a:br>
              <a:rPr lang="en-US" sz="2000" dirty="0">
                <a:solidFill>
                  <a:srgbClr val="7030A0"/>
                </a:solidFill>
              </a:rPr>
            </a:br>
            <a:r>
              <a:rPr lang="en-US" sz="2000" dirty="0">
                <a:solidFill>
                  <a:srgbClr val="7030A0"/>
                </a:solidFill>
              </a:rPr>
              <a:t>Catholic Church</a:t>
            </a:r>
            <a:endParaRPr lang="en-GB" sz="2000" dirty="0">
              <a:solidFill>
                <a:srgbClr val="7030A0"/>
              </a:solidFill>
            </a:endParaRPr>
          </a:p>
        </p:txBody>
      </p:sp>
      <p:pic>
        <p:nvPicPr>
          <p:cNvPr id="15" name="Picture 14" descr="A close up of a logo&#10;&#10;Description automatically generated">
            <a:extLst>
              <a:ext uri="{FF2B5EF4-FFF2-40B4-BE49-F238E27FC236}">
                <a16:creationId xmlns:a16="http://schemas.microsoft.com/office/drawing/2014/main" id="{0A5253E1-75EC-6B41-9CFD-B045220939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333" t="12037" r="52779" b="46296"/>
          <a:stretch/>
        </p:blipFill>
        <p:spPr>
          <a:xfrm>
            <a:off x="8981461" y="1887080"/>
            <a:ext cx="3098591" cy="3319919"/>
          </a:xfrm>
          <a:prstGeom prst="rect">
            <a:avLst/>
          </a:prstGeom>
        </p:spPr>
      </p:pic>
    </p:spTree>
    <p:extLst>
      <p:ext uri="{BB962C8B-B14F-4D97-AF65-F5344CB8AC3E}">
        <p14:creationId xmlns:p14="http://schemas.microsoft.com/office/powerpoint/2010/main" val="218870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Our Vocation</a:t>
            </a:r>
          </a:p>
        </p:txBody>
      </p:sp>
      <p:sp>
        <p:nvSpPr>
          <p:cNvPr id="6" name="TextBox 5">
            <a:extLst>
              <a:ext uri="{FF2B5EF4-FFF2-40B4-BE49-F238E27FC236}">
                <a16:creationId xmlns:a16="http://schemas.microsoft.com/office/drawing/2014/main" id="{A74F3B98-CF1C-3E46-A35D-63DFFF6FB3FF}"/>
              </a:ext>
            </a:extLst>
          </p:cNvPr>
          <p:cNvSpPr txBox="1"/>
          <p:nvPr/>
        </p:nvSpPr>
        <p:spPr>
          <a:xfrm>
            <a:off x="8610600" y="4610100"/>
            <a:ext cx="184731" cy="369332"/>
          </a:xfrm>
          <a:prstGeom prst="rect">
            <a:avLst/>
          </a:prstGeom>
          <a:noFill/>
        </p:spPr>
        <p:txBody>
          <a:bodyPr wrap="none" rtlCol="0">
            <a:spAutoFit/>
          </a:bodyPr>
          <a:lstStyle/>
          <a:p>
            <a:endParaRPr lang="en-US" dirty="0"/>
          </a:p>
        </p:txBody>
      </p:sp>
      <p:pic>
        <p:nvPicPr>
          <p:cNvPr id="9" name="Picture 8" descr="A close up of a sign&#10;&#10;Description automatically generated">
            <a:extLst>
              <a:ext uri="{FF2B5EF4-FFF2-40B4-BE49-F238E27FC236}">
                <a16:creationId xmlns:a16="http://schemas.microsoft.com/office/drawing/2014/main" id="{730D943B-77BE-B843-A5C8-8C0CDD4B18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11" t="16482" r="15556" b="21111"/>
          <a:stretch/>
        </p:blipFill>
        <p:spPr>
          <a:xfrm>
            <a:off x="3302000" y="724931"/>
            <a:ext cx="6231617" cy="4964669"/>
          </a:xfrm>
          <a:prstGeom prst="rect">
            <a:avLst/>
          </a:prstGeom>
        </p:spPr>
      </p:pic>
      <p:sp>
        <p:nvSpPr>
          <p:cNvPr id="10" name="Rectangle 9">
            <a:hlinkClick r:id="rId3"/>
            <a:extLst>
              <a:ext uri="{FF2B5EF4-FFF2-40B4-BE49-F238E27FC236}">
                <a16:creationId xmlns:a16="http://schemas.microsoft.com/office/drawing/2014/main" id="{EA27ED14-D8BA-B74D-8E6F-B3ED896BB827}"/>
              </a:ext>
            </a:extLst>
          </p:cNvPr>
          <p:cNvSpPr/>
          <p:nvPr/>
        </p:nvSpPr>
        <p:spPr>
          <a:xfrm>
            <a:off x="4897808" y="5689600"/>
            <a:ext cx="3039999" cy="369332"/>
          </a:xfrm>
          <a:prstGeom prst="rect">
            <a:avLst/>
          </a:prstGeom>
        </p:spPr>
        <p:txBody>
          <a:bodyPr wrap="none">
            <a:spAutoFit/>
          </a:bodyPr>
          <a:lstStyle/>
          <a:p>
            <a:r>
              <a:rPr lang="en-US" u="sng" dirty="0">
                <a:solidFill>
                  <a:srgbClr val="0070C0"/>
                </a:solidFill>
              </a:rPr>
              <a:t>https://</a:t>
            </a:r>
            <a:r>
              <a:rPr lang="en-US" u="sng" dirty="0" err="1">
                <a:solidFill>
                  <a:srgbClr val="0070C0"/>
                </a:solidFill>
              </a:rPr>
              <a:t>youtu.be</a:t>
            </a:r>
            <a:r>
              <a:rPr lang="en-US" u="sng" dirty="0">
                <a:solidFill>
                  <a:srgbClr val="0070C0"/>
                </a:solidFill>
              </a:rPr>
              <a:t>/ihnzFH2L818</a:t>
            </a:r>
          </a:p>
        </p:txBody>
      </p:sp>
    </p:spTree>
    <p:extLst>
      <p:ext uri="{BB962C8B-B14F-4D97-AF65-F5344CB8AC3E}">
        <p14:creationId xmlns:p14="http://schemas.microsoft.com/office/powerpoint/2010/main" val="126044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EED142-777F-D843-9876-FCC3A4DC4A5F}"/>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Check your understanding</a:t>
            </a:r>
          </a:p>
        </p:txBody>
      </p:sp>
      <p:pic>
        <p:nvPicPr>
          <p:cNvPr id="5" name="Picture 4" descr="A screen shot of a computer&#10;&#10;Description automatically generated">
            <a:extLst>
              <a:ext uri="{FF2B5EF4-FFF2-40B4-BE49-F238E27FC236}">
                <a16:creationId xmlns:a16="http://schemas.microsoft.com/office/drawing/2014/main" id="{E182CD0B-0B92-C544-AC59-04E2E290D4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064" y="1094948"/>
            <a:ext cx="7734020" cy="4668104"/>
          </a:xfrm>
          <a:prstGeom prst="rect">
            <a:avLst/>
          </a:prstGeom>
        </p:spPr>
      </p:pic>
      <p:pic>
        <p:nvPicPr>
          <p:cNvPr id="3" name="Picture 2">
            <a:extLst>
              <a:ext uri="{FF2B5EF4-FFF2-40B4-BE49-F238E27FC236}">
                <a16:creationId xmlns:a16="http://schemas.microsoft.com/office/drawing/2014/main" id="{9154E8B6-1C49-1F4C-845A-EABF60EB2062}"/>
              </a:ext>
            </a:extLst>
          </p:cNvPr>
          <p:cNvPicPr>
            <a:picLocks noChangeAspect="1"/>
          </p:cNvPicPr>
          <p:nvPr/>
        </p:nvPicPr>
        <p:blipFill>
          <a:blip r:embed="rId3"/>
          <a:stretch>
            <a:fillRect/>
          </a:stretch>
        </p:blipFill>
        <p:spPr>
          <a:xfrm>
            <a:off x="8732384" y="1094948"/>
            <a:ext cx="3175000" cy="4668104"/>
          </a:xfrm>
          <a:prstGeom prst="rect">
            <a:avLst/>
          </a:prstGeom>
        </p:spPr>
      </p:pic>
    </p:spTree>
    <p:extLst>
      <p:ext uri="{BB962C8B-B14F-4D97-AF65-F5344CB8AC3E}">
        <p14:creationId xmlns:p14="http://schemas.microsoft.com/office/powerpoint/2010/main" val="2639296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sp>
        <p:nvSpPr>
          <p:cNvPr id="3" name="TextBox 2">
            <a:extLst>
              <a:ext uri="{FF2B5EF4-FFF2-40B4-BE49-F238E27FC236}">
                <a16:creationId xmlns:a16="http://schemas.microsoft.com/office/drawing/2014/main" id="{B0A5B2C2-7404-CC44-9C06-EBD29FE0B7E4}"/>
              </a:ext>
            </a:extLst>
          </p:cNvPr>
          <p:cNvSpPr txBox="1"/>
          <p:nvPr/>
        </p:nvSpPr>
        <p:spPr>
          <a:xfrm>
            <a:off x="670551" y="976192"/>
            <a:ext cx="11095879" cy="1323439"/>
          </a:xfrm>
          <a:prstGeom prst="rect">
            <a:avLst/>
          </a:prstGeom>
          <a:solidFill>
            <a:schemeClr val="bg1">
              <a:lumMod val="75000"/>
            </a:schemeClr>
          </a:solidFill>
        </p:spPr>
        <p:txBody>
          <a:bodyPr wrap="square" rtlCol="0">
            <a:spAutoFit/>
          </a:bodyPr>
          <a:lstStyle/>
          <a:p>
            <a:pPr algn="ctr"/>
            <a:r>
              <a:rPr lang="en-US" sz="1600" dirty="0">
                <a:solidFill>
                  <a:srgbClr val="7030A0"/>
                </a:solidFill>
              </a:rPr>
              <a:t>If possible, it may be desirable to encourage the class to prayerfully reflect on the parable in small groups </a:t>
            </a:r>
            <a:br>
              <a:rPr lang="en-US" sz="1600" dirty="0">
                <a:solidFill>
                  <a:srgbClr val="7030A0"/>
                </a:solidFill>
              </a:rPr>
            </a:br>
            <a:r>
              <a:rPr lang="en-US" sz="1600" dirty="0">
                <a:solidFill>
                  <a:srgbClr val="7030A0"/>
                </a:solidFill>
              </a:rPr>
              <a:t>in the school oratory or another quiet location.</a:t>
            </a:r>
            <a:br>
              <a:rPr lang="en-US" sz="1600" dirty="0">
                <a:solidFill>
                  <a:srgbClr val="7030A0"/>
                </a:solidFill>
              </a:rPr>
            </a:br>
            <a:endParaRPr lang="en-GB" sz="1600" dirty="0">
              <a:solidFill>
                <a:srgbClr val="7030A0"/>
              </a:solidFill>
            </a:endParaRPr>
          </a:p>
          <a:p>
            <a:pPr algn="ctr"/>
            <a:r>
              <a:rPr lang="en-US" sz="1600" dirty="0">
                <a:solidFill>
                  <a:srgbClr val="7030A0"/>
                </a:solidFill>
              </a:rPr>
              <a:t>Ask participants to slowly reflect on the text. You may wish to have pupils read aloud the parable two or three times:</a:t>
            </a:r>
            <a:endParaRPr lang="en-GB" sz="1600" dirty="0">
              <a:solidFill>
                <a:srgbClr val="7030A0"/>
              </a:solidFill>
            </a:endParaRPr>
          </a:p>
          <a:p>
            <a:pPr algn="ctr"/>
            <a:r>
              <a:rPr lang="en-US" sz="1600" dirty="0">
                <a:solidFill>
                  <a:srgbClr val="7030A0"/>
                </a:solidFill>
              </a:rPr>
              <a:t>Ask the participants to reflect on the following four questions:</a:t>
            </a:r>
            <a:endParaRPr lang="en-GB" sz="1600" dirty="0">
              <a:solidFill>
                <a:srgbClr val="7030A0"/>
              </a:solidFill>
            </a:endParaRPr>
          </a:p>
        </p:txBody>
      </p:sp>
      <p:sp>
        <p:nvSpPr>
          <p:cNvPr id="6" name="TextBox 5">
            <a:extLst>
              <a:ext uri="{FF2B5EF4-FFF2-40B4-BE49-F238E27FC236}">
                <a16:creationId xmlns:a16="http://schemas.microsoft.com/office/drawing/2014/main" id="{107D9F13-8B14-1D40-81F3-89AC23A0C60C}"/>
              </a:ext>
            </a:extLst>
          </p:cNvPr>
          <p:cNvSpPr txBox="1"/>
          <p:nvPr/>
        </p:nvSpPr>
        <p:spPr>
          <a:xfrm>
            <a:off x="2509664" y="3057892"/>
            <a:ext cx="7700784" cy="1815882"/>
          </a:xfrm>
          <a:prstGeom prst="rect">
            <a:avLst/>
          </a:prstGeom>
          <a:solidFill>
            <a:srgbClr val="7030A0"/>
          </a:solidFill>
        </p:spPr>
        <p:txBody>
          <a:bodyPr wrap="square" rtlCol="0">
            <a:spAutoFit/>
          </a:bodyPr>
          <a:lstStyle/>
          <a:p>
            <a:pPr algn="ctr"/>
            <a:r>
              <a:rPr lang="en-US" sz="2800" dirty="0">
                <a:solidFill>
                  <a:schemeClr val="bg1"/>
                </a:solidFill>
              </a:rPr>
              <a:t>Leader:	In the Name of the Father and of the Son and of the Holy Spirit</a:t>
            </a:r>
            <a:br>
              <a:rPr lang="en-US" sz="2800" dirty="0">
                <a:solidFill>
                  <a:schemeClr val="bg1"/>
                </a:solidFill>
              </a:rPr>
            </a:br>
            <a:br>
              <a:rPr lang="en-US" sz="2800" dirty="0">
                <a:solidFill>
                  <a:schemeClr val="bg1"/>
                </a:solidFill>
              </a:rPr>
            </a:br>
            <a:r>
              <a:rPr lang="en-US" sz="2800" dirty="0">
                <a:solidFill>
                  <a:schemeClr val="bg1"/>
                </a:solidFill>
              </a:rPr>
              <a:t>ALL :  AMEN</a:t>
            </a:r>
            <a:endParaRPr lang="en-GB" sz="2800" dirty="0">
              <a:solidFill>
                <a:schemeClr val="bg1"/>
              </a:solidFill>
            </a:endParaRPr>
          </a:p>
        </p:txBody>
      </p:sp>
    </p:spTree>
    <p:extLst>
      <p:ext uri="{BB962C8B-B14F-4D97-AF65-F5344CB8AC3E}">
        <p14:creationId xmlns:p14="http://schemas.microsoft.com/office/powerpoint/2010/main" val="2570014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sp>
        <p:nvSpPr>
          <p:cNvPr id="6" name="TextBox 5">
            <a:extLst>
              <a:ext uri="{FF2B5EF4-FFF2-40B4-BE49-F238E27FC236}">
                <a16:creationId xmlns:a16="http://schemas.microsoft.com/office/drawing/2014/main" id="{F2BA4679-03F0-7846-863C-AAE9A6D5266E}"/>
              </a:ext>
            </a:extLst>
          </p:cNvPr>
          <p:cNvSpPr txBox="1"/>
          <p:nvPr/>
        </p:nvSpPr>
        <p:spPr>
          <a:xfrm>
            <a:off x="5746779" y="1495792"/>
            <a:ext cx="5543521" cy="3416320"/>
          </a:xfrm>
          <a:prstGeom prst="rect">
            <a:avLst/>
          </a:prstGeom>
          <a:solidFill>
            <a:srgbClr val="7030A0"/>
          </a:solidFill>
        </p:spPr>
        <p:txBody>
          <a:bodyPr wrap="square" rtlCol="0">
            <a:spAutoFit/>
          </a:bodyPr>
          <a:lstStyle/>
          <a:p>
            <a:pPr algn="ctr"/>
            <a:r>
              <a:rPr lang="en-US" sz="2400" dirty="0">
                <a:solidFill>
                  <a:schemeClr val="bg1"/>
                </a:solidFill>
              </a:rPr>
              <a:t>ALL:	</a:t>
            </a:r>
            <a:r>
              <a:rPr lang="en-GB" sz="2400" dirty="0">
                <a:solidFill>
                  <a:schemeClr val="bg1"/>
                </a:solidFill>
              </a:rPr>
              <a:t>Our Father, Who art in heaven, hallowed be Thy name; </a:t>
            </a:r>
            <a:br>
              <a:rPr lang="en-GB" sz="2400" dirty="0">
                <a:solidFill>
                  <a:schemeClr val="bg1"/>
                </a:solidFill>
              </a:rPr>
            </a:br>
            <a:r>
              <a:rPr lang="en-GB" sz="2400" dirty="0">
                <a:solidFill>
                  <a:schemeClr val="bg1"/>
                </a:solidFill>
              </a:rPr>
              <a:t>Thy kingdom come; </a:t>
            </a:r>
            <a:br>
              <a:rPr lang="en-GB" sz="2400" dirty="0">
                <a:solidFill>
                  <a:schemeClr val="bg1"/>
                </a:solidFill>
              </a:rPr>
            </a:br>
            <a:r>
              <a:rPr lang="en-GB" sz="2400" dirty="0">
                <a:solidFill>
                  <a:schemeClr val="bg1"/>
                </a:solidFill>
              </a:rPr>
              <a:t>Thy will be done on earth as it is in heaven. Give us this day our daily bread; </a:t>
            </a:r>
            <a:br>
              <a:rPr lang="en-GB" sz="2400" dirty="0">
                <a:solidFill>
                  <a:schemeClr val="bg1"/>
                </a:solidFill>
              </a:rPr>
            </a:br>
            <a:r>
              <a:rPr lang="en-GB" sz="2400" dirty="0">
                <a:solidFill>
                  <a:schemeClr val="bg1"/>
                </a:solidFill>
              </a:rPr>
              <a:t>and forgive us our trespasses as we forgive those who trespass against us; </a:t>
            </a:r>
            <a:br>
              <a:rPr lang="en-GB" sz="2400" dirty="0">
                <a:solidFill>
                  <a:schemeClr val="bg1"/>
                </a:solidFill>
              </a:rPr>
            </a:br>
            <a:r>
              <a:rPr lang="en-GB" sz="2400" dirty="0">
                <a:solidFill>
                  <a:schemeClr val="bg1"/>
                </a:solidFill>
              </a:rPr>
              <a:t>and lead us not into temptation, </a:t>
            </a:r>
            <a:br>
              <a:rPr lang="en-GB" sz="2400" dirty="0">
                <a:solidFill>
                  <a:schemeClr val="bg1"/>
                </a:solidFill>
              </a:rPr>
            </a:br>
            <a:r>
              <a:rPr lang="en-GB" sz="2400" dirty="0">
                <a:solidFill>
                  <a:schemeClr val="bg1"/>
                </a:solidFill>
              </a:rPr>
              <a:t>but deliver us from evil.</a:t>
            </a:r>
          </a:p>
        </p:txBody>
      </p:sp>
      <p:pic>
        <p:nvPicPr>
          <p:cNvPr id="5" name="Picture 4" descr="A picture containing food&#10;&#10;Description automatically generated">
            <a:extLst>
              <a:ext uri="{FF2B5EF4-FFF2-40B4-BE49-F238E27FC236}">
                <a16:creationId xmlns:a16="http://schemas.microsoft.com/office/drawing/2014/main" id="{1EC0E787-DF3E-F247-97F7-A2225A388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28" y="945296"/>
            <a:ext cx="5422429" cy="5422429"/>
          </a:xfrm>
          <a:prstGeom prst="rect">
            <a:avLst/>
          </a:prstGeom>
        </p:spPr>
      </p:pic>
    </p:spTree>
    <p:extLst>
      <p:ext uri="{BB962C8B-B14F-4D97-AF65-F5344CB8AC3E}">
        <p14:creationId xmlns:p14="http://schemas.microsoft.com/office/powerpoint/2010/main" val="2306940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72EFCC-A479-574D-8750-0529FDB3D5CF}"/>
              </a:ext>
            </a:extLst>
          </p:cNvPr>
          <p:cNvSpPr/>
          <p:nvPr/>
        </p:nvSpPr>
        <p:spPr>
          <a:xfrm>
            <a:off x="5462702" y="2460722"/>
            <a:ext cx="6096000" cy="968278"/>
          </a:xfrm>
          <a:prstGeom prst="rect">
            <a:avLst/>
          </a:prstGeom>
        </p:spPr>
        <p:txBody>
          <a:bodyPr>
            <a:spAutoFit/>
          </a:bodyPr>
          <a:lstStyle/>
          <a:p>
            <a:pPr lvl="0" algn="ctr">
              <a:lnSpc>
                <a:spcPct val="107000"/>
              </a:lnSpc>
              <a:spcAft>
                <a:spcPts val="0"/>
              </a:spcAft>
            </a:pPr>
            <a:r>
              <a:rPr lang="en-US" dirty="0">
                <a:latin typeface="Untitled Serif"/>
                <a:ea typeface="Calibri" panose="020F0502020204030204" pitchFamily="34" charset="0"/>
                <a:cs typeface="Times New Roman" panose="02020603050405020304" pitchFamily="18" charset="0"/>
              </a:rPr>
              <a:t>What does the text say? Is there anything about the text I find surprising or unusual? Are there any words or phrases that strike me in a special way?</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B7E104C-C447-A34F-B0A1-36FF47AEF036}"/>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pic>
        <p:nvPicPr>
          <p:cNvPr id="7" name="Picture 6" descr="A picture containing food&#10;&#10;Description automatically generated">
            <a:extLst>
              <a:ext uri="{FF2B5EF4-FFF2-40B4-BE49-F238E27FC236}">
                <a16:creationId xmlns:a16="http://schemas.microsoft.com/office/drawing/2014/main" id="{48068B00-7989-934E-92B0-608C66C220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28" y="945296"/>
            <a:ext cx="5422429" cy="5422429"/>
          </a:xfrm>
          <a:prstGeom prst="rect">
            <a:avLst/>
          </a:prstGeom>
        </p:spPr>
      </p:pic>
    </p:spTree>
    <p:extLst>
      <p:ext uri="{BB962C8B-B14F-4D97-AF65-F5344CB8AC3E}">
        <p14:creationId xmlns:p14="http://schemas.microsoft.com/office/powerpoint/2010/main" val="1638830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72EFCC-A479-574D-8750-0529FDB3D5CF}"/>
              </a:ext>
            </a:extLst>
          </p:cNvPr>
          <p:cNvSpPr/>
          <p:nvPr/>
        </p:nvSpPr>
        <p:spPr>
          <a:xfrm>
            <a:off x="5462702" y="2347781"/>
            <a:ext cx="6096000" cy="1264642"/>
          </a:xfrm>
          <a:prstGeom prst="rect">
            <a:avLst/>
          </a:prstGeom>
        </p:spPr>
        <p:txBody>
          <a:bodyPr>
            <a:spAutoFit/>
          </a:bodyPr>
          <a:lstStyle/>
          <a:p>
            <a:pPr lvl="0" algn="ctr">
              <a:lnSpc>
                <a:spcPct val="107000"/>
              </a:lnSpc>
              <a:spcAft>
                <a:spcPts val="0"/>
              </a:spcAft>
            </a:pPr>
            <a:r>
              <a:rPr lang="en-US" dirty="0">
                <a:latin typeface="Untitled Serif"/>
                <a:ea typeface="Calibri" panose="020F0502020204030204" pitchFamily="34" charset="0"/>
                <a:cs typeface="Times New Roman" panose="02020603050405020304" pitchFamily="18" charset="0"/>
              </a:rPr>
              <a:t>What does the parable say to me? How does the parable connect with my life? What do I ‘treasure’? What is important to me? Can I see a connection between what I think is important and what my faith tells me is important?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AB58B1E-D4F3-B247-8FB1-70559D66ECAD}"/>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pic>
        <p:nvPicPr>
          <p:cNvPr id="7" name="Picture 6" descr="A picture containing food&#10;&#10;Description automatically generated">
            <a:extLst>
              <a:ext uri="{FF2B5EF4-FFF2-40B4-BE49-F238E27FC236}">
                <a16:creationId xmlns:a16="http://schemas.microsoft.com/office/drawing/2014/main" id="{3DF36229-25EF-8943-BA0B-0EC23F417E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28" y="945296"/>
            <a:ext cx="5422429" cy="5422429"/>
          </a:xfrm>
          <a:prstGeom prst="rect">
            <a:avLst/>
          </a:prstGeom>
        </p:spPr>
      </p:pic>
    </p:spTree>
    <p:extLst>
      <p:ext uri="{BB962C8B-B14F-4D97-AF65-F5344CB8AC3E}">
        <p14:creationId xmlns:p14="http://schemas.microsoft.com/office/powerpoint/2010/main" val="1191615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72EFCC-A479-574D-8750-0529FDB3D5CF}"/>
              </a:ext>
            </a:extLst>
          </p:cNvPr>
          <p:cNvSpPr/>
          <p:nvPr/>
        </p:nvSpPr>
        <p:spPr>
          <a:xfrm>
            <a:off x="5564302" y="2385881"/>
            <a:ext cx="6096000" cy="1264642"/>
          </a:xfrm>
          <a:prstGeom prst="rect">
            <a:avLst/>
          </a:prstGeom>
        </p:spPr>
        <p:txBody>
          <a:bodyPr>
            <a:spAutoFit/>
          </a:bodyPr>
          <a:lstStyle/>
          <a:p>
            <a:pPr lvl="0" algn="ctr">
              <a:lnSpc>
                <a:spcPct val="107000"/>
              </a:lnSpc>
              <a:spcAft>
                <a:spcPts val="0"/>
              </a:spcAft>
            </a:pPr>
            <a:r>
              <a:rPr lang="en-US" dirty="0">
                <a:latin typeface="Untitled Serif"/>
                <a:ea typeface="Calibri" panose="020F0502020204030204" pitchFamily="34" charset="0"/>
                <a:cs typeface="Times New Roman" panose="02020603050405020304" pitchFamily="18" charset="0"/>
              </a:rPr>
              <a:t>What do I want to say to God about the parable? Do I need God to make me aware of the the many ‘treasures’ in my life? Do I see the people around me as ‘treasures’? Do I need God’s help to recognize all the gifts that He has given me?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EEEC2B5-A94B-444A-A7C2-E8ADF23E3318}"/>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pic>
        <p:nvPicPr>
          <p:cNvPr id="7" name="Picture 6" descr="A picture containing food&#10;&#10;Description automatically generated">
            <a:extLst>
              <a:ext uri="{FF2B5EF4-FFF2-40B4-BE49-F238E27FC236}">
                <a16:creationId xmlns:a16="http://schemas.microsoft.com/office/drawing/2014/main" id="{5A9E22CA-2855-F64A-8F61-77A4E86FE5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28" y="945296"/>
            <a:ext cx="5422429" cy="5422429"/>
          </a:xfrm>
          <a:prstGeom prst="rect">
            <a:avLst/>
          </a:prstGeom>
        </p:spPr>
      </p:pic>
    </p:spTree>
    <p:extLst>
      <p:ext uri="{BB962C8B-B14F-4D97-AF65-F5344CB8AC3E}">
        <p14:creationId xmlns:p14="http://schemas.microsoft.com/office/powerpoint/2010/main" val="2022675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72EFCC-A479-574D-8750-0529FDB3D5CF}"/>
              </a:ext>
            </a:extLst>
          </p:cNvPr>
          <p:cNvSpPr/>
          <p:nvPr/>
        </p:nvSpPr>
        <p:spPr>
          <a:xfrm>
            <a:off x="5462702" y="2630109"/>
            <a:ext cx="6096000" cy="968278"/>
          </a:xfrm>
          <a:prstGeom prst="rect">
            <a:avLst/>
          </a:prstGeom>
        </p:spPr>
        <p:txBody>
          <a:bodyPr>
            <a:spAutoFit/>
          </a:bodyPr>
          <a:lstStyle/>
          <a:p>
            <a:pPr lvl="0" algn="ctr">
              <a:lnSpc>
                <a:spcPct val="107000"/>
              </a:lnSpc>
              <a:spcAft>
                <a:spcPts val="800"/>
              </a:spcAft>
            </a:pPr>
            <a:r>
              <a:rPr lang="en-US" dirty="0">
                <a:latin typeface="Untitled Serif"/>
                <a:ea typeface="Calibri" panose="020F0502020204030204" pitchFamily="34" charset="0"/>
                <a:cs typeface="Times New Roman" panose="02020603050405020304" pitchFamily="18" charset="0"/>
              </a:rPr>
              <a:t>Moving on: What is my ‘take-away’ from this time of prayer? Do I need to re-think what I value and what I think is important?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D7CAC7E-5F4F-AB44-9243-B675AF0553D6}"/>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pic>
        <p:nvPicPr>
          <p:cNvPr id="7" name="Picture 6" descr="A picture containing food&#10;&#10;Description automatically generated">
            <a:extLst>
              <a:ext uri="{FF2B5EF4-FFF2-40B4-BE49-F238E27FC236}">
                <a16:creationId xmlns:a16="http://schemas.microsoft.com/office/drawing/2014/main" id="{FF5E9FC9-8030-6A40-ACC7-396D18024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28" y="945296"/>
            <a:ext cx="5422429" cy="5422429"/>
          </a:xfrm>
          <a:prstGeom prst="rect">
            <a:avLst/>
          </a:prstGeom>
        </p:spPr>
      </p:pic>
    </p:spTree>
    <p:extLst>
      <p:ext uri="{BB962C8B-B14F-4D97-AF65-F5344CB8AC3E}">
        <p14:creationId xmlns:p14="http://schemas.microsoft.com/office/powerpoint/2010/main" val="296711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Introduction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670551" y="945296"/>
            <a:ext cx="11095879" cy="1015663"/>
          </a:xfrm>
          <a:prstGeom prst="rect">
            <a:avLst/>
          </a:prstGeom>
          <a:solidFill>
            <a:srgbClr val="7030A0"/>
          </a:solidFill>
        </p:spPr>
        <p:txBody>
          <a:bodyPr wrap="square" rtlCol="0">
            <a:spAutoFit/>
          </a:bodyPr>
          <a:lstStyle/>
          <a:p>
            <a:pPr algn="ctr"/>
            <a:r>
              <a:rPr lang="en-US" sz="2000" dirty="0">
                <a:solidFill>
                  <a:schemeClr val="bg1"/>
                </a:solidFill>
              </a:rPr>
              <a:t>This year, during Vocations Awareness Week, we are reflecting on theme of ‘parable’. Priests, Deacons and Religious Sisters are commissioned to tell the story of Jesus and that story comes to us, in a major part, by the stories, the ‘parables’ Jesus told about himself, about God and about the world. </a:t>
            </a:r>
            <a:endParaRPr lang="en-US" sz="2400" dirty="0">
              <a:solidFill>
                <a:schemeClr val="bg1"/>
              </a:solidFill>
            </a:endParaRPr>
          </a:p>
        </p:txBody>
      </p:sp>
      <p:sp>
        <p:nvSpPr>
          <p:cNvPr id="7" name="TextBox 6">
            <a:extLst>
              <a:ext uri="{FF2B5EF4-FFF2-40B4-BE49-F238E27FC236}">
                <a16:creationId xmlns:a16="http://schemas.microsoft.com/office/drawing/2014/main" id="{21237CC6-07A9-EF43-9CC9-A1539AC9A718}"/>
              </a:ext>
            </a:extLst>
          </p:cNvPr>
          <p:cNvSpPr txBox="1"/>
          <p:nvPr/>
        </p:nvSpPr>
        <p:spPr>
          <a:xfrm>
            <a:off x="830737" y="2260889"/>
            <a:ext cx="5155609" cy="3170099"/>
          </a:xfrm>
          <a:prstGeom prst="rect">
            <a:avLst/>
          </a:prstGeom>
          <a:solidFill>
            <a:schemeClr val="bg1">
              <a:lumMod val="75000"/>
            </a:schemeClr>
          </a:solidFill>
        </p:spPr>
        <p:txBody>
          <a:bodyPr wrap="square" rtlCol="0">
            <a:spAutoFit/>
          </a:bodyPr>
          <a:lstStyle/>
          <a:p>
            <a:pPr algn="ctr"/>
            <a:r>
              <a:rPr lang="en-US" sz="2000" dirty="0">
                <a:solidFill>
                  <a:srgbClr val="7030A0"/>
                </a:solidFill>
              </a:rPr>
              <a:t>The parables of Jesus work on many different levels. On the surface they can seem like simple stories but there is always something deeper at work in each and every one of them – </a:t>
            </a:r>
            <a:br>
              <a:rPr lang="en-US" sz="2000" dirty="0">
                <a:solidFill>
                  <a:srgbClr val="7030A0"/>
                </a:solidFill>
              </a:rPr>
            </a:br>
            <a:r>
              <a:rPr lang="en-US" sz="2000" dirty="0">
                <a:solidFill>
                  <a:srgbClr val="7030A0"/>
                </a:solidFill>
              </a:rPr>
              <a:t>they draw us deeper into the mystery of Jesus and his message. </a:t>
            </a:r>
          </a:p>
          <a:p>
            <a:pPr algn="ctr"/>
            <a:endParaRPr lang="en-US" sz="2000" dirty="0">
              <a:solidFill>
                <a:srgbClr val="7030A0"/>
              </a:solidFill>
            </a:endParaRPr>
          </a:p>
          <a:p>
            <a:pPr algn="ctr"/>
            <a:r>
              <a:rPr lang="en-US" sz="2000" dirty="0">
                <a:solidFill>
                  <a:srgbClr val="7030A0"/>
                </a:solidFill>
              </a:rPr>
              <a:t>Parables, therefore, aren’t simply stories they’re more like riddles and puzzles – they stop and make us think and reflect. </a:t>
            </a:r>
            <a:endParaRPr lang="en-GB" sz="2000" dirty="0">
              <a:solidFill>
                <a:srgbClr val="7030A0"/>
              </a:solidFill>
            </a:endParaRPr>
          </a:p>
        </p:txBody>
      </p:sp>
      <p:pic>
        <p:nvPicPr>
          <p:cNvPr id="5" name="Picture 4" descr="A screenshot of a cell phone&#10;&#10;Description automatically generated">
            <a:extLst>
              <a:ext uri="{FF2B5EF4-FFF2-40B4-BE49-F238E27FC236}">
                <a16:creationId xmlns:a16="http://schemas.microsoft.com/office/drawing/2014/main" id="{EF97F93A-1EED-BB49-8089-01B419E12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6491" y="2260889"/>
            <a:ext cx="4884772" cy="3651815"/>
          </a:xfrm>
          <a:prstGeom prst="rect">
            <a:avLst/>
          </a:prstGeom>
        </p:spPr>
      </p:pic>
    </p:spTree>
    <p:extLst>
      <p:ext uri="{BB962C8B-B14F-4D97-AF65-F5344CB8AC3E}">
        <p14:creationId xmlns:p14="http://schemas.microsoft.com/office/powerpoint/2010/main" val="314623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BA4679-03F0-7846-863C-AAE9A6D5266E}"/>
              </a:ext>
            </a:extLst>
          </p:cNvPr>
          <p:cNvSpPr txBox="1"/>
          <p:nvPr/>
        </p:nvSpPr>
        <p:spPr>
          <a:xfrm>
            <a:off x="5746779" y="1775420"/>
            <a:ext cx="5543521" cy="2677656"/>
          </a:xfrm>
          <a:prstGeom prst="rect">
            <a:avLst/>
          </a:prstGeom>
          <a:solidFill>
            <a:srgbClr val="7030A0"/>
          </a:solidFill>
        </p:spPr>
        <p:txBody>
          <a:bodyPr wrap="square" rtlCol="0">
            <a:spAutoFit/>
          </a:bodyPr>
          <a:lstStyle/>
          <a:p>
            <a:pPr algn="ctr"/>
            <a:r>
              <a:rPr lang="en-US" sz="2400" dirty="0">
                <a:solidFill>
                  <a:schemeClr val="bg1"/>
                </a:solidFill>
              </a:rPr>
              <a:t>ALL:	</a:t>
            </a:r>
            <a:r>
              <a:rPr lang="en-GB" sz="2400" dirty="0">
                <a:solidFill>
                  <a:schemeClr val="bg1"/>
                </a:solidFill>
              </a:rPr>
              <a:t> Hail Mary, Full of Grace, The Lord is with thee. Blessed art thou among women, and blessed is the fruit of thy womb, Jesus. Holy Mary, Mother of God, pray for us sinners now, and at the hour of death. Glory Be to the Father, and to the Son, and to the Holy Spirit.</a:t>
            </a:r>
          </a:p>
        </p:txBody>
      </p:sp>
      <p:sp>
        <p:nvSpPr>
          <p:cNvPr id="5" name="TextBox 4">
            <a:extLst>
              <a:ext uri="{FF2B5EF4-FFF2-40B4-BE49-F238E27FC236}">
                <a16:creationId xmlns:a16="http://schemas.microsoft.com/office/drawing/2014/main" id="{EA26AA62-4F62-4445-9333-A1A499BDBB55}"/>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pic>
        <p:nvPicPr>
          <p:cNvPr id="7" name="Picture 6" descr="A picture containing food&#10;&#10;Description automatically generated">
            <a:extLst>
              <a:ext uri="{FF2B5EF4-FFF2-40B4-BE49-F238E27FC236}">
                <a16:creationId xmlns:a16="http://schemas.microsoft.com/office/drawing/2014/main" id="{8283252E-64D2-BB4B-81DC-280DF17FC7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28" y="945296"/>
            <a:ext cx="5422429" cy="5422429"/>
          </a:xfrm>
          <a:prstGeom prst="rect">
            <a:avLst/>
          </a:prstGeom>
        </p:spPr>
      </p:pic>
    </p:spTree>
    <p:extLst>
      <p:ext uri="{BB962C8B-B14F-4D97-AF65-F5344CB8AC3E}">
        <p14:creationId xmlns:p14="http://schemas.microsoft.com/office/powerpoint/2010/main" val="284251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BA4679-03F0-7846-863C-AAE9A6D5266E}"/>
              </a:ext>
            </a:extLst>
          </p:cNvPr>
          <p:cNvSpPr txBox="1"/>
          <p:nvPr/>
        </p:nvSpPr>
        <p:spPr>
          <a:xfrm>
            <a:off x="5734079" y="2329418"/>
            <a:ext cx="5543521" cy="1569660"/>
          </a:xfrm>
          <a:prstGeom prst="rect">
            <a:avLst/>
          </a:prstGeom>
          <a:solidFill>
            <a:srgbClr val="7030A0"/>
          </a:solidFill>
        </p:spPr>
        <p:txBody>
          <a:bodyPr wrap="square" rtlCol="0">
            <a:spAutoFit/>
          </a:bodyPr>
          <a:lstStyle/>
          <a:p>
            <a:pPr algn="ctr"/>
            <a:r>
              <a:rPr lang="en-US" sz="2400" dirty="0">
                <a:solidFill>
                  <a:schemeClr val="bg1"/>
                </a:solidFill>
              </a:rPr>
              <a:t>ALL:	</a:t>
            </a:r>
            <a:r>
              <a:rPr lang="en-GB" sz="2400" dirty="0">
                <a:solidFill>
                  <a:schemeClr val="bg1"/>
                </a:solidFill>
              </a:rPr>
              <a:t> Glory be to the Father, and to the Son, and to the Holy Spirit, as it was in the beginning, is now, and ever shall be, world without end.</a:t>
            </a:r>
          </a:p>
        </p:txBody>
      </p:sp>
      <p:sp>
        <p:nvSpPr>
          <p:cNvPr id="5" name="TextBox 4">
            <a:extLst>
              <a:ext uri="{FF2B5EF4-FFF2-40B4-BE49-F238E27FC236}">
                <a16:creationId xmlns:a16="http://schemas.microsoft.com/office/drawing/2014/main" id="{C6B216F3-18B9-4448-B24A-1AFD342C1E31}"/>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Prayer Time</a:t>
            </a:r>
          </a:p>
        </p:txBody>
      </p:sp>
      <p:pic>
        <p:nvPicPr>
          <p:cNvPr id="7" name="Picture 6" descr="A picture containing food&#10;&#10;Description automatically generated">
            <a:extLst>
              <a:ext uri="{FF2B5EF4-FFF2-40B4-BE49-F238E27FC236}">
                <a16:creationId xmlns:a16="http://schemas.microsoft.com/office/drawing/2014/main" id="{1004BD30-F7C6-B44B-851F-CD0F51A882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528" y="945296"/>
            <a:ext cx="5422429" cy="5422429"/>
          </a:xfrm>
          <a:prstGeom prst="rect">
            <a:avLst/>
          </a:prstGeom>
        </p:spPr>
      </p:pic>
    </p:spTree>
    <p:extLst>
      <p:ext uri="{BB962C8B-B14F-4D97-AF65-F5344CB8AC3E}">
        <p14:creationId xmlns:p14="http://schemas.microsoft.com/office/powerpoint/2010/main" val="239043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1640250-ECF5-BA4B-9530-B5E8051B02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559" b="18422"/>
          <a:stretch/>
        </p:blipFill>
        <p:spPr>
          <a:xfrm>
            <a:off x="72314" y="597377"/>
            <a:ext cx="12056424" cy="5803423"/>
          </a:xfrm>
          <a:prstGeom prst="rect">
            <a:avLst/>
          </a:prstGeom>
        </p:spPr>
      </p:pic>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sp>
        <p:nvSpPr>
          <p:cNvPr id="2" name="Rectangle 1">
            <a:extLst>
              <a:ext uri="{FF2B5EF4-FFF2-40B4-BE49-F238E27FC236}">
                <a16:creationId xmlns:a16="http://schemas.microsoft.com/office/drawing/2014/main" id="{1B951860-8784-4445-A820-C306520E2DB0}"/>
              </a:ext>
            </a:extLst>
          </p:cNvPr>
          <p:cNvSpPr/>
          <p:nvPr/>
        </p:nvSpPr>
        <p:spPr>
          <a:xfrm>
            <a:off x="1200202" y="1272866"/>
            <a:ext cx="9920377" cy="4524315"/>
          </a:xfrm>
          <a:prstGeom prst="rect">
            <a:avLst/>
          </a:prstGeom>
        </p:spPr>
        <p:txBody>
          <a:bodyPr wrap="square">
            <a:spAutoFit/>
          </a:bodyPr>
          <a:lstStyle/>
          <a:p>
            <a:pPr algn="ctr"/>
            <a:r>
              <a:rPr lang="en-GB" sz="2400" dirty="0">
                <a:latin typeface="Untitled Serif"/>
                <a:ea typeface="Calibri" panose="020F0502020204030204" pitchFamily="34" charset="0"/>
                <a:cs typeface="Times New Roman" panose="02020603050405020304" pitchFamily="18" charset="0"/>
              </a:rPr>
              <a:t>Once there was a man who was about to leave home on a trip; he called his servants and put them in charge of his property.  He gave to each one according to his ability: to one he gave five talents, to another he gave two and to another he gave one.   Then he left on his trip</a:t>
            </a:r>
          </a:p>
          <a:p>
            <a:pPr algn="ctr"/>
            <a:endParaRPr lang="en-GB" sz="2400" dirty="0">
              <a:latin typeface="Untitled Serif"/>
              <a:ea typeface="Calibri" panose="020F0502020204030204" pitchFamily="34" charset="0"/>
              <a:cs typeface="Times New Roman" panose="02020603050405020304" pitchFamily="18" charset="0"/>
            </a:endParaRPr>
          </a:p>
          <a:p>
            <a:pPr algn="ctr"/>
            <a:r>
              <a:rPr lang="en-GB" sz="2400" dirty="0">
                <a:latin typeface="Untitled Serif"/>
                <a:ea typeface="Calibri" panose="020F0502020204030204" pitchFamily="34" charset="0"/>
                <a:cs typeface="Times New Roman" panose="02020603050405020304" pitchFamily="18" charset="0"/>
              </a:rPr>
              <a:t>The servant who had received five thousand coins went at once and invested his money and earned another five thousand. </a:t>
            </a:r>
            <a:br>
              <a:rPr lang="en-GB" sz="2400" dirty="0">
                <a:latin typeface="Untitled Serif"/>
                <a:ea typeface="Calibri" panose="020F0502020204030204" pitchFamily="34" charset="0"/>
                <a:cs typeface="Times New Roman" panose="02020603050405020304" pitchFamily="18" charset="0"/>
              </a:rPr>
            </a:br>
            <a:r>
              <a:rPr lang="en-GB" sz="2400" dirty="0">
                <a:latin typeface="Untitled Serif"/>
                <a:ea typeface="Calibri" panose="020F0502020204030204" pitchFamily="34" charset="0"/>
                <a:cs typeface="Times New Roman" panose="02020603050405020304" pitchFamily="18" charset="0"/>
              </a:rPr>
              <a:t> In the same way the servant who had received </a:t>
            </a:r>
            <a:br>
              <a:rPr lang="en-GB" sz="2400" dirty="0">
                <a:latin typeface="Untitled Serif"/>
                <a:ea typeface="Calibri" panose="020F0502020204030204" pitchFamily="34" charset="0"/>
                <a:cs typeface="Times New Roman" panose="02020603050405020304" pitchFamily="18" charset="0"/>
              </a:rPr>
            </a:br>
            <a:r>
              <a:rPr lang="en-GB" sz="2400" dirty="0">
                <a:latin typeface="Untitled Serif"/>
                <a:ea typeface="Calibri" panose="020F0502020204030204" pitchFamily="34" charset="0"/>
                <a:cs typeface="Times New Roman" panose="02020603050405020304" pitchFamily="18" charset="0"/>
              </a:rPr>
              <a:t>two thousand coins earned another two thousand. </a:t>
            </a:r>
          </a:p>
          <a:p>
            <a:pPr algn="ctr"/>
            <a:endParaRPr lang="en-GB" sz="2400" dirty="0">
              <a:latin typeface="Untitled Serif"/>
              <a:ea typeface="Calibri" panose="020F0502020204030204" pitchFamily="34" charset="0"/>
              <a:cs typeface="Times New Roman" panose="02020603050405020304" pitchFamily="18" charset="0"/>
            </a:endParaRPr>
          </a:p>
          <a:p>
            <a:pPr algn="ctr"/>
            <a:r>
              <a:rPr lang="en-GB" sz="2400" dirty="0">
                <a:latin typeface="Untitled Serif"/>
                <a:ea typeface="Calibri" panose="020F0502020204030204" pitchFamily="34" charset="0"/>
                <a:cs typeface="Times New Roman" panose="02020603050405020304" pitchFamily="18" charset="0"/>
              </a:rPr>
              <a:t> But the servant who had received one </a:t>
            </a:r>
            <a:br>
              <a:rPr lang="en-GB" sz="2400" dirty="0">
                <a:latin typeface="Untitled Serif"/>
                <a:ea typeface="Calibri" panose="020F0502020204030204" pitchFamily="34" charset="0"/>
                <a:cs typeface="Times New Roman" panose="02020603050405020304" pitchFamily="18" charset="0"/>
              </a:rPr>
            </a:br>
            <a:r>
              <a:rPr lang="en-GB" sz="2400" dirty="0">
                <a:latin typeface="Untitled Serif"/>
                <a:ea typeface="Calibri" panose="020F0502020204030204" pitchFamily="34" charset="0"/>
                <a:cs typeface="Times New Roman" panose="02020603050405020304" pitchFamily="18" charset="0"/>
              </a:rPr>
              <a:t>thousand coins went off, dug a hole in the ground, and hid his master's money.</a:t>
            </a:r>
            <a:r>
              <a:rPr lang="en-GB" sz="2400" dirty="0"/>
              <a:t> </a:t>
            </a:r>
            <a:endParaRPr lang="en-US" sz="2400" dirty="0"/>
          </a:p>
        </p:txBody>
      </p:sp>
      <p:pic>
        <p:nvPicPr>
          <p:cNvPr id="11" name="Picture 10" descr="A close up of the moon&#10;&#10;Description automatically generated">
            <a:extLst>
              <a:ext uri="{FF2B5EF4-FFF2-40B4-BE49-F238E27FC236}">
                <a16:creationId xmlns:a16="http://schemas.microsoft.com/office/drawing/2014/main" id="{D5664285-826A-7F4D-A53E-B9776B0D5770}"/>
              </a:ext>
            </a:extLst>
          </p:cNvPr>
          <p:cNvPicPr>
            <a:picLocks noChangeAspect="1"/>
          </p:cNvPicPr>
          <p:nvPr/>
        </p:nvPicPr>
        <p:blipFill>
          <a:blip r:embed="rId3"/>
          <a:stretch>
            <a:fillRect/>
          </a:stretch>
        </p:blipFill>
        <p:spPr>
          <a:xfrm>
            <a:off x="-1683893" y="0"/>
            <a:ext cx="6858000" cy="6858000"/>
          </a:xfrm>
          <a:prstGeom prst="rect">
            <a:avLst/>
          </a:prstGeom>
        </p:spPr>
      </p:pic>
      <p:pic>
        <p:nvPicPr>
          <p:cNvPr id="12" name="Picture 11" descr="A close up of the moon&#10;&#10;Description automatically generated">
            <a:extLst>
              <a:ext uri="{FF2B5EF4-FFF2-40B4-BE49-F238E27FC236}">
                <a16:creationId xmlns:a16="http://schemas.microsoft.com/office/drawing/2014/main" id="{6BCB6D30-68FC-8F4A-AF99-D9EB1596618C}"/>
              </a:ext>
            </a:extLst>
          </p:cNvPr>
          <p:cNvPicPr>
            <a:picLocks noChangeAspect="1"/>
          </p:cNvPicPr>
          <p:nvPr/>
        </p:nvPicPr>
        <p:blipFill>
          <a:blip r:embed="rId3"/>
          <a:stretch>
            <a:fillRect/>
          </a:stretch>
        </p:blipFill>
        <p:spPr>
          <a:xfrm>
            <a:off x="9719916" y="0"/>
            <a:ext cx="6858000" cy="6858000"/>
          </a:xfrm>
          <a:prstGeom prst="rect">
            <a:avLst/>
          </a:prstGeom>
        </p:spPr>
      </p:pic>
    </p:spTree>
    <p:extLst>
      <p:ext uri="{BB962C8B-B14F-4D97-AF65-F5344CB8AC3E}">
        <p14:creationId xmlns:p14="http://schemas.microsoft.com/office/powerpoint/2010/main" val="281375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pic>
        <p:nvPicPr>
          <p:cNvPr id="4" name="Picture 3" descr="A close up of a logo&#10;&#10;Description automatically generated">
            <a:extLst>
              <a:ext uri="{FF2B5EF4-FFF2-40B4-BE49-F238E27FC236}">
                <a16:creationId xmlns:a16="http://schemas.microsoft.com/office/drawing/2014/main" id="{4BEA6F78-4503-4C41-BEC2-B8669406AB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559" b="18422"/>
          <a:stretch/>
        </p:blipFill>
        <p:spPr>
          <a:xfrm>
            <a:off x="0" y="559989"/>
            <a:ext cx="12056424" cy="5927075"/>
          </a:xfrm>
          <a:prstGeom prst="rect">
            <a:avLst/>
          </a:prstGeom>
        </p:spPr>
      </p:pic>
      <p:sp>
        <p:nvSpPr>
          <p:cNvPr id="2" name="Rectangle 1">
            <a:extLst>
              <a:ext uri="{FF2B5EF4-FFF2-40B4-BE49-F238E27FC236}">
                <a16:creationId xmlns:a16="http://schemas.microsoft.com/office/drawing/2014/main" id="{1B951860-8784-4445-A820-C306520E2DB0}"/>
              </a:ext>
            </a:extLst>
          </p:cNvPr>
          <p:cNvSpPr/>
          <p:nvPr/>
        </p:nvSpPr>
        <p:spPr>
          <a:xfrm>
            <a:off x="1227826" y="1905506"/>
            <a:ext cx="10015275" cy="3046988"/>
          </a:xfrm>
          <a:prstGeom prst="rect">
            <a:avLst/>
          </a:prstGeom>
        </p:spPr>
        <p:txBody>
          <a:bodyPr wrap="square">
            <a:spAutoFit/>
          </a:bodyPr>
          <a:lstStyle/>
          <a:p>
            <a:pPr algn="ctr"/>
            <a:r>
              <a:rPr lang="en-GB" sz="2400" dirty="0"/>
              <a:t>“After a long time the master of those servants came back and settled accounts with them.  The servant who had received five thousand coins came in and handed over the other five thousand. ‘You gave me five thousand coins, sir,’ he said.  ‘Look! Here are another five thousand that I have earned.’ </a:t>
            </a:r>
          </a:p>
          <a:p>
            <a:pPr algn="ctr"/>
            <a:endParaRPr lang="en-GB" sz="2400" dirty="0"/>
          </a:p>
          <a:p>
            <a:pPr algn="ctr"/>
            <a:r>
              <a:rPr lang="en-GB" sz="2400" dirty="0"/>
              <a:t> ‘Well done, you good and faithful servant!’ said his master. ‘You have been faithful in managing small amounts, so I will put you in charge of </a:t>
            </a:r>
            <a:br>
              <a:rPr lang="en-GB" sz="2400" dirty="0"/>
            </a:br>
            <a:r>
              <a:rPr lang="en-GB" sz="2400" dirty="0"/>
              <a:t>large amounts. Come on in and share my happiness</a:t>
            </a:r>
            <a:endParaRPr lang="en-US" sz="3200" dirty="0"/>
          </a:p>
        </p:txBody>
      </p:sp>
      <p:grpSp>
        <p:nvGrpSpPr>
          <p:cNvPr id="5" name="Group 4">
            <a:extLst>
              <a:ext uri="{FF2B5EF4-FFF2-40B4-BE49-F238E27FC236}">
                <a16:creationId xmlns:a16="http://schemas.microsoft.com/office/drawing/2014/main" id="{34DFF403-990C-1344-A59E-96C05D9206AF}"/>
              </a:ext>
            </a:extLst>
          </p:cNvPr>
          <p:cNvGrpSpPr/>
          <p:nvPr/>
        </p:nvGrpSpPr>
        <p:grpSpPr>
          <a:xfrm>
            <a:off x="-1821916" y="0"/>
            <a:ext cx="18399832" cy="6858000"/>
            <a:chOff x="-1821916" y="0"/>
            <a:chExt cx="18399832" cy="6858000"/>
          </a:xfrm>
        </p:grpSpPr>
        <p:pic>
          <p:nvPicPr>
            <p:cNvPr id="6" name="Picture 5" descr="A close up of the moon&#10;&#10;Description automatically generated">
              <a:extLst>
                <a:ext uri="{FF2B5EF4-FFF2-40B4-BE49-F238E27FC236}">
                  <a16:creationId xmlns:a16="http://schemas.microsoft.com/office/drawing/2014/main" id="{4004B2D1-FB8C-5243-A193-A165592FA73F}"/>
                </a:ext>
              </a:extLst>
            </p:cNvPr>
            <p:cNvPicPr>
              <a:picLocks noChangeAspect="1"/>
            </p:cNvPicPr>
            <p:nvPr/>
          </p:nvPicPr>
          <p:blipFill>
            <a:blip r:embed="rId3"/>
            <a:stretch>
              <a:fillRect/>
            </a:stretch>
          </p:blipFill>
          <p:spPr>
            <a:xfrm>
              <a:off x="-1821916" y="0"/>
              <a:ext cx="6858000" cy="6858000"/>
            </a:xfrm>
            <a:prstGeom prst="rect">
              <a:avLst/>
            </a:prstGeom>
          </p:spPr>
        </p:pic>
        <p:pic>
          <p:nvPicPr>
            <p:cNvPr id="7" name="Picture 6" descr="A close up of the moon&#10;&#10;Description automatically generated">
              <a:extLst>
                <a:ext uri="{FF2B5EF4-FFF2-40B4-BE49-F238E27FC236}">
                  <a16:creationId xmlns:a16="http://schemas.microsoft.com/office/drawing/2014/main" id="{DF17D978-AF0A-5944-8DE5-37907C79069C}"/>
                </a:ext>
              </a:extLst>
            </p:cNvPr>
            <p:cNvPicPr>
              <a:picLocks noChangeAspect="1"/>
            </p:cNvPicPr>
            <p:nvPr/>
          </p:nvPicPr>
          <p:blipFill>
            <a:blip r:embed="rId3"/>
            <a:stretch>
              <a:fillRect/>
            </a:stretch>
          </p:blipFill>
          <p:spPr>
            <a:xfrm>
              <a:off x="9719916" y="0"/>
              <a:ext cx="6858000" cy="6858000"/>
            </a:xfrm>
            <a:prstGeom prst="rect">
              <a:avLst/>
            </a:prstGeom>
          </p:spPr>
        </p:pic>
      </p:grpSp>
    </p:spTree>
    <p:extLst>
      <p:ext uri="{BB962C8B-B14F-4D97-AF65-F5344CB8AC3E}">
        <p14:creationId xmlns:p14="http://schemas.microsoft.com/office/powerpoint/2010/main" val="417561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241E566-03A4-7A47-8C67-442123F9C1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559" b="18422"/>
          <a:stretch/>
        </p:blipFill>
        <p:spPr>
          <a:xfrm>
            <a:off x="296602" y="666389"/>
            <a:ext cx="12056424" cy="5130561"/>
          </a:xfrm>
          <a:prstGeom prst="rect">
            <a:avLst/>
          </a:prstGeom>
        </p:spPr>
      </p:pic>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sp>
        <p:nvSpPr>
          <p:cNvPr id="2" name="Rectangle 1">
            <a:extLst>
              <a:ext uri="{FF2B5EF4-FFF2-40B4-BE49-F238E27FC236}">
                <a16:creationId xmlns:a16="http://schemas.microsoft.com/office/drawing/2014/main" id="{1B951860-8784-4445-A820-C306520E2DB0}"/>
              </a:ext>
            </a:extLst>
          </p:cNvPr>
          <p:cNvSpPr/>
          <p:nvPr/>
        </p:nvSpPr>
        <p:spPr>
          <a:xfrm>
            <a:off x="1088362" y="1497386"/>
            <a:ext cx="10315759" cy="2677656"/>
          </a:xfrm>
          <a:prstGeom prst="rect">
            <a:avLst/>
          </a:prstGeom>
        </p:spPr>
        <p:txBody>
          <a:bodyPr wrap="square">
            <a:spAutoFit/>
          </a:bodyPr>
          <a:lstStyle/>
          <a:p>
            <a:pPr algn="ctr"/>
            <a:r>
              <a:rPr lang="en-GB" sz="2400" dirty="0"/>
              <a:t>Then the servant who had been given two thousand coins came in and said, ‘You gave me two thousand coins, sir. Look! Here are another two thousand that I have earned.’ </a:t>
            </a:r>
          </a:p>
          <a:p>
            <a:pPr algn="ctr"/>
            <a:endParaRPr lang="en-GB" sz="2400" dirty="0"/>
          </a:p>
          <a:p>
            <a:pPr algn="ctr"/>
            <a:r>
              <a:rPr lang="en-GB" sz="2400" dirty="0"/>
              <a:t> ‘Well done, you good and faithful servant!’ said his master. ‘You have been faithful in managing small amounts, so I will put you in charge of large amounts. Come on in and share my happiness!</a:t>
            </a:r>
            <a:endParaRPr lang="en-US" sz="4000" dirty="0"/>
          </a:p>
        </p:txBody>
      </p:sp>
      <p:grpSp>
        <p:nvGrpSpPr>
          <p:cNvPr id="5" name="Group 4">
            <a:extLst>
              <a:ext uri="{FF2B5EF4-FFF2-40B4-BE49-F238E27FC236}">
                <a16:creationId xmlns:a16="http://schemas.microsoft.com/office/drawing/2014/main" id="{66D705DD-90E1-3D4D-BB4B-E574EE364DB7}"/>
              </a:ext>
            </a:extLst>
          </p:cNvPr>
          <p:cNvGrpSpPr/>
          <p:nvPr/>
        </p:nvGrpSpPr>
        <p:grpSpPr>
          <a:xfrm>
            <a:off x="-1821916" y="0"/>
            <a:ext cx="18399832" cy="6858000"/>
            <a:chOff x="-1821916" y="0"/>
            <a:chExt cx="18399832" cy="6858000"/>
          </a:xfrm>
        </p:grpSpPr>
        <p:pic>
          <p:nvPicPr>
            <p:cNvPr id="6" name="Picture 5" descr="A close up of the moon&#10;&#10;Description automatically generated">
              <a:extLst>
                <a:ext uri="{FF2B5EF4-FFF2-40B4-BE49-F238E27FC236}">
                  <a16:creationId xmlns:a16="http://schemas.microsoft.com/office/drawing/2014/main" id="{48AFA2F0-9E6E-FE41-A94B-D5CB625A94DE}"/>
                </a:ext>
              </a:extLst>
            </p:cNvPr>
            <p:cNvPicPr>
              <a:picLocks noChangeAspect="1"/>
            </p:cNvPicPr>
            <p:nvPr/>
          </p:nvPicPr>
          <p:blipFill>
            <a:blip r:embed="rId3"/>
            <a:stretch>
              <a:fillRect/>
            </a:stretch>
          </p:blipFill>
          <p:spPr>
            <a:xfrm>
              <a:off x="-1821916" y="0"/>
              <a:ext cx="6858000" cy="6858000"/>
            </a:xfrm>
            <a:prstGeom prst="rect">
              <a:avLst/>
            </a:prstGeom>
          </p:spPr>
        </p:pic>
        <p:pic>
          <p:nvPicPr>
            <p:cNvPr id="7" name="Picture 6" descr="A close up of the moon&#10;&#10;Description automatically generated">
              <a:extLst>
                <a:ext uri="{FF2B5EF4-FFF2-40B4-BE49-F238E27FC236}">
                  <a16:creationId xmlns:a16="http://schemas.microsoft.com/office/drawing/2014/main" id="{8684DAE7-260A-3F4F-8789-08A89BAC5630}"/>
                </a:ext>
              </a:extLst>
            </p:cNvPr>
            <p:cNvPicPr>
              <a:picLocks noChangeAspect="1"/>
            </p:cNvPicPr>
            <p:nvPr/>
          </p:nvPicPr>
          <p:blipFill>
            <a:blip r:embed="rId3"/>
            <a:stretch>
              <a:fillRect/>
            </a:stretch>
          </p:blipFill>
          <p:spPr>
            <a:xfrm>
              <a:off x="9719916" y="0"/>
              <a:ext cx="6858000" cy="6858000"/>
            </a:xfrm>
            <a:prstGeom prst="rect">
              <a:avLst/>
            </a:prstGeom>
          </p:spPr>
        </p:pic>
      </p:grpSp>
    </p:spTree>
    <p:extLst>
      <p:ext uri="{BB962C8B-B14F-4D97-AF65-F5344CB8AC3E}">
        <p14:creationId xmlns:p14="http://schemas.microsoft.com/office/powerpoint/2010/main" val="413859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5CE4813-AA0F-D042-83BB-032ED85C8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559" b="18422"/>
          <a:stretch/>
        </p:blipFill>
        <p:spPr>
          <a:xfrm>
            <a:off x="296602" y="666389"/>
            <a:ext cx="12056424" cy="5130561"/>
          </a:xfrm>
          <a:prstGeom prst="rect">
            <a:avLst/>
          </a:prstGeom>
        </p:spPr>
      </p:pic>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sp>
        <p:nvSpPr>
          <p:cNvPr id="2" name="Rectangle 1">
            <a:extLst>
              <a:ext uri="{FF2B5EF4-FFF2-40B4-BE49-F238E27FC236}">
                <a16:creationId xmlns:a16="http://schemas.microsoft.com/office/drawing/2014/main" id="{1B951860-8784-4445-A820-C306520E2DB0}"/>
              </a:ext>
            </a:extLst>
          </p:cNvPr>
          <p:cNvSpPr/>
          <p:nvPr/>
        </p:nvSpPr>
        <p:spPr>
          <a:xfrm>
            <a:off x="1184908" y="1375257"/>
            <a:ext cx="10279812" cy="3416320"/>
          </a:xfrm>
          <a:prstGeom prst="rect">
            <a:avLst/>
          </a:prstGeom>
        </p:spPr>
        <p:txBody>
          <a:bodyPr wrap="square">
            <a:spAutoFit/>
          </a:bodyPr>
          <a:lstStyle/>
          <a:p>
            <a:pPr algn="ctr"/>
            <a:r>
              <a:rPr lang="en-GB" sz="2400" dirty="0"/>
              <a:t>Then the servant who had received one thousand coins came in and said, </a:t>
            </a:r>
            <a:br>
              <a:rPr lang="en-GB" sz="2400" dirty="0"/>
            </a:br>
            <a:r>
              <a:rPr lang="en-GB" sz="2400" dirty="0"/>
              <a:t>‘Sir, I heard you were a hard man; you reap harvests where you did not plant, and you gather crops where you did not scatter seed. </a:t>
            </a:r>
          </a:p>
          <a:p>
            <a:pPr algn="ctr"/>
            <a:endParaRPr lang="en-GB" sz="2400" dirty="0"/>
          </a:p>
          <a:p>
            <a:pPr algn="ctr"/>
            <a:r>
              <a:rPr lang="en-GB" sz="2400" dirty="0"/>
              <a:t> I was afraid, so I went off and hid your money in the ground. Look! Here is what belongs to you.’  ‘You bad and lazy servant!’ his master said. ‘You heard, did you, that I reap harvests where I did not plant, </a:t>
            </a:r>
            <a:br>
              <a:rPr lang="en-GB" sz="2400" dirty="0"/>
            </a:br>
            <a:r>
              <a:rPr lang="en-GB" sz="2400" dirty="0"/>
              <a:t>and gather crops where I did not scatter seed? </a:t>
            </a:r>
          </a:p>
          <a:p>
            <a:pPr algn="ctr"/>
            <a:endParaRPr lang="en-GB" sz="2400" dirty="0"/>
          </a:p>
        </p:txBody>
      </p:sp>
      <p:grpSp>
        <p:nvGrpSpPr>
          <p:cNvPr id="5" name="Group 4">
            <a:extLst>
              <a:ext uri="{FF2B5EF4-FFF2-40B4-BE49-F238E27FC236}">
                <a16:creationId xmlns:a16="http://schemas.microsoft.com/office/drawing/2014/main" id="{1F6441D3-5555-544A-BBE2-758CB3E4EAD8}"/>
              </a:ext>
            </a:extLst>
          </p:cNvPr>
          <p:cNvGrpSpPr/>
          <p:nvPr/>
        </p:nvGrpSpPr>
        <p:grpSpPr>
          <a:xfrm>
            <a:off x="-1821916" y="0"/>
            <a:ext cx="18399832" cy="6858000"/>
            <a:chOff x="-1821916" y="0"/>
            <a:chExt cx="18399832" cy="6858000"/>
          </a:xfrm>
        </p:grpSpPr>
        <p:pic>
          <p:nvPicPr>
            <p:cNvPr id="6" name="Picture 5" descr="A close up of the moon&#10;&#10;Description automatically generated">
              <a:extLst>
                <a:ext uri="{FF2B5EF4-FFF2-40B4-BE49-F238E27FC236}">
                  <a16:creationId xmlns:a16="http://schemas.microsoft.com/office/drawing/2014/main" id="{96E3B701-0180-624C-86DD-5E3146036C2D}"/>
                </a:ext>
              </a:extLst>
            </p:cNvPr>
            <p:cNvPicPr>
              <a:picLocks noChangeAspect="1"/>
            </p:cNvPicPr>
            <p:nvPr/>
          </p:nvPicPr>
          <p:blipFill>
            <a:blip r:embed="rId3"/>
            <a:stretch>
              <a:fillRect/>
            </a:stretch>
          </p:blipFill>
          <p:spPr>
            <a:xfrm>
              <a:off x="-1821916" y="0"/>
              <a:ext cx="6858000" cy="6858000"/>
            </a:xfrm>
            <a:prstGeom prst="rect">
              <a:avLst/>
            </a:prstGeom>
          </p:spPr>
        </p:pic>
        <p:pic>
          <p:nvPicPr>
            <p:cNvPr id="7" name="Picture 6" descr="A close up of the moon&#10;&#10;Description automatically generated">
              <a:extLst>
                <a:ext uri="{FF2B5EF4-FFF2-40B4-BE49-F238E27FC236}">
                  <a16:creationId xmlns:a16="http://schemas.microsoft.com/office/drawing/2014/main" id="{3D8D93B1-831E-7D4C-94C0-0154F513AB1D}"/>
                </a:ext>
              </a:extLst>
            </p:cNvPr>
            <p:cNvPicPr>
              <a:picLocks noChangeAspect="1"/>
            </p:cNvPicPr>
            <p:nvPr/>
          </p:nvPicPr>
          <p:blipFill>
            <a:blip r:embed="rId3"/>
            <a:stretch>
              <a:fillRect/>
            </a:stretch>
          </p:blipFill>
          <p:spPr>
            <a:xfrm>
              <a:off x="9719916" y="0"/>
              <a:ext cx="6858000" cy="6858000"/>
            </a:xfrm>
            <a:prstGeom prst="rect">
              <a:avLst/>
            </a:prstGeom>
          </p:spPr>
        </p:pic>
      </p:grpSp>
    </p:spTree>
    <p:extLst>
      <p:ext uri="{BB962C8B-B14F-4D97-AF65-F5344CB8AC3E}">
        <p14:creationId xmlns:p14="http://schemas.microsoft.com/office/powerpoint/2010/main" val="44261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C4F8680-EDA0-C643-A439-03C25B9270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559" b="18422"/>
          <a:stretch/>
        </p:blipFill>
        <p:spPr>
          <a:xfrm>
            <a:off x="296602" y="666389"/>
            <a:ext cx="12056424" cy="5130561"/>
          </a:xfrm>
          <a:prstGeom prst="rect">
            <a:avLst/>
          </a:prstGeom>
        </p:spPr>
      </p:pic>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7030A0"/>
                </a:solidFill>
                <a:latin typeface="Tempus Sans ITC" pitchFamily="82" charset="77"/>
                <a:ea typeface="Impact Label" panose="02000000000000000000" pitchFamily="2" charset="0"/>
              </a:rPr>
              <a:t>Parable of the Talents</a:t>
            </a:r>
          </a:p>
        </p:txBody>
      </p:sp>
      <p:sp>
        <p:nvSpPr>
          <p:cNvPr id="2" name="Rectangle 1">
            <a:extLst>
              <a:ext uri="{FF2B5EF4-FFF2-40B4-BE49-F238E27FC236}">
                <a16:creationId xmlns:a16="http://schemas.microsoft.com/office/drawing/2014/main" id="{1B951860-8784-4445-A820-C306520E2DB0}"/>
              </a:ext>
            </a:extLst>
          </p:cNvPr>
          <p:cNvSpPr/>
          <p:nvPr/>
        </p:nvSpPr>
        <p:spPr>
          <a:xfrm>
            <a:off x="1318617" y="1014307"/>
            <a:ext cx="10137262" cy="3785652"/>
          </a:xfrm>
          <a:prstGeom prst="rect">
            <a:avLst/>
          </a:prstGeom>
        </p:spPr>
        <p:txBody>
          <a:bodyPr wrap="square">
            <a:spAutoFit/>
          </a:bodyPr>
          <a:lstStyle/>
          <a:p>
            <a:pPr algn="ctr"/>
            <a:endParaRPr lang="en-GB" sz="2400" dirty="0"/>
          </a:p>
          <a:p>
            <a:pPr algn="ctr"/>
            <a:r>
              <a:rPr lang="en-GB" sz="2400" dirty="0"/>
              <a:t>Well, then, you should have deposited my money in the bank, and I would have received it all back with interest when I returned.  Now, take the money away from him and give it to the one who has ten thousand coins. </a:t>
            </a:r>
          </a:p>
          <a:p>
            <a:pPr algn="ctr"/>
            <a:endParaRPr lang="en-GB" sz="2400" dirty="0"/>
          </a:p>
          <a:p>
            <a:pPr algn="ctr"/>
            <a:r>
              <a:rPr lang="en-GB" sz="2400" dirty="0"/>
              <a:t> For to every person who has something, even more will be given, and he will have more than enough; but the person who has nothing, even the little that he has will be taken away from him. </a:t>
            </a:r>
            <a:br>
              <a:rPr lang="en-GB" sz="2400" dirty="0"/>
            </a:br>
            <a:r>
              <a:rPr lang="en-GB" sz="2400" dirty="0"/>
              <a:t> As for this useless servant—</a:t>
            </a:r>
            <a:br>
              <a:rPr lang="en-GB" sz="2400" dirty="0"/>
            </a:br>
            <a:r>
              <a:rPr lang="en-GB" sz="2400" dirty="0"/>
              <a:t>throw him outside in the darkness’</a:t>
            </a:r>
            <a:endParaRPr lang="en-US" sz="4800" dirty="0"/>
          </a:p>
        </p:txBody>
      </p:sp>
      <p:grpSp>
        <p:nvGrpSpPr>
          <p:cNvPr id="5" name="Group 4">
            <a:extLst>
              <a:ext uri="{FF2B5EF4-FFF2-40B4-BE49-F238E27FC236}">
                <a16:creationId xmlns:a16="http://schemas.microsoft.com/office/drawing/2014/main" id="{B11DDA83-7E23-9841-B960-FA655D6D4D9D}"/>
              </a:ext>
            </a:extLst>
          </p:cNvPr>
          <p:cNvGrpSpPr/>
          <p:nvPr/>
        </p:nvGrpSpPr>
        <p:grpSpPr>
          <a:xfrm>
            <a:off x="-1821916" y="0"/>
            <a:ext cx="18399832" cy="6858000"/>
            <a:chOff x="-1821916" y="0"/>
            <a:chExt cx="18399832" cy="6858000"/>
          </a:xfrm>
        </p:grpSpPr>
        <p:pic>
          <p:nvPicPr>
            <p:cNvPr id="6" name="Picture 5" descr="A close up of the moon&#10;&#10;Description automatically generated">
              <a:extLst>
                <a:ext uri="{FF2B5EF4-FFF2-40B4-BE49-F238E27FC236}">
                  <a16:creationId xmlns:a16="http://schemas.microsoft.com/office/drawing/2014/main" id="{35468BC4-2192-E64F-9911-DE457B8C7BE4}"/>
                </a:ext>
              </a:extLst>
            </p:cNvPr>
            <p:cNvPicPr>
              <a:picLocks noChangeAspect="1"/>
            </p:cNvPicPr>
            <p:nvPr/>
          </p:nvPicPr>
          <p:blipFill>
            <a:blip r:embed="rId3"/>
            <a:stretch>
              <a:fillRect/>
            </a:stretch>
          </p:blipFill>
          <p:spPr>
            <a:xfrm>
              <a:off x="-1821916" y="0"/>
              <a:ext cx="6858000" cy="6858000"/>
            </a:xfrm>
            <a:prstGeom prst="rect">
              <a:avLst/>
            </a:prstGeom>
          </p:spPr>
        </p:pic>
        <p:pic>
          <p:nvPicPr>
            <p:cNvPr id="7" name="Picture 6" descr="A close up of the moon&#10;&#10;Description automatically generated">
              <a:extLst>
                <a:ext uri="{FF2B5EF4-FFF2-40B4-BE49-F238E27FC236}">
                  <a16:creationId xmlns:a16="http://schemas.microsoft.com/office/drawing/2014/main" id="{E9D0F921-22C5-5146-93EE-32D067D6819B}"/>
                </a:ext>
              </a:extLst>
            </p:cNvPr>
            <p:cNvPicPr>
              <a:picLocks noChangeAspect="1"/>
            </p:cNvPicPr>
            <p:nvPr/>
          </p:nvPicPr>
          <p:blipFill>
            <a:blip r:embed="rId3"/>
            <a:stretch>
              <a:fillRect/>
            </a:stretch>
          </p:blipFill>
          <p:spPr>
            <a:xfrm>
              <a:off x="9719916" y="0"/>
              <a:ext cx="6858000" cy="6858000"/>
            </a:xfrm>
            <a:prstGeom prst="rect">
              <a:avLst/>
            </a:prstGeom>
          </p:spPr>
        </p:pic>
      </p:grpSp>
    </p:spTree>
    <p:extLst>
      <p:ext uri="{BB962C8B-B14F-4D97-AF65-F5344CB8AC3E}">
        <p14:creationId xmlns:p14="http://schemas.microsoft.com/office/powerpoint/2010/main" val="2144598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2163</TotalTime>
  <Words>2478</Words>
  <Application>Microsoft Macintosh PowerPoint</Application>
  <PresentationFormat>Widescreen</PresentationFormat>
  <Paragraphs>144</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Tempus Sans ITC</vt:lpstr>
      <vt:lpstr>Untitled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John-Paul McGovern</dc:creator>
  <cp:lastModifiedBy>John-Paul McGovern</cp:lastModifiedBy>
  <cp:revision>50</cp:revision>
  <dcterms:created xsi:type="dcterms:W3CDTF">2020-08-17T17:19:41Z</dcterms:created>
  <dcterms:modified xsi:type="dcterms:W3CDTF">2020-08-24T11:07:03Z</dcterms:modified>
</cp:coreProperties>
</file>