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8"/>
  </p:notesMasterIdLst>
  <p:sldIdLst>
    <p:sldId id="256" r:id="rId2"/>
    <p:sldId id="257" r:id="rId3"/>
    <p:sldId id="258" r:id="rId4"/>
    <p:sldId id="259" r:id="rId5"/>
    <p:sldId id="261" r:id="rId6"/>
    <p:sldId id="262" r:id="rId7"/>
    <p:sldId id="264" r:id="rId8"/>
    <p:sldId id="265" r:id="rId9"/>
    <p:sldId id="266" r:id="rId10"/>
    <p:sldId id="267" r:id="rId11"/>
    <p:sldId id="269" r:id="rId12"/>
    <p:sldId id="270" r:id="rId13"/>
    <p:sldId id="268"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C001E-4F88-4E5F-820F-5F4F02FCD43A}" v="204" dt="2021-10-13T11:59:13.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733" autoAdjust="0"/>
  </p:normalViewPr>
  <p:slideViewPr>
    <p:cSldViewPr snapToGrid="0">
      <p:cViewPr varScale="1">
        <p:scale>
          <a:sx n="87" d="100"/>
          <a:sy n="87"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6280F-17C1-4806-A79D-78197ACE7DA3}"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0FFBA-DD61-4BF6-8E16-64A6C3D069B9}" type="slidenum">
              <a:rPr lang="en-GB" smtClean="0"/>
              <a:t>‹#›</a:t>
            </a:fld>
            <a:endParaRPr lang="en-GB"/>
          </a:p>
        </p:txBody>
      </p:sp>
    </p:spTree>
    <p:extLst>
      <p:ext uri="{BB962C8B-B14F-4D97-AF65-F5344CB8AC3E}">
        <p14:creationId xmlns:p14="http://schemas.microsoft.com/office/powerpoint/2010/main" val="105174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theme for this year’s catholic Education Week is “Celebrating and Worshipping”.</a:t>
            </a:r>
          </a:p>
          <a:p>
            <a:endParaRPr lang="en-GB" dirty="0"/>
          </a:p>
          <a:p>
            <a:r>
              <a:rPr lang="en-GB" dirty="0"/>
              <a:t>In the document “The Catholic School: Developing in Faith”, we find this description of  Catholic school:</a:t>
            </a:r>
          </a:p>
          <a:p>
            <a:endParaRPr lang="en-GB" dirty="0"/>
          </a:p>
          <a:p>
            <a:r>
              <a:rPr lang="en-GB" b="1" dirty="0"/>
              <a:t>CLICK 1</a:t>
            </a:r>
            <a:r>
              <a:rPr lang="en-GB" b="0" i="1" dirty="0"/>
              <a:t>(quote from </a:t>
            </a:r>
            <a:r>
              <a:rPr lang="en-GB" b="0" i="1" dirty="0" err="1"/>
              <a:t>DiF</a:t>
            </a:r>
            <a:r>
              <a:rPr lang="en-GB" b="0" i="1" dirty="0"/>
              <a:t>) </a:t>
            </a:r>
            <a:r>
              <a:rPr lang="en-GB" b="1" i="0" dirty="0"/>
              <a:t>and read out quote</a:t>
            </a:r>
          </a:p>
          <a:p>
            <a:endParaRPr lang="en-GB" b="1" i="0" dirty="0"/>
          </a:p>
          <a:p>
            <a:r>
              <a:rPr lang="en-GB" b="0" i="0" dirty="0"/>
              <a:t>We’re going to break this down a bit and unpack what this means for us.</a:t>
            </a:r>
          </a:p>
          <a:p>
            <a:endParaRPr lang="en-GB" b="0" i="0" dirty="0"/>
          </a:p>
          <a:p>
            <a:r>
              <a:rPr lang="en-GB" b="0" i="0" dirty="0"/>
              <a:t>First of all, we are </a:t>
            </a:r>
          </a:p>
          <a:p>
            <a:endParaRPr lang="en-GB" b="0" i="0" dirty="0"/>
          </a:p>
          <a:p>
            <a:r>
              <a:rPr lang="en-GB" b="1" i="0" dirty="0"/>
              <a:t>CLICK 2</a:t>
            </a:r>
          </a:p>
          <a:p>
            <a:endParaRPr lang="en-GB" b="1" i="0" dirty="0"/>
          </a:p>
          <a:p>
            <a:r>
              <a:rPr lang="en-GB" b="0" i="0" dirty="0"/>
              <a:t> a believing school.</a:t>
            </a:r>
          </a:p>
          <a:p>
            <a:endParaRPr lang="en-GB" b="0" i="0" dirty="0"/>
          </a:p>
          <a:p>
            <a:r>
              <a:rPr lang="en-GB" b="0" i="0" dirty="0"/>
              <a:t>We are a community where learning is central to </a:t>
            </a:r>
            <a:r>
              <a:rPr lang="en-GB" b="1" i="0" dirty="0"/>
              <a:t>what</a:t>
            </a:r>
            <a:r>
              <a:rPr lang="en-GB" b="0" i="0" dirty="0"/>
              <a:t> we do and </a:t>
            </a:r>
            <a:r>
              <a:rPr lang="en-GB" b="1" i="0" dirty="0"/>
              <a:t>how</a:t>
            </a:r>
            <a:r>
              <a:rPr lang="en-GB" b="0" i="0" dirty="0"/>
              <a:t> we do it. However, we are also a community that is built on and a nourished by faith. We believe that Jesus Christ and his teaching is at the centre not only of </a:t>
            </a:r>
            <a:r>
              <a:rPr lang="en-GB" b="1" i="0" dirty="0"/>
              <a:t>what</a:t>
            </a:r>
            <a:r>
              <a:rPr lang="en-GB" b="0" i="0" dirty="0"/>
              <a:t> we do and </a:t>
            </a:r>
            <a:r>
              <a:rPr lang="en-GB" b="1" i="0" dirty="0"/>
              <a:t>how</a:t>
            </a:r>
            <a:r>
              <a:rPr lang="en-GB" b="0" i="0" dirty="0"/>
              <a:t> we do it; he is also at the centre of </a:t>
            </a:r>
            <a:r>
              <a:rPr lang="en-GB" b="1" i="0" dirty="0"/>
              <a:t>why</a:t>
            </a:r>
            <a:r>
              <a:rPr lang="en-GB" b="0" i="0" dirty="0"/>
              <a:t> we do what we do. And because we </a:t>
            </a:r>
            <a:r>
              <a:rPr lang="en-GB" b="1" i="0" dirty="0"/>
              <a:t>believe</a:t>
            </a:r>
            <a:r>
              <a:rPr lang="en-GB" b="0" i="0" dirty="0"/>
              <a:t> in </a:t>
            </a:r>
            <a:r>
              <a:rPr lang="en-GB" b="1" i="0" dirty="0"/>
              <a:t>belief; </a:t>
            </a:r>
            <a:r>
              <a:rPr lang="en-GB" b="0" i="0" dirty="0"/>
              <a:t>because we have </a:t>
            </a:r>
            <a:r>
              <a:rPr lang="en-GB" b="1" i="0" dirty="0"/>
              <a:t>faith </a:t>
            </a:r>
            <a:r>
              <a:rPr lang="en-GB" b="0" i="0" dirty="0"/>
              <a:t>in the power of </a:t>
            </a:r>
            <a:r>
              <a:rPr lang="en-GB" b="1" i="0" dirty="0"/>
              <a:t>faith </a:t>
            </a:r>
            <a:r>
              <a:rPr lang="en-GB" b="0" i="0" dirty="0"/>
              <a:t>itself, we are strengthened and motivated by our belief that God is here with us. We believe in God and his love for us; we believe in the power of prayer to strengthen us and to guide us, and we believe that each of us is the result of the work of God.</a:t>
            </a:r>
          </a:p>
          <a:p>
            <a:endParaRPr lang="en-GB" b="0" i="0" dirty="0"/>
          </a:p>
          <a:p>
            <a:r>
              <a:rPr lang="en-GB" b="1" i="0" dirty="0"/>
              <a:t>CLICK 3 </a:t>
            </a:r>
            <a:r>
              <a:rPr lang="en-GB" b="0" i="1" dirty="0"/>
              <a:t>(next slide)</a:t>
            </a:r>
          </a:p>
        </p:txBody>
      </p:sp>
      <p:sp>
        <p:nvSpPr>
          <p:cNvPr id="4" name="Slide Number Placeholder 3"/>
          <p:cNvSpPr>
            <a:spLocks noGrp="1"/>
          </p:cNvSpPr>
          <p:nvPr>
            <p:ph type="sldNum" sz="quarter" idx="5"/>
          </p:nvPr>
        </p:nvSpPr>
        <p:spPr/>
        <p:txBody>
          <a:bodyPr/>
          <a:lstStyle/>
          <a:p>
            <a:fld id="{2270FFBA-DD61-4BF6-8E16-64A6C3D069B9}" type="slidenum">
              <a:rPr lang="en-GB" smtClean="0"/>
              <a:t>2</a:t>
            </a:fld>
            <a:endParaRPr lang="en-GB"/>
          </a:p>
        </p:txBody>
      </p:sp>
    </p:spTree>
    <p:extLst>
      <p:ext uri="{BB962C8B-B14F-4D97-AF65-F5344CB8AC3E}">
        <p14:creationId xmlns:p14="http://schemas.microsoft.com/office/powerpoint/2010/main" val="1274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see then that celebrating and worshipping belong together in any Catholic community. They are the ways in which we mark and nourish our relationship with God and with one another.</a:t>
            </a:r>
          </a:p>
          <a:p>
            <a:endParaRPr lang="en-GB" dirty="0"/>
          </a:p>
          <a:p>
            <a:r>
              <a:rPr lang="en-GB" dirty="0"/>
              <a:t>We saw in an earlier slide that Pope Francis said “Worship means concentrating on what is essential.” </a:t>
            </a:r>
          </a:p>
          <a:p>
            <a:endParaRPr lang="en-GB" dirty="0"/>
          </a:p>
          <a:p>
            <a:r>
              <a:rPr lang="en-GB" dirty="0"/>
              <a:t>What does that mean? What is “essential” for us as a community?</a:t>
            </a:r>
          </a:p>
          <a:p>
            <a:endParaRPr lang="en-GB" dirty="0"/>
          </a:p>
          <a:p>
            <a:r>
              <a:rPr lang="en-GB" b="1" dirty="0"/>
              <a:t>CLICK</a:t>
            </a:r>
          </a:p>
          <a:p>
            <a:endParaRPr lang="en-GB" dirty="0"/>
          </a:p>
          <a:p>
            <a:r>
              <a:rPr lang="en-GB" dirty="0"/>
              <a:t>Pope Francis is very clear on this.</a:t>
            </a:r>
          </a:p>
        </p:txBody>
      </p:sp>
      <p:sp>
        <p:nvSpPr>
          <p:cNvPr id="4" name="Slide Number Placeholder 3"/>
          <p:cNvSpPr>
            <a:spLocks noGrp="1"/>
          </p:cNvSpPr>
          <p:nvPr>
            <p:ph type="sldNum" sz="quarter" idx="5"/>
          </p:nvPr>
        </p:nvSpPr>
        <p:spPr/>
        <p:txBody>
          <a:bodyPr/>
          <a:lstStyle/>
          <a:p>
            <a:fld id="{2270FFBA-DD61-4BF6-8E16-64A6C3D069B9}" type="slidenum">
              <a:rPr lang="en-GB" smtClean="0"/>
              <a:t>11</a:t>
            </a:fld>
            <a:endParaRPr lang="en-GB"/>
          </a:p>
        </p:txBody>
      </p:sp>
    </p:spTree>
    <p:extLst>
      <p:ext uri="{BB962C8B-B14F-4D97-AF65-F5344CB8AC3E}">
        <p14:creationId xmlns:p14="http://schemas.microsoft.com/office/powerpoint/2010/main" val="312507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look at the lives of the saints, over and over again we see that receiving the Blessed Sacrament and Eucharistic Adoration was central to everything they did. The eucharist is the perfect blend of celebration and worship. </a:t>
            </a:r>
          </a:p>
          <a:p>
            <a:endParaRPr lang="en-GB" dirty="0"/>
          </a:p>
          <a:p>
            <a:r>
              <a:rPr lang="en-GB" dirty="0"/>
              <a:t>Over lockdown, when our churches were closed or restrictions meant very few of us could get to mass, </a:t>
            </a:r>
            <a:endParaRPr lang="en-GB" b="1" dirty="0"/>
          </a:p>
          <a:p>
            <a:r>
              <a:rPr lang="en-GB" b="1" dirty="0"/>
              <a:t>CLICK </a:t>
            </a:r>
          </a:p>
          <a:p>
            <a:r>
              <a:rPr lang="en-GB" dirty="0"/>
              <a:t>many Catholics were unable to receive the Blessed Sacrament. As often happens, it is not until something is removed from us that we realise how much we need it. And while we were still able to attend mass online, and we could pray at any time, being distanced from the Eucharist was a trial for many. We gain such strength and grace from receiving communion, or from spending time in adoration of the Holy Eucharist. Every relationship benefits from time spent together, and our relationship with God is no different. When we are in the presence of the Eucharist, we are in the presence of Jesus and he is truly present with us. The Eucharist is not a symbol or a representation of Jesus; rather, it is </a:t>
            </a:r>
            <a:r>
              <a:rPr lang="en-GB"/>
              <a:t>Jesus himself.</a:t>
            </a:r>
            <a:endParaRPr lang="en-GB" dirty="0"/>
          </a:p>
          <a:p>
            <a:endParaRPr lang="en-GB" dirty="0"/>
          </a:p>
          <a:p>
            <a:r>
              <a:rPr lang="en-GB" b="1" dirty="0"/>
              <a:t>CLICK TO NEXT SLIDE</a:t>
            </a:r>
          </a:p>
        </p:txBody>
      </p:sp>
      <p:sp>
        <p:nvSpPr>
          <p:cNvPr id="4" name="Slide Number Placeholder 3"/>
          <p:cNvSpPr>
            <a:spLocks noGrp="1"/>
          </p:cNvSpPr>
          <p:nvPr>
            <p:ph type="sldNum" sz="quarter" idx="5"/>
          </p:nvPr>
        </p:nvSpPr>
        <p:spPr/>
        <p:txBody>
          <a:bodyPr/>
          <a:lstStyle/>
          <a:p>
            <a:fld id="{2270FFBA-DD61-4BF6-8E16-64A6C3D069B9}" type="slidenum">
              <a:rPr lang="en-GB" smtClean="0"/>
              <a:t>12</a:t>
            </a:fld>
            <a:endParaRPr lang="en-GB"/>
          </a:p>
        </p:txBody>
      </p:sp>
    </p:spTree>
    <p:extLst>
      <p:ext uri="{BB962C8B-B14F-4D97-AF65-F5344CB8AC3E}">
        <p14:creationId xmlns:p14="http://schemas.microsoft.com/office/powerpoint/2010/main" val="200203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try to return to a more normal way of living after the restrictions, we should never forget what it was like not to be able to go to our celebrations and our acts of worship.</a:t>
            </a:r>
          </a:p>
          <a:p>
            <a:endParaRPr lang="en-GB" dirty="0"/>
          </a:p>
          <a:p>
            <a:r>
              <a:rPr lang="en-GB" dirty="0"/>
              <a:t>We should try to be an active community of celebration and worship.</a:t>
            </a:r>
          </a:p>
          <a:p>
            <a:endParaRPr lang="en-GB" dirty="0"/>
          </a:p>
          <a:p>
            <a:r>
              <a:rPr lang="en-GB" dirty="0"/>
              <a:t>We should be a community that recognises and welcomes Jesus at its heart, and that is inspired to follow him.</a:t>
            </a:r>
          </a:p>
          <a:p>
            <a:endParaRPr lang="en-GB" dirty="0"/>
          </a:p>
          <a:p>
            <a:r>
              <a:rPr lang="en-GB" b="1" dirty="0"/>
              <a:t>CLICK TO NEXT SLIDE</a:t>
            </a:r>
          </a:p>
          <a:p>
            <a:endParaRPr lang="en-GB" dirty="0"/>
          </a:p>
          <a:p>
            <a:endParaRPr lang="en-GB" dirty="0"/>
          </a:p>
        </p:txBody>
      </p:sp>
      <p:sp>
        <p:nvSpPr>
          <p:cNvPr id="4" name="Slide Number Placeholder 3"/>
          <p:cNvSpPr>
            <a:spLocks noGrp="1"/>
          </p:cNvSpPr>
          <p:nvPr>
            <p:ph type="sldNum" sz="quarter" idx="5"/>
          </p:nvPr>
        </p:nvSpPr>
        <p:spPr/>
        <p:txBody>
          <a:bodyPr/>
          <a:lstStyle/>
          <a:p>
            <a:fld id="{2270FFBA-DD61-4BF6-8E16-64A6C3D069B9}" type="slidenum">
              <a:rPr lang="en-GB" smtClean="0"/>
              <a:t>13</a:t>
            </a:fld>
            <a:endParaRPr lang="en-GB"/>
          </a:p>
        </p:txBody>
      </p:sp>
    </p:spTree>
    <p:extLst>
      <p:ext uri="{BB962C8B-B14F-4D97-AF65-F5344CB8AC3E}">
        <p14:creationId xmlns:p14="http://schemas.microsoft.com/office/powerpoint/2010/main" val="9805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remember the life-giving power of the Eucharist, and how we can be transformed through the grace it brings us.</a:t>
            </a:r>
          </a:p>
          <a:p>
            <a:endParaRPr lang="en-GB" dirty="0"/>
          </a:p>
          <a:p>
            <a:r>
              <a:rPr lang="en-GB" b="1" dirty="0"/>
              <a:t>CLICK TO NEXT SLIDE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88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take every opportunity to celebrate and worship in our school and in our parishes</a:t>
            </a:r>
          </a:p>
          <a:p>
            <a:endParaRPr lang="en-GB" dirty="0"/>
          </a:p>
          <a:p>
            <a:r>
              <a:rPr lang="en-GB" b="1" dirty="0"/>
              <a:t>CLICK TO NEXT SLIDE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7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pray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3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are a school community that celebrates our faith.</a:t>
            </a:r>
          </a:p>
          <a:p>
            <a:endParaRPr lang="en-GB" dirty="0"/>
          </a:p>
          <a:p>
            <a:r>
              <a:rPr lang="en-GB" dirty="0"/>
              <a:t>Think about the use of that word.</a:t>
            </a:r>
          </a:p>
          <a:p>
            <a:endParaRPr lang="en-GB" dirty="0"/>
          </a:p>
          <a:p>
            <a:r>
              <a:rPr lang="en-GB" dirty="0"/>
              <a:t>When we think of the word “celebrate” we do not think of a quiet, private event! While there are times when our faith can be a very private and personal thing, as a community we are proud of our faith, and it is a huge part of how we function as a school. It is clear in the name of our school; in its crest and its symbols; in the way we shape our year; in the artwork and artefacts in our classrooms and corridors; in the way in which we support those who need our help; in the way we mark important events in the life of our school and the lives of those who are a part of it; in the vision, values and aims of our community.</a:t>
            </a:r>
          </a:p>
          <a:p>
            <a:endParaRPr lang="en-GB" dirty="0"/>
          </a:p>
          <a:p>
            <a:r>
              <a:rPr lang="en-GB" dirty="0"/>
              <a:t>Our faith is not just a set of beliefs in our minds. God has created us body and soul; our faith is as much a part of us as our own bodies are. In living as a community of faith and learning, we remember the words of St Teresa of Avila:</a:t>
            </a:r>
          </a:p>
          <a:p>
            <a:endParaRPr lang="en-GB" dirty="0"/>
          </a:p>
          <a:p>
            <a:pPr algn="l" fontAlgn="base"/>
            <a:r>
              <a:rPr lang="en-US" b="0" i="0" dirty="0">
                <a:solidFill>
                  <a:srgbClr val="666666"/>
                </a:solidFill>
                <a:effectLst/>
                <a:latin typeface="Open Sans" panose="020B0606030504020204" pitchFamily="34" charset="0"/>
              </a:rPr>
              <a:t>Christ has no body but yours,</a:t>
            </a:r>
          </a:p>
          <a:p>
            <a:pPr algn="l" fontAlgn="base"/>
            <a:r>
              <a:rPr lang="en-US" b="0" i="0" dirty="0">
                <a:solidFill>
                  <a:srgbClr val="666666"/>
                </a:solidFill>
                <a:effectLst/>
                <a:latin typeface="Open Sans" panose="020B0606030504020204" pitchFamily="34" charset="0"/>
              </a:rPr>
              <a:t>No hands, no feet on earth but yours,</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Yours are the eyes with which He looks</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Compassion on this world,</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Yours are the feet with which He walks to do good,</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Yours are the hands, with which He blesses all the world.</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Yours are the hands, yours are the feet,</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Yours are the eyes, you are His body.</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Christ has no body now but yours,</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No hands, no feet on earth but yours,</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Yours are the eyes with which he looks</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compassion on this world.</a:t>
            </a:r>
            <a:br>
              <a:rPr lang="en-US" b="0" i="0" dirty="0">
                <a:solidFill>
                  <a:srgbClr val="666666"/>
                </a:solidFill>
                <a:effectLst/>
                <a:latin typeface="Open Sans" panose="020B0606030504020204" pitchFamily="34" charset="0"/>
              </a:rPr>
            </a:br>
            <a:r>
              <a:rPr lang="en-US" b="0" i="0" dirty="0">
                <a:solidFill>
                  <a:srgbClr val="666666"/>
                </a:solidFill>
                <a:effectLst/>
                <a:latin typeface="Open Sans" panose="020B0606030504020204" pitchFamily="34" charset="0"/>
              </a:rPr>
              <a:t>Christ has no body now on earth but yours.</a:t>
            </a:r>
          </a:p>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666666"/>
                </a:solidFill>
                <a:effectLst/>
                <a:latin typeface="Open Sans" panose="020B0606030504020204" pitchFamily="34" charset="0"/>
              </a:rPr>
              <a:t>Our faith is active, it is loving, and it is to be celebrated.</a:t>
            </a:r>
          </a:p>
          <a:p>
            <a:pPr algn="l" fontAlgn="base"/>
            <a:endParaRPr lang="en-US" b="0" i="0" dirty="0">
              <a:solidFill>
                <a:srgbClr val="666666"/>
              </a:solidFill>
              <a:effectLst/>
              <a:latin typeface="Open Sans" panose="020B0606030504020204" pitchFamily="34" charset="0"/>
            </a:endParaRPr>
          </a:p>
          <a:p>
            <a:pPr algn="l" fontAlgn="base"/>
            <a:r>
              <a:rPr lang="en-US" b="1" i="0" dirty="0">
                <a:solidFill>
                  <a:srgbClr val="666666"/>
                </a:solidFill>
                <a:effectLst/>
                <a:latin typeface="Open Sans" panose="020B0606030504020204" pitchFamily="34" charset="0"/>
              </a:rPr>
              <a:t>CLICK TO NEXT SLIDE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74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tradition provides us with the ways and the words to celebrate our faith. We can come together in various ways to mark the ways in which our faith supports us.</a:t>
            </a:r>
          </a:p>
          <a:p>
            <a:endParaRPr lang="en-GB" dirty="0"/>
          </a:p>
          <a:p>
            <a:r>
              <a:rPr lang="en-GB" dirty="0"/>
              <a:t>These might be different types of prayer, like sharing a rosary or having services of remembrance in November. It may be that we gather for special prayers during Advent or Lent.</a:t>
            </a:r>
          </a:p>
          <a:p>
            <a:endParaRPr lang="en-GB" dirty="0"/>
          </a:p>
          <a:p>
            <a:r>
              <a:rPr lang="en-GB" dirty="0"/>
              <a:t>Our most important events we usually mark with a mass, where we come together in the celebration of the Eucharist. We know that Jesus is with us at all times: he told us that wherever two or three are gathered together in his name, he is there with them. However, we also know that in the Eucharist Jesus is truly present with us: body, blood, soul and divinity.</a:t>
            </a:r>
          </a:p>
          <a:p>
            <a:endParaRPr lang="en-GB" dirty="0"/>
          </a:p>
          <a:p>
            <a:r>
              <a:rPr lang="en-GB" b="1" dirty="0"/>
              <a:t>CLICK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27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difference between being a Catholic school, and being a school for Catholics. Or community is a Catholic school in that we operate in accordance with the values of the Gospels and the teachings of the Church. Faith is at the centre of how we operate for everyone, and everyone benefits from this ethos, whether they themselves are Catholic or not. It is in the nature of our school to care for everyone, to help everyone to the fullest use of the gifts they have been given, and to be involved with everyone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TO NEXT SLIDE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24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 part of our faith that every single person is created in the image and likeness of God, and therefore has their own dignity and value.</a:t>
            </a:r>
          </a:p>
          <a:p>
            <a:endParaRPr lang="en-GB" dirty="0"/>
          </a:p>
          <a:p>
            <a:r>
              <a:rPr lang="en-GB" dirty="0"/>
              <a:t>We remember this in our dealings with others, and in remembering our own dignity and value.</a:t>
            </a:r>
          </a:p>
          <a:p>
            <a:endParaRPr lang="en-GB" dirty="0"/>
          </a:p>
          <a:p>
            <a:r>
              <a:rPr lang="en-GB" dirty="0"/>
              <a:t>We also believe that every person is created body </a:t>
            </a:r>
            <a:r>
              <a:rPr lang="en-GB" b="1" dirty="0"/>
              <a:t>and</a:t>
            </a:r>
            <a:r>
              <a:rPr lang="en-GB" dirty="0"/>
              <a:t> soul and is invited into a special and unique relationship with God. There may be times in our lives where we forget this or where, for some reason, our relationship with God is not as strong as it might be. As with any relationship, our relationship with God is helped by good communication; by speaking and listening to God through prayer; by sharing our feelings with him; by letting him know how important he is in our lives. We do this through celebrating and worshipping together.</a:t>
            </a:r>
          </a:p>
          <a:p>
            <a:endParaRPr lang="en-GB" dirty="0"/>
          </a:p>
          <a:p>
            <a:r>
              <a:rPr lang="en-GB" b="1" dirty="0"/>
              <a:t>CLICK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0FFBA-DD61-4BF6-8E16-64A6C3D06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9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we mean by the word “celebrate”? What do we think of?</a:t>
            </a:r>
          </a:p>
          <a:p>
            <a:endParaRPr lang="en-GB" dirty="0"/>
          </a:p>
          <a:p>
            <a:r>
              <a:rPr lang="en-GB" dirty="0"/>
              <a:t>We tend to think of celebration in this way (CLICK 1), meaning marking an important occasion by doing something we enjoy and usually something we do with others. It might be Christmas dinner; going out for a meal to mark a birthday; a christening party; going out with friends who have just passed an exam or a driving test . . . We mark all sorts of things in all sorts of ways.</a:t>
            </a:r>
          </a:p>
          <a:p>
            <a:endParaRPr lang="en-GB" dirty="0"/>
          </a:p>
          <a:p>
            <a:r>
              <a:rPr lang="en-GB" dirty="0"/>
              <a:t>However, the word can be used in different ways. We can use it (CLICK 2) to mean to praise or to express admiration for something. So, for example, we might say that our Prizegiving ceremony celebrates achievement and all the good things that happen in our school.</a:t>
            </a:r>
          </a:p>
          <a:p>
            <a:endParaRPr lang="en-GB" dirty="0"/>
          </a:p>
          <a:p>
            <a:r>
              <a:rPr lang="en-GB" dirty="0"/>
              <a:t>When talking about our school, and about our faith, however, there is one very particular use of the word “celebrate”, (CLICK 3)</a:t>
            </a:r>
          </a:p>
          <a:p>
            <a:r>
              <a:rPr lang="en-GB" dirty="0"/>
              <a:t>We talk about the Mass as something that is celebrated. It’s not just that we go to Mass, or attend Mass, as if just turning up and sitting there is enough. Rather, we are joining a celebration.</a:t>
            </a:r>
          </a:p>
          <a:p>
            <a:endParaRPr lang="en-GB" dirty="0"/>
          </a:p>
          <a:p>
            <a:r>
              <a:rPr lang="en-GB" dirty="0"/>
              <a:t>Within the Mass, we celebrate the Eucharist, where we meet Jesus in the Blessed Sacrament.</a:t>
            </a:r>
          </a:p>
          <a:p>
            <a:endParaRPr lang="en-GB" dirty="0"/>
          </a:p>
          <a:p>
            <a:r>
              <a:rPr lang="en-GB" dirty="0"/>
              <a:t>CLICK TO NEXT SLIDE</a:t>
            </a:r>
          </a:p>
        </p:txBody>
      </p:sp>
      <p:sp>
        <p:nvSpPr>
          <p:cNvPr id="4" name="Slide Number Placeholder 3"/>
          <p:cNvSpPr>
            <a:spLocks noGrp="1"/>
          </p:cNvSpPr>
          <p:nvPr>
            <p:ph type="sldNum" sz="quarter" idx="5"/>
          </p:nvPr>
        </p:nvSpPr>
        <p:spPr/>
        <p:txBody>
          <a:bodyPr/>
          <a:lstStyle/>
          <a:p>
            <a:fld id="{2270FFBA-DD61-4BF6-8E16-64A6C3D069B9}" type="slidenum">
              <a:rPr lang="en-GB" smtClean="0"/>
              <a:t>7</a:t>
            </a:fld>
            <a:endParaRPr lang="en-GB"/>
          </a:p>
        </p:txBody>
      </p:sp>
    </p:spTree>
    <p:extLst>
      <p:ext uri="{BB962C8B-B14F-4D97-AF65-F5344CB8AC3E}">
        <p14:creationId xmlns:p14="http://schemas.microsoft.com/office/powerpoint/2010/main" val="124282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mean by the word “worship”?</a:t>
            </a:r>
          </a:p>
          <a:p>
            <a:endParaRPr lang="en-GB" dirty="0"/>
          </a:p>
          <a:p>
            <a:r>
              <a:rPr lang="en-GB" dirty="0"/>
              <a:t>Pope Francis tells us  (</a:t>
            </a:r>
            <a:r>
              <a:rPr lang="en-GB" b="1" dirty="0"/>
              <a:t>CLICK 1 </a:t>
            </a:r>
            <a:r>
              <a:rPr lang="en-GB" b="1" i="1" dirty="0"/>
              <a:t>– quote from Pope Francis – it may be worthwhile to have someone read it aloud</a:t>
            </a:r>
            <a:r>
              <a:rPr lang="en-GB" dirty="0"/>
              <a:t>) </a:t>
            </a:r>
          </a:p>
          <a:p>
            <a:endParaRPr lang="en-GB" dirty="0"/>
          </a:p>
          <a:p>
            <a:r>
              <a:rPr lang="en-GB" dirty="0"/>
              <a:t>Pope Francis tells us that worship is about turning our focus and attention to God; to his great love for us and the many gifts he gives us. </a:t>
            </a:r>
          </a:p>
          <a:p>
            <a:endParaRPr lang="en-GB" dirty="0"/>
          </a:p>
          <a:p>
            <a:r>
              <a:rPr lang="en-GB" dirty="0"/>
              <a:t>It helps us to make sense of our lives through, as Pope Francis says, “concentrating on what is essential”, and what is not. Spending time with God helps us to understand his plan for us and with us, which allows us to put aside the temporary and empty pleasures that society tells us to want.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(CLICK TO NEXT SLIDE)</a:t>
            </a:r>
          </a:p>
          <a:p>
            <a:endParaRPr lang="en-GB" dirty="0"/>
          </a:p>
        </p:txBody>
      </p:sp>
      <p:sp>
        <p:nvSpPr>
          <p:cNvPr id="4" name="Slide Number Placeholder 3"/>
          <p:cNvSpPr>
            <a:spLocks noGrp="1"/>
          </p:cNvSpPr>
          <p:nvPr>
            <p:ph type="sldNum" sz="quarter" idx="5"/>
          </p:nvPr>
        </p:nvSpPr>
        <p:spPr/>
        <p:txBody>
          <a:bodyPr/>
          <a:lstStyle/>
          <a:p>
            <a:fld id="{2270FFBA-DD61-4BF6-8E16-64A6C3D069B9}" type="slidenum">
              <a:rPr lang="en-GB" smtClean="0"/>
              <a:t>8</a:t>
            </a:fld>
            <a:endParaRPr lang="en-GB"/>
          </a:p>
        </p:txBody>
      </p:sp>
    </p:spTree>
    <p:extLst>
      <p:ext uri="{BB962C8B-B14F-4D97-AF65-F5344CB8AC3E}">
        <p14:creationId xmlns:p14="http://schemas.microsoft.com/office/powerpoint/2010/main" val="40453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QUOTE FROM SLIDE</a:t>
            </a:r>
          </a:p>
          <a:p>
            <a:endParaRPr lang="en-GB" dirty="0"/>
          </a:p>
          <a:p>
            <a:r>
              <a:rPr lang="en-GB" dirty="0"/>
              <a:t>Worship allows us to build our relationship with God and gives him a place to work in our lives</a:t>
            </a:r>
          </a:p>
          <a:p>
            <a:endParaRPr lang="en-GB" dirty="0"/>
          </a:p>
          <a:p>
            <a:endParaRPr lang="en-GB" dirty="0"/>
          </a:p>
          <a:p>
            <a:r>
              <a:rPr lang="en-GB" dirty="0"/>
              <a:t>(CLICK TO NEXT SLIDE)</a:t>
            </a:r>
          </a:p>
        </p:txBody>
      </p:sp>
      <p:sp>
        <p:nvSpPr>
          <p:cNvPr id="4" name="Slide Number Placeholder 3"/>
          <p:cNvSpPr>
            <a:spLocks noGrp="1"/>
          </p:cNvSpPr>
          <p:nvPr>
            <p:ph type="sldNum" sz="quarter" idx="5"/>
          </p:nvPr>
        </p:nvSpPr>
        <p:spPr/>
        <p:txBody>
          <a:bodyPr/>
          <a:lstStyle/>
          <a:p>
            <a:fld id="{2270FFBA-DD61-4BF6-8E16-64A6C3D069B9}" type="slidenum">
              <a:rPr lang="en-GB" smtClean="0"/>
              <a:t>9</a:t>
            </a:fld>
            <a:endParaRPr lang="en-GB"/>
          </a:p>
        </p:txBody>
      </p:sp>
    </p:spTree>
    <p:extLst>
      <p:ext uri="{BB962C8B-B14F-4D97-AF65-F5344CB8AC3E}">
        <p14:creationId xmlns:p14="http://schemas.microsoft.com/office/powerpoint/2010/main" val="132648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 made us to know him, to love him and to serve him, and worship gives us a way and a space to do that. It helps us towards an understanding of our purpose, and that helps us, as Pope Francis says in this quote, when we bring ourselves into the presence of God we see that “life’s greatness does not consist in having, but in loving.”</a:t>
            </a:r>
          </a:p>
          <a:p>
            <a:endParaRPr lang="en-GB" dirty="0"/>
          </a:p>
          <a:p>
            <a:r>
              <a:rPr lang="en-GB" b="1" dirty="0"/>
              <a:t>CLICK TO NEXT SLIDE</a:t>
            </a:r>
          </a:p>
        </p:txBody>
      </p:sp>
      <p:sp>
        <p:nvSpPr>
          <p:cNvPr id="4" name="Slide Number Placeholder 3"/>
          <p:cNvSpPr>
            <a:spLocks noGrp="1"/>
          </p:cNvSpPr>
          <p:nvPr>
            <p:ph type="sldNum" sz="quarter" idx="5"/>
          </p:nvPr>
        </p:nvSpPr>
        <p:spPr/>
        <p:txBody>
          <a:bodyPr/>
          <a:lstStyle/>
          <a:p>
            <a:fld id="{2270FFBA-DD61-4BF6-8E16-64A6C3D069B9}" type="slidenum">
              <a:rPr lang="en-GB" smtClean="0"/>
              <a:t>10</a:t>
            </a:fld>
            <a:endParaRPr lang="en-GB"/>
          </a:p>
        </p:txBody>
      </p:sp>
    </p:spTree>
    <p:extLst>
      <p:ext uri="{BB962C8B-B14F-4D97-AF65-F5344CB8AC3E}">
        <p14:creationId xmlns:p14="http://schemas.microsoft.com/office/powerpoint/2010/main" val="198882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2465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83609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86557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35628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74287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7583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1769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65985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2070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14210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10/13/2021</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4211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10/13/2021</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02018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4BB964-F5AA-45BD-906E-192DA00A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64605" y="1208504"/>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solidFill>
            <a:schemeClr val="bg1"/>
          </a:solidFill>
          <a:ln w="19050"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45D11A2A-27EA-453B-9A61-585A893F3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608530" y="1152366"/>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noFill/>
          <a:ln w="19050" cap="flat">
            <a:solidFill>
              <a:schemeClr val="tx1"/>
            </a:solid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2CDDA18-37DC-4A3D-A299-F7FC97B71118}"/>
              </a:ext>
            </a:extLst>
          </p:cNvPr>
          <p:cNvSpPr>
            <a:spLocks noGrp="1"/>
          </p:cNvSpPr>
          <p:nvPr>
            <p:ph type="ctrTitle"/>
          </p:nvPr>
        </p:nvSpPr>
        <p:spPr>
          <a:xfrm>
            <a:off x="1172814" y="1378226"/>
            <a:ext cx="3363687" cy="2708744"/>
          </a:xfrm>
        </p:spPr>
        <p:txBody>
          <a:bodyPr anchor="b">
            <a:normAutofit/>
          </a:bodyPr>
          <a:lstStyle/>
          <a:p>
            <a:r>
              <a:rPr lang="en-GB" dirty="0"/>
              <a:t>Catholic Education Week 2021</a:t>
            </a:r>
          </a:p>
        </p:txBody>
      </p:sp>
      <p:sp>
        <p:nvSpPr>
          <p:cNvPr id="3" name="Subtitle 2">
            <a:extLst>
              <a:ext uri="{FF2B5EF4-FFF2-40B4-BE49-F238E27FC236}">
                <a16:creationId xmlns:a16="http://schemas.microsoft.com/office/drawing/2014/main" id="{1C535344-00B0-4D16-B3C8-892476B21EE2}"/>
              </a:ext>
            </a:extLst>
          </p:cNvPr>
          <p:cNvSpPr>
            <a:spLocks noGrp="1"/>
          </p:cNvSpPr>
          <p:nvPr>
            <p:ph type="subTitle" idx="1"/>
          </p:nvPr>
        </p:nvSpPr>
        <p:spPr>
          <a:xfrm>
            <a:off x="1183831" y="3985830"/>
            <a:ext cx="3363687" cy="823237"/>
          </a:xfrm>
        </p:spPr>
        <p:txBody>
          <a:bodyPr anchor="t">
            <a:normAutofit/>
          </a:bodyPr>
          <a:lstStyle/>
          <a:p>
            <a:pPr algn="ctr"/>
            <a:r>
              <a:rPr lang="en-GB" dirty="0"/>
              <a:t>Celebrating and Worshipping</a:t>
            </a:r>
          </a:p>
        </p:txBody>
      </p:sp>
      <p:pic>
        <p:nvPicPr>
          <p:cNvPr id="4" name="Picture 3">
            <a:extLst>
              <a:ext uri="{FF2B5EF4-FFF2-40B4-BE49-F238E27FC236}">
                <a16:creationId xmlns:a16="http://schemas.microsoft.com/office/drawing/2014/main" id="{64FDD2C4-2024-4BFA-A2DE-622953DBAEAB}"/>
              </a:ext>
            </a:extLst>
          </p:cNvPr>
          <p:cNvPicPr>
            <a:picLocks noChangeAspect="1"/>
          </p:cNvPicPr>
          <p:nvPr/>
        </p:nvPicPr>
        <p:blipFill rotWithShape="1">
          <a:blip r:embed="rId2"/>
          <a:srcRect t="7493" b="36258"/>
          <a:stretch/>
        </p:blipFill>
        <p:spPr>
          <a:xfrm>
            <a:off x="5588648" y="1017767"/>
            <a:ext cx="6085217" cy="4728956"/>
          </a:xfrm>
          <a:prstGeom prst="rect">
            <a:avLst/>
          </a:prstGeom>
          <a:ln w="34925">
            <a:solidFill>
              <a:schemeClr val="bg2">
                <a:lumMod val="10000"/>
              </a:schemeClr>
            </a:solidFill>
          </a:ln>
        </p:spPr>
      </p:pic>
      <p:pic>
        <p:nvPicPr>
          <p:cNvPr id="6" name="Picture 5" descr="A blue and yellow logo&#10;&#10;Description automatically generated with low confidence">
            <a:extLst>
              <a:ext uri="{FF2B5EF4-FFF2-40B4-BE49-F238E27FC236}">
                <a16:creationId xmlns:a16="http://schemas.microsoft.com/office/drawing/2014/main" id="{6AA28F63-B8DC-4001-B26F-39684AE29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55" y="4607840"/>
            <a:ext cx="519289" cy="993794"/>
          </a:xfrm>
          <a:prstGeom prst="rect">
            <a:avLst/>
          </a:prstGeom>
        </p:spPr>
      </p:pic>
    </p:spTree>
    <p:extLst>
      <p:ext uri="{BB962C8B-B14F-4D97-AF65-F5344CB8AC3E}">
        <p14:creationId xmlns:p14="http://schemas.microsoft.com/office/powerpoint/2010/main" val="331026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778-F836-4C92-B372-667754AE5826}"/>
              </a:ext>
            </a:extLst>
          </p:cNvPr>
          <p:cNvSpPr>
            <a:spLocks noGrp="1"/>
          </p:cNvSpPr>
          <p:nvPr>
            <p:ph type="title"/>
          </p:nvPr>
        </p:nvSpPr>
        <p:spPr>
          <a:xfrm rot="16200000">
            <a:off x="-3958900" y="-812688"/>
            <a:ext cx="10333075" cy="1414131"/>
          </a:xfrm>
        </p:spPr>
        <p:txBody>
          <a:bodyPr>
            <a:noAutofit/>
          </a:bodyPr>
          <a:lstStyle/>
          <a:p>
            <a:r>
              <a:rPr lang="en-GB" sz="9600" dirty="0"/>
              <a:t>Worship</a:t>
            </a:r>
          </a:p>
        </p:txBody>
      </p:sp>
      <p:pic>
        <p:nvPicPr>
          <p:cNvPr id="5" name="Content Placeholder 4">
            <a:extLst>
              <a:ext uri="{FF2B5EF4-FFF2-40B4-BE49-F238E27FC236}">
                <a16:creationId xmlns:a16="http://schemas.microsoft.com/office/drawing/2014/main" id="{C74DF0FD-F110-448A-B52C-DD627A40F775}"/>
              </a:ext>
            </a:extLst>
          </p:cNvPr>
          <p:cNvPicPr>
            <a:picLocks noGrp="1" noChangeAspect="1"/>
          </p:cNvPicPr>
          <p:nvPr>
            <p:ph idx="1"/>
          </p:nvPr>
        </p:nvPicPr>
        <p:blipFill>
          <a:blip r:embed="rId3"/>
          <a:stretch>
            <a:fillRect/>
          </a:stretch>
        </p:blipFill>
        <p:spPr>
          <a:xfrm>
            <a:off x="7507705" y="660066"/>
            <a:ext cx="4183724" cy="5321300"/>
          </a:xfrm>
          <a:prstGeom prst="rect">
            <a:avLst/>
          </a:prstGeom>
        </p:spPr>
      </p:pic>
      <p:sp>
        <p:nvSpPr>
          <p:cNvPr id="4" name="TextBox 3">
            <a:extLst>
              <a:ext uri="{FF2B5EF4-FFF2-40B4-BE49-F238E27FC236}">
                <a16:creationId xmlns:a16="http://schemas.microsoft.com/office/drawing/2014/main" id="{CB274D45-263F-49C9-A18B-FAF56F0BB90C}"/>
              </a:ext>
            </a:extLst>
          </p:cNvPr>
          <p:cNvSpPr txBox="1"/>
          <p:nvPr/>
        </p:nvSpPr>
        <p:spPr>
          <a:xfrm>
            <a:off x="3693695" y="6324418"/>
            <a:ext cx="6689558" cy="584775"/>
          </a:xfrm>
          <a:prstGeom prst="rect">
            <a:avLst/>
          </a:prstGeom>
          <a:noFill/>
        </p:spPr>
        <p:txBody>
          <a:bodyPr wrap="square" rtlCol="0">
            <a:spAutoFit/>
          </a:bodyPr>
          <a:lstStyle/>
          <a:p>
            <a:r>
              <a:rPr lang="en-GB" sz="3200" b="1" dirty="0"/>
              <a:t>Pope Francis, Homily of 6th January 2020, St. Peter’s Basilica</a:t>
            </a:r>
          </a:p>
        </p:txBody>
      </p:sp>
      <p:sp>
        <p:nvSpPr>
          <p:cNvPr id="6" name="TextBox 5">
            <a:extLst>
              <a:ext uri="{FF2B5EF4-FFF2-40B4-BE49-F238E27FC236}">
                <a16:creationId xmlns:a16="http://schemas.microsoft.com/office/drawing/2014/main" id="{28AC2039-AA29-49A1-8EEE-AB4FCFA309D7}"/>
              </a:ext>
            </a:extLst>
          </p:cNvPr>
          <p:cNvSpPr txBox="1"/>
          <p:nvPr/>
        </p:nvSpPr>
        <p:spPr>
          <a:xfrm>
            <a:off x="2262778" y="2289664"/>
            <a:ext cx="4896852" cy="2554545"/>
          </a:xfrm>
          <a:prstGeom prst="rect">
            <a:avLst/>
          </a:prstGeom>
          <a:noFill/>
        </p:spPr>
        <p:txBody>
          <a:bodyPr wrap="square" rtlCol="0">
            <a:spAutoFit/>
          </a:bodyPr>
          <a:lstStyle/>
          <a:p>
            <a:r>
              <a:rPr lang="en-US" sz="4000" dirty="0">
                <a:solidFill>
                  <a:srgbClr val="2F222A"/>
                </a:solidFill>
                <a:latin typeface="The Hand Black" panose="020B0604020202020204" pitchFamily="66" charset="0"/>
              </a:rPr>
              <a:t>Worship means bending low before the Most High and to discover in his presence that life's greatness does not consist in having, but in loving."</a:t>
            </a:r>
            <a:endParaRPr lang="en-GB" sz="4000" dirty="0">
              <a:latin typeface="The Hand Black" panose="020B0604020202020204" pitchFamily="66" charset="0"/>
            </a:endParaRPr>
          </a:p>
        </p:txBody>
      </p:sp>
    </p:spTree>
    <p:extLst>
      <p:ext uri="{BB962C8B-B14F-4D97-AF65-F5344CB8AC3E}">
        <p14:creationId xmlns:p14="http://schemas.microsoft.com/office/powerpoint/2010/main" val="61971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F061-99F2-4C17-B0EE-712E2B27DF2D}"/>
              </a:ext>
            </a:extLst>
          </p:cNvPr>
          <p:cNvSpPr>
            <a:spLocks noGrp="1"/>
          </p:cNvSpPr>
          <p:nvPr>
            <p:ph type="title"/>
          </p:nvPr>
        </p:nvSpPr>
        <p:spPr/>
        <p:txBody>
          <a:bodyPr/>
          <a:lstStyle/>
          <a:p>
            <a:r>
              <a:rPr lang="en-US" sz="4800" b="0" i="0" dirty="0">
                <a:solidFill>
                  <a:srgbClr val="2F222A"/>
                </a:solidFill>
                <a:effectLst/>
              </a:rPr>
              <a:t>“Worship means concentrating on what is essential.”</a:t>
            </a:r>
            <a:endParaRPr lang="en-GB" dirty="0"/>
          </a:p>
        </p:txBody>
      </p:sp>
      <p:pic>
        <p:nvPicPr>
          <p:cNvPr id="6" name="Content Placeholder 5">
            <a:extLst>
              <a:ext uri="{FF2B5EF4-FFF2-40B4-BE49-F238E27FC236}">
                <a16:creationId xmlns:a16="http://schemas.microsoft.com/office/drawing/2014/main" id="{6B6760F3-0519-4F41-A862-6CE722223466}"/>
              </a:ext>
            </a:extLst>
          </p:cNvPr>
          <p:cNvPicPr>
            <a:picLocks noGrp="1" noChangeAspect="1"/>
          </p:cNvPicPr>
          <p:nvPr>
            <p:ph idx="1"/>
          </p:nvPr>
        </p:nvPicPr>
        <p:blipFill>
          <a:blip r:embed="rId3"/>
          <a:stretch>
            <a:fillRect/>
          </a:stretch>
        </p:blipFill>
        <p:spPr>
          <a:xfrm>
            <a:off x="1335505" y="1804737"/>
            <a:ext cx="9348537" cy="4103144"/>
          </a:xfrm>
          <a:prstGeom prst="rect">
            <a:avLst/>
          </a:prstGeom>
        </p:spPr>
      </p:pic>
    </p:spTree>
    <p:extLst>
      <p:ext uri="{BB962C8B-B14F-4D97-AF65-F5344CB8AC3E}">
        <p14:creationId xmlns:p14="http://schemas.microsoft.com/office/powerpoint/2010/main" val="16751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603BE-0FB2-4192-ADDC-48B435C848B2}"/>
              </a:ext>
            </a:extLst>
          </p:cNvPr>
          <p:cNvSpPr>
            <a:spLocks noGrp="1"/>
          </p:cNvSpPr>
          <p:nvPr>
            <p:ph type="title"/>
          </p:nvPr>
        </p:nvSpPr>
        <p:spPr>
          <a:xfrm>
            <a:off x="8143374" y="3512232"/>
            <a:ext cx="3207434" cy="3069202"/>
          </a:xfrm>
        </p:spPr>
        <p:txBody>
          <a:bodyPr vert="horz" lIns="91440" tIns="45720" rIns="91440" bIns="45720" rtlCol="0" anchor="b">
            <a:normAutofit fontScale="90000"/>
          </a:bodyPr>
          <a:lstStyle/>
          <a:p>
            <a:pPr algn="ctr">
              <a:lnSpc>
                <a:spcPct val="90000"/>
              </a:lnSpc>
            </a:pPr>
            <a:r>
              <a:rPr lang="en-US" sz="5300" i="1" dirty="0">
                <a:effectLst/>
              </a:rPr>
              <a:t>“If I can give you any advice, I beg you to get closer to the Eucharist and to Jesus…”  </a:t>
            </a:r>
            <a:br>
              <a:rPr lang="en-US" sz="5300" i="1" dirty="0">
                <a:effectLst/>
              </a:rPr>
            </a:br>
            <a:br>
              <a:rPr lang="en-US" sz="5300" i="1" dirty="0">
                <a:effectLst/>
              </a:rPr>
            </a:br>
            <a:r>
              <a:rPr lang="en-US" sz="3000" i="1" dirty="0">
                <a:effectLst/>
              </a:rPr>
              <a:t>St. Teresa of </a:t>
            </a:r>
            <a:r>
              <a:rPr lang="en-US" sz="3000" i="1" dirty="0" err="1">
                <a:effectLst/>
              </a:rPr>
              <a:t>calcutta</a:t>
            </a:r>
            <a:br>
              <a:rPr lang="en-US" sz="3000" i="0" dirty="0">
                <a:effectLst/>
              </a:rPr>
            </a:br>
            <a:endParaRPr lang="en-US" sz="3000" dirty="0"/>
          </a:p>
        </p:txBody>
      </p:sp>
      <p:sp>
        <p:nvSpPr>
          <p:cNvPr id="15" name="Freeform: Shape 14">
            <a:extLst>
              <a:ext uri="{FF2B5EF4-FFF2-40B4-BE49-F238E27FC236}">
                <a16:creationId xmlns:a16="http://schemas.microsoft.com/office/drawing/2014/main" id="{05B2B39F-11F7-47FD-8D3C-5BC814285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74"/>
            <a:ext cx="7451272"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A09C1F5D-56F7-41F8-AD7F-72AD0842CED5}"/>
              </a:ext>
            </a:extLst>
          </p:cNvPr>
          <p:cNvPicPr>
            <a:picLocks noGrp="1" noChangeAspect="1"/>
          </p:cNvPicPr>
          <p:nvPr>
            <p:ph idx="1"/>
          </p:nvPr>
        </p:nvPicPr>
        <p:blipFill>
          <a:blip r:embed="rId3"/>
          <a:stretch>
            <a:fillRect/>
          </a:stretch>
        </p:blipFill>
        <p:spPr>
          <a:xfrm>
            <a:off x="1402728" y="541129"/>
            <a:ext cx="4612324" cy="5756864"/>
          </a:xfrm>
          <a:prstGeom prst="rect">
            <a:avLst/>
          </a:prstGeom>
        </p:spPr>
      </p:pic>
      <p:sp>
        <p:nvSpPr>
          <p:cNvPr id="17" name="Freeform: Shape 16">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98959" y="832048"/>
            <a:ext cx="4399064"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A808505E-060C-46D2-B219-A73A914DA1F1}"/>
              </a:ext>
            </a:extLst>
          </p:cNvPr>
          <p:cNvPicPr>
            <a:picLocks noChangeAspect="1"/>
          </p:cNvPicPr>
          <p:nvPr/>
        </p:nvPicPr>
        <p:blipFill>
          <a:blip r:embed="rId4"/>
          <a:stretch>
            <a:fillRect/>
          </a:stretch>
        </p:blipFill>
        <p:spPr>
          <a:xfrm>
            <a:off x="626113" y="528228"/>
            <a:ext cx="6521116" cy="5927885"/>
          </a:xfrm>
          <a:prstGeom prst="rect">
            <a:avLst/>
          </a:prstGeom>
          <a:effectLst>
            <a:softEdge rad="317500"/>
          </a:effectLst>
        </p:spPr>
      </p:pic>
    </p:spTree>
    <p:extLst>
      <p:ext uri="{BB962C8B-B14F-4D97-AF65-F5344CB8AC3E}">
        <p14:creationId xmlns:p14="http://schemas.microsoft.com/office/powerpoint/2010/main" val="35167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xit" presetSubtype="0" fill="hold" nodeType="withEffect">
                                  <p:stCondLst>
                                    <p:cond delay="0"/>
                                  </p:stCondLst>
                                  <p:childTnLst>
                                    <p:animEffect transition="out" filter="fade">
                                      <p:cBhvr>
                                        <p:cTn id="9" dur="3000"/>
                                        <p:tgtEl>
                                          <p:spTgt spid="4"/>
                                        </p:tgtEl>
                                      </p:cBhvr>
                                    </p:animEffect>
                                    <p:set>
                                      <p:cBhvr>
                                        <p:cTn id="10"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A4057C0-CB55-4A50-857C-E4A9A1A375AF}"/>
              </a:ext>
            </a:extLst>
          </p:cNvPr>
          <p:cNvSpPr>
            <a:spLocks noGrp="1"/>
          </p:cNvSpPr>
          <p:nvPr>
            <p:ph type="title"/>
          </p:nvPr>
        </p:nvSpPr>
        <p:spPr>
          <a:xfrm>
            <a:off x="848527" y="1277957"/>
            <a:ext cx="5556425" cy="3800819"/>
          </a:xfrm>
        </p:spPr>
        <p:txBody>
          <a:bodyPr>
            <a:normAutofit/>
          </a:bodyPr>
          <a:lstStyle/>
          <a:p>
            <a:pPr algn="ctr">
              <a:lnSpc>
                <a:spcPct val="90000"/>
              </a:lnSpc>
            </a:pPr>
            <a:r>
              <a:rPr lang="en-GB" sz="6000" dirty="0"/>
              <a:t>“The Eucharist is a fire which inflames us.”</a:t>
            </a:r>
            <a:br>
              <a:rPr lang="en-GB" sz="6000" dirty="0"/>
            </a:br>
            <a:r>
              <a:rPr lang="en-GB" sz="1800" dirty="0" err="1"/>
              <a:t>st.</a:t>
            </a:r>
            <a:r>
              <a:rPr lang="en-GB" sz="1800" dirty="0"/>
              <a:t> john damascene</a:t>
            </a:r>
            <a:endParaRPr lang="en-GB" sz="4100" dirty="0"/>
          </a:p>
        </p:txBody>
      </p:sp>
      <p:pic>
        <p:nvPicPr>
          <p:cNvPr id="4" name="Picture 3" descr="A close-up of a wine glass&#10;&#10;Description automatically generated with medium confidence">
            <a:extLst>
              <a:ext uri="{FF2B5EF4-FFF2-40B4-BE49-F238E27FC236}">
                <a16:creationId xmlns:a16="http://schemas.microsoft.com/office/drawing/2014/main" id="{BF3013ED-62B5-4ABC-86CE-8BB7315DFEBD}"/>
              </a:ext>
            </a:extLst>
          </p:cNvPr>
          <p:cNvPicPr>
            <a:picLocks noChangeAspect="1"/>
          </p:cNvPicPr>
          <p:nvPr/>
        </p:nvPicPr>
        <p:blipFill>
          <a:blip r:embed="rId3"/>
          <a:stretch>
            <a:fillRect/>
          </a:stretch>
        </p:blipFill>
        <p:spPr>
          <a:xfrm>
            <a:off x="7533555" y="914982"/>
            <a:ext cx="4110419" cy="5028035"/>
          </a:xfrm>
          <a:prstGeom prst="rect">
            <a:avLst/>
          </a:prstGeom>
          <a:effectLst>
            <a:softEdge rad="127000"/>
          </a:effectLst>
        </p:spPr>
      </p:pic>
      <p:sp>
        <p:nvSpPr>
          <p:cNvPr id="13" name="Freeform: Shape 12">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87187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1" name="Freeform: Shape 10">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13" name="Freeform: Shape 12">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7" name="TextBox 6">
            <a:extLst>
              <a:ext uri="{FF2B5EF4-FFF2-40B4-BE49-F238E27FC236}">
                <a16:creationId xmlns:a16="http://schemas.microsoft.com/office/drawing/2014/main" id="{7AC80EA0-2F80-411A-B4BE-671758259A95}"/>
              </a:ext>
            </a:extLst>
          </p:cNvPr>
          <p:cNvSpPr txBox="1"/>
          <p:nvPr/>
        </p:nvSpPr>
        <p:spPr>
          <a:xfrm>
            <a:off x="925417" y="1238973"/>
            <a:ext cx="5068711" cy="4216539"/>
          </a:xfrm>
          <a:prstGeom prst="rect">
            <a:avLst/>
          </a:prstGeom>
          <a:noFill/>
        </p:spPr>
        <p:txBody>
          <a:bodyPr wrap="square" rtlCol="0">
            <a:spAutoFit/>
          </a:bodyPr>
          <a:lstStyle/>
          <a:p>
            <a:pPr algn="ctr"/>
            <a:r>
              <a:rPr lang="en-GB" sz="6000" b="1" dirty="0">
                <a:latin typeface="+mj-lt"/>
              </a:rPr>
              <a:t>“Not to go to communion is like someone dying of thirst beside a spring.”</a:t>
            </a:r>
          </a:p>
          <a:p>
            <a:pPr algn="r"/>
            <a:r>
              <a:rPr lang="en-GB" sz="2800" dirty="0">
                <a:latin typeface="+mj-lt"/>
              </a:rPr>
              <a:t>St. John Vianney </a:t>
            </a:r>
          </a:p>
        </p:txBody>
      </p:sp>
      <p:pic>
        <p:nvPicPr>
          <p:cNvPr id="8" name="Picture 7">
            <a:extLst>
              <a:ext uri="{FF2B5EF4-FFF2-40B4-BE49-F238E27FC236}">
                <a16:creationId xmlns:a16="http://schemas.microsoft.com/office/drawing/2014/main" id="{FD149A91-3D29-4DFB-BDCA-7F01FF29BACC}"/>
              </a:ext>
            </a:extLst>
          </p:cNvPr>
          <p:cNvPicPr>
            <a:picLocks noChangeAspect="1"/>
          </p:cNvPicPr>
          <p:nvPr/>
        </p:nvPicPr>
        <p:blipFill>
          <a:blip r:embed="rId3"/>
          <a:stretch>
            <a:fillRect/>
          </a:stretch>
        </p:blipFill>
        <p:spPr>
          <a:xfrm>
            <a:off x="7493710" y="711200"/>
            <a:ext cx="4417420" cy="5441244"/>
          </a:xfrm>
          <a:prstGeom prst="rect">
            <a:avLst/>
          </a:prstGeom>
          <a:effectLst>
            <a:softEdge rad="127000"/>
          </a:effectLst>
        </p:spPr>
      </p:pic>
    </p:spTree>
    <p:extLst>
      <p:ext uri="{BB962C8B-B14F-4D97-AF65-F5344CB8AC3E}">
        <p14:creationId xmlns:p14="http://schemas.microsoft.com/office/powerpoint/2010/main" val="2067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1" name="Freeform: Shape 10">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13" name="Freeform: Shape 12">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7" name="TextBox 6">
            <a:extLst>
              <a:ext uri="{FF2B5EF4-FFF2-40B4-BE49-F238E27FC236}">
                <a16:creationId xmlns:a16="http://schemas.microsoft.com/office/drawing/2014/main" id="{7AC80EA0-2F80-411A-B4BE-671758259A95}"/>
              </a:ext>
            </a:extLst>
          </p:cNvPr>
          <p:cNvSpPr txBox="1"/>
          <p:nvPr/>
        </p:nvSpPr>
        <p:spPr>
          <a:xfrm>
            <a:off x="925417" y="1238973"/>
            <a:ext cx="5068711" cy="4216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0" dirty="0">
                <a:solidFill>
                  <a:srgbClr val="333333"/>
                </a:solidFill>
                <a:effectLst/>
                <a:latin typeface="+mj-lt"/>
              </a:rPr>
              <a:t>“Jesus in the Blessed Sacrament is the Living Heart of each of our parishes.” </a:t>
            </a:r>
            <a:r>
              <a:rPr lang="en-US" sz="2800" b="0" i="0" dirty="0">
                <a:solidFill>
                  <a:srgbClr val="333333"/>
                </a:solidFill>
                <a:effectLst/>
                <a:latin typeface="+mj-lt"/>
              </a:rPr>
              <a:t>St. Paul VI</a:t>
            </a:r>
            <a:br>
              <a:rPr lang="en-US" sz="4400" dirty="0"/>
            </a:br>
            <a:endParaRPr kumimoji="0" lang="en-GB" sz="2800" b="0" i="0" u="none" strike="noStrike" kern="1200" cap="none" spc="0" normalizeH="0" baseline="0" noProof="0" dirty="0">
              <a:ln>
                <a:noFill/>
              </a:ln>
              <a:solidFill>
                <a:prstClr val="black"/>
              </a:solidFill>
              <a:effectLst/>
              <a:uLnTx/>
              <a:uFillTx/>
              <a:latin typeface="The Serif Hand"/>
              <a:ea typeface="+mn-ea"/>
              <a:cs typeface="+mn-cs"/>
            </a:endParaRPr>
          </a:p>
        </p:txBody>
      </p:sp>
      <p:pic>
        <p:nvPicPr>
          <p:cNvPr id="2" name="Picture 1">
            <a:extLst>
              <a:ext uri="{FF2B5EF4-FFF2-40B4-BE49-F238E27FC236}">
                <a16:creationId xmlns:a16="http://schemas.microsoft.com/office/drawing/2014/main" id="{FE8C1545-3182-4EE6-9101-4E954C4CDF5E}"/>
              </a:ext>
            </a:extLst>
          </p:cNvPr>
          <p:cNvPicPr>
            <a:picLocks noChangeAspect="1"/>
          </p:cNvPicPr>
          <p:nvPr/>
        </p:nvPicPr>
        <p:blipFill>
          <a:blip r:embed="rId3"/>
          <a:stretch>
            <a:fillRect/>
          </a:stretch>
        </p:blipFill>
        <p:spPr>
          <a:xfrm>
            <a:off x="7667297" y="778933"/>
            <a:ext cx="4165375" cy="5339646"/>
          </a:xfrm>
          <a:prstGeom prst="rect">
            <a:avLst/>
          </a:prstGeom>
          <a:effectLst>
            <a:softEdge rad="127000"/>
          </a:effectLst>
        </p:spPr>
      </p:pic>
    </p:spTree>
    <p:extLst>
      <p:ext uri="{BB962C8B-B14F-4D97-AF65-F5344CB8AC3E}">
        <p14:creationId xmlns:p14="http://schemas.microsoft.com/office/powerpoint/2010/main" val="115989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1" name="Freeform: Shape 10">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13" name="Freeform: Shape 12">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p:nvSpPr>
          <p:cNvPr id="7" name="TextBox 6">
            <a:extLst>
              <a:ext uri="{FF2B5EF4-FFF2-40B4-BE49-F238E27FC236}">
                <a16:creationId xmlns:a16="http://schemas.microsoft.com/office/drawing/2014/main" id="{7AC80EA0-2F80-411A-B4BE-671758259A95}"/>
              </a:ext>
            </a:extLst>
          </p:cNvPr>
          <p:cNvSpPr txBox="1"/>
          <p:nvPr/>
        </p:nvSpPr>
        <p:spPr>
          <a:xfrm>
            <a:off x="925417" y="1238973"/>
            <a:ext cx="50687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The Hand"/>
                <a:ea typeface="+mn-ea"/>
                <a:cs typeface="+mn-cs"/>
              </a:rPr>
            </a:br>
            <a:endParaRPr kumimoji="0" lang="en-GB" sz="2800" b="0" i="0" u="none" strike="noStrike" kern="1200" cap="none" spc="0" normalizeH="0" baseline="0" noProof="0" dirty="0">
              <a:ln>
                <a:noFill/>
              </a:ln>
              <a:solidFill>
                <a:prstClr val="black"/>
              </a:solidFill>
              <a:effectLst/>
              <a:uLnTx/>
              <a:uFillTx/>
              <a:latin typeface="The Serif Hand"/>
              <a:ea typeface="+mn-ea"/>
              <a:cs typeface="+mn-cs"/>
            </a:endParaRPr>
          </a:p>
        </p:txBody>
      </p:sp>
      <p:pic>
        <p:nvPicPr>
          <p:cNvPr id="3" name="Picture 2">
            <a:extLst>
              <a:ext uri="{FF2B5EF4-FFF2-40B4-BE49-F238E27FC236}">
                <a16:creationId xmlns:a16="http://schemas.microsoft.com/office/drawing/2014/main" id="{795C0C7F-9C28-46D5-AA8E-B33A1DB735BC}"/>
              </a:ext>
            </a:extLst>
          </p:cNvPr>
          <p:cNvPicPr>
            <a:picLocks noChangeAspect="1"/>
          </p:cNvPicPr>
          <p:nvPr/>
        </p:nvPicPr>
        <p:blipFill>
          <a:blip r:embed="rId3"/>
          <a:stretch>
            <a:fillRect/>
          </a:stretch>
        </p:blipFill>
        <p:spPr>
          <a:xfrm>
            <a:off x="7619732" y="814963"/>
            <a:ext cx="4260504" cy="4804064"/>
          </a:xfrm>
          <a:prstGeom prst="rect">
            <a:avLst/>
          </a:prstGeom>
        </p:spPr>
      </p:pic>
      <p:sp>
        <p:nvSpPr>
          <p:cNvPr id="4" name="TextBox 3">
            <a:extLst>
              <a:ext uri="{FF2B5EF4-FFF2-40B4-BE49-F238E27FC236}">
                <a16:creationId xmlns:a16="http://schemas.microsoft.com/office/drawing/2014/main" id="{D78E1C34-A403-4AE4-A0A1-4E5A89AC9DAD}"/>
              </a:ext>
            </a:extLst>
          </p:cNvPr>
          <p:cNvSpPr txBox="1"/>
          <p:nvPr/>
        </p:nvSpPr>
        <p:spPr>
          <a:xfrm>
            <a:off x="632178" y="575733"/>
            <a:ext cx="6050844" cy="6124754"/>
          </a:xfrm>
          <a:prstGeom prst="rect">
            <a:avLst/>
          </a:prstGeom>
          <a:noFill/>
        </p:spPr>
        <p:txBody>
          <a:bodyPr wrap="square" rtlCol="0">
            <a:spAutoFit/>
          </a:bodyPr>
          <a:lstStyle/>
          <a:p>
            <a:r>
              <a:rPr lang="en-GB" sz="3400" b="1" dirty="0"/>
              <a:t>Lord,</a:t>
            </a:r>
          </a:p>
          <a:p>
            <a:r>
              <a:rPr lang="en-GB" sz="3400" b="1" dirty="0"/>
              <a:t>In this Catholic Education Week, we thank you for our school community.</a:t>
            </a:r>
          </a:p>
          <a:p>
            <a:r>
              <a:rPr lang="en-GB" sz="3400" b="1" dirty="0"/>
              <a:t>We thank you for all that you give us, and for the many ways in which you show your love to us.</a:t>
            </a:r>
          </a:p>
          <a:p>
            <a:r>
              <a:rPr lang="en-GB" sz="3400" b="1" dirty="0"/>
              <a:t>Help us to be a community of celebration and of worship.</a:t>
            </a:r>
          </a:p>
          <a:p>
            <a:r>
              <a:rPr lang="en-GB" sz="3400" b="1" dirty="0"/>
              <a:t>May we never tire of praising you, and always find joy in prayer and worship.</a:t>
            </a:r>
          </a:p>
          <a:p>
            <a:r>
              <a:rPr lang="en-GB" sz="3400" b="1" dirty="0"/>
              <a:t>Help us to grow closer to you in devotion and adoration,</a:t>
            </a:r>
          </a:p>
          <a:p>
            <a:r>
              <a:rPr lang="en-GB" sz="3400" b="1" dirty="0"/>
              <a:t>And closer to each other through love and service.</a:t>
            </a:r>
          </a:p>
          <a:p>
            <a:r>
              <a:rPr lang="en-GB" sz="3400" b="1" dirty="0"/>
              <a:t>Amen.</a:t>
            </a:r>
          </a:p>
          <a:p>
            <a:endParaRPr lang="en-GB" dirty="0"/>
          </a:p>
        </p:txBody>
      </p:sp>
    </p:spTree>
    <p:extLst>
      <p:ext uri="{BB962C8B-B14F-4D97-AF65-F5344CB8AC3E}">
        <p14:creationId xmlns:p14="http://schemas.microsoft.com/office/powerpoint/2010/main" val="205834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9F6-BEAC-4B70-815B-9BC0F1904EC3}"/>
              </a:ext>
            </a:extLst>
          </p:cNvPr>
          <p:cNvSpPr>
            <a:spLocks noGrp="1"/>
          </p:cNvSpPr>
          <p:nvPr>
            <p:ph type="title"/>
          </p:nvPr>
        </p:nvSpPr>
        <p:spPr/>
        <p:txBody>
          <a:bodyPr/>
          <a:lstStyle/>
          <a:p>
            <a:r>
              <a:rPr lang="en-GB" dirty="0"/>
              <a:t>Celebrating and Worshipping</a:t>
            </a:r>
          </a:p>
        </p:txBody>
      </p:sp>
      <p:sp>
        <p:nvSpPr>
          <p:cNvPr id="3" name="Content Placeholder 2">
            <a:extLst>
              <a:ext uri="{FF2B5EF4-FFF2-40B4-BE49-F238E27FC236}">
                <a16:creationId xmlns:a16="http://schemas.microsoft.com/office/drawing/2014/main" id="{A83EBE6B-21A6-4BD7-9120-1E3D1C22C3F1}"/>
              </a:ext>
            </a:extLst>
          </p:cNvPr>
          <p:cNvSpPr>
            <a:spLocks noGrp="1"/>
          </p:cNvSpPr>
          <p:nvPr>
            <p:ph idx="1"/>
          </p:nvPr>
        </p:nvSpPr>
        <p:spPr/>
        <p:txBody>
          <a:bodyPr>
            <a:normAutofit/>
          </a:bodyPr>
          <a:lstStyle/>
          <a:p>
            <a:r>
              <a:rPr lang="en-US" sz="4000" dirty="0">
                <a:solidFill>
                  <a:schemeClr val="accent1">
                    <a:lumMod val="50000"/>
                  </a:schemeClr>
                </a:solidFill>
              </a:rPr>
              <a:t>“The Catholic school is a believing community which celebrates faith in Jesus through prayer and liturgy, inviting all to participate appropriately and to develop their spiritual capacities.”</a:t>
            </a:r>
            <a:endParaRPr lang="en-GB" sz="4000" dirty="0">
              <a:solidFill>
                <a:schemeClr val="accent1">
                  <a:lumMod val="50000"/>
                </a:schemeClr>
              </a:solidFill>
            </a:endParaRPr>
          </a:p>
        </p:txBody>
      </p:sp>
      <p:sp>
        <p:nvSpPr>
          <p:cNvPr id="4" name="TextBox 3">
            <a:extLst>
              <a:ext uri="{FF2B5EF4-FFF2-40B4-BE49-F238E27FC236}">
                <a16:creationId xmlns:a16="http://schemas.microsoft.com/office/drawing/2014/main" id="{3308C7E9-D42F-4F0E-A183-649E8E3B88F1}"/>
              </a:ext>
            </a:extLst>
          </p:cNvPr>
          <p:cNvSpPr txBox="1"/>
          <p:nvPr/>
        </p:nvSpPr>
        <p:spPr>
          <a:xfrm>
            <a:off x="1020724" y="4223940"/>
            <a:ext cx="1402987" cy="1323439"/>
          </a:xfrm>
          <a:prstGeom prst="rect">
            <a:avLst/>
          </a:prstGeom>
          <a:solidFill>
            <a:schemeClr val="tx2">
              <a:lumMod val="10000"/>
              <a:lumOff val="90000"/>
            </a:schemeClr>
          </a:solidFill>
        </p:spPr>
        <p:txBody>
          <a:bodyPr wrap="square" rtlCol="0">
            <a:spAutoFit/>
          </a:bodyPr>
          <a:lstStyle/>
          <a:p>
            <a:endParaRPr kumimoji="0" lang="en-US" sz="4000" b="1" i="0" u="none" strike="noStrike" kern="1200" cap="none" spc="50" normalizeH="0" baseline="0" noProof="0" dirty="0">
              <a:ln>
                <a:noFill/>
              </a:ln>
              <a:solidFill>
                <a:prstClr val="black"/>
              </a:solidFill>
              <a:effectLst/>
              <a:uLnTx/>
              <a:uFillTx/>
              <a:latin typeface="The Hand"/>
              <a:ea typeface="+mn-ea"/>
              <a:cs typeface="+mn-cs"/>
            </a:endParaRPr>
          </a:p>
          <a:p>
            <a:pPr algn="ctr"/>
            <a:r>
              <a:rPr kumimoji="0" lang="en-US" sz="4000" b="1" i="0" u="none" strike="noStrike" kern="1200" cap="none" spc="50" normalizeH="0" baseline="0" noProof="0" dirty="0">
                <a:ln>
                  <a:noFill/>
                </a:ln>
                <a:solidFill>
                  <a:prstClr val="black"/>
                </a:solidFill>
                <a:effectLst/>
                <a:uLnTx/>
                <a:uFillTx/>
                <a:latin typeface="The Hand"/>
                <a:ea typeface="+mn-ea"/>
                <a:cs typeface="+mn-cs"/>
              </a:rPr>
              <a:t>believing</a:t>
            </a:r>
            <a:endParaRPr lang="en-GB" sz="2400" b="1" dirty="0"/>
          </a:p>
        </p:txBody>
      </p:sp>
      <p:sp>
        <p:nvSpPr>
          <p:cNvPr id="5" name="TextBox 4">
            <a:extLst>
              <a:ext uri="{FF2B5EF4-FFF2-40B4-BE49-F238E27FC236}">
                <a16:creationId xmlns:a16="http://schemas.microsoft.com/office/drawing/2014/main" id="{049553CD-0E24-4244-9110-273DCD0AAC46}"/>
              </a:ext>
            </a:extLst>
          </p:cNvPr>
          <p:cNvSpPr txBox="1"/>
          <p:nvPr/>
        </p:nvSpPr>
        <p:spPr>
          <a:xfrm>
            <a:off x="2423710" y="4223941"/>
            <a:ext cx="9276202" cy="1323439"/>
          </a:xfrm>
          <a:prstGeom prst="rect">
            <a:avLst/>
          </a:prstGeom>
          <a:noFill/>
          <a:ln w="28575">
            <a:solidFill>
              <a:schemeClr val="tx2">
                <a:lumMod val="25000"/>
                <a:lumOff val="75000"/>
              </a:schemeClr>
            </a:solidFill>
          </a:ln>
        </p:spPr>
        <p:txBody>
          <a:bodyPr wrap="square" rtlCol="0">
            <a:spAutoFit/>
          </a:bodyPr>
          <a:lstStyle/>
          <a:p>
            <a:r>
              <a:rPr lang="en-GB" sz="4000" b="1" dirty="0"/>
              <a:t>We are a community of faith and learning, with Jesus at its centre. We believe that God – Father, Son and Spirit – is active here.</a:t>
            </a:r>
          </a:p>
        </p:txBody>
      </p:sp>
      <p:sp>
        <p:nvSpPr>
          <p:cNvPr id="6" name="Rectangle 5">
            <a:extLst>
              <a:ext uri="{FF2B5EF4-FFF2-40B4-BE49-F238E27FC236}">
                <a16:creationId xmlns:a16="http://schemas.microsoft.com/office/drawing/2014/main" id="{FF22C5E1-E821-4702-9C5C-86B2A2DB01CE}"/>
              </a:ext>
            </a:extLst>
          </p:cNvPr>
          <p:cNvSpPr/>
          <p:nvPr/>
        </p:nvSpPr>
        <p:spPr>
          <a:xfrm>
            <a:off x="4175393" y="2170323"/>
            <a:ext cx="1156771" cy="583894"/>
          </a:xfrm>
          <a:prstGeom prst="rect">
            <a:avLst/>
          </a:prstGeom>
          <a:solidFill>
            <a:srgbClr val="D5F2EB">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097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9F6-BEAC-4B70-815B-9BC0F1904EC3}"/>
              </a:ext>
            </a:extLst>
          </p:cNvPr>
          <p:cNvSpPr>
            <a:spLocks noGrp="1"/>
          </p:cNvSpPr>
          <p:nvPr>
            <p:ph type="title"/>
          </p:nvPr>
        </p:nvSpPr>
        <p:spPr/>
        <p:txBody>
          <a:bodyPr/>
          <a:lstStyle/>
          <a:p>
            <a:r>
              <a:rPr lang="en-GB" dirty="0"/>
              <a:t>Celebrating and Worshipping</a:t>
            </a:r>
          </a:p>
        </p:txBody>
      </p:sp>
      <p:sp>
        <p:nvSpPr>
          <p:cNvPr id="3" name="Content Placeholder 2">
            <a:extLst>
              <a:ext uri="{FF2B5EF4-FFF2-40B4-BE49-F238E27FC236}">
                <a16:creationId xmlns:a16="http://schemas.microsoft.com/office/drawing/2014/main" id="{A83EBE6B-21A6-4BD7-9120-1E3D1C22C3F1}"/>
              </a:ext>
            </a:extLst>
          </p:cNvPr>
          <p:cNvSpPr>
            <a:spLocks noGrp="1"/>
          </p:cNvSpPr>
          <p:nvPr>
            <p:ph idx="1"/>
          </p:nvPr>
        </p:nvSpPr>
        <p:spPr/>
        <p:txBody>
          <a:bodyPr>
            <a:normAutofit/>
          </a:bodyPr>
          <a:lstStyle/>
          <a:p>
            <a:r>
              <a:rPr lang="en-US" sz="4000" dirty="0">
                <a:solidFill>
                  <a:schemeClr val="accent1">
                    <a:lumMod val="50000"/>
                  </a:schemeClr>
                </a:solidFill>
              </a:rPr>
              <a:t>“The Catholic school is a believing community which celebrates faith in Jesus through prayer and liturgy, inviting all to participate appropriately and to develop their spiritual capacities.”</a:t>
            </a:r>
            <a:endParaRPr lang="en-GB" sz="4000" dirty="0">
              <a:solidFill>
                <a:schemeClr val="accent1">
                  <a:lumMod val="50000"/>
                </a:schemeClr>
              </a:solidFill>
            </a:endParaRPr>
          </a:p>
        </p:txBody>
      </p:sp>
      <p:sp>
        <p:nvSpPr>
          <p:cNvPr id="4" name="TextBox 3">
            <a:extLst>
              <a:ext uri="{FF2B5EF4-FFF2-40B4-BE49-F238E27FC236}">
                <a16:creationId xmlns:a16="http://schemas.microsoft.com/office/drawing/2014/main" id="{3308C7E9-D42F-4F0E-A183-649E8E3B88F1}"/>
              </a:ext>
            </a:extLst>
          </p:cNvPr>
          <p:cNvSpPr txBox="1"/>
          <p:nvPr/>
        </p:nvSpPr>
        <p:spPr>
          <a:xfrm>
            <a:off x="1020723" y="4207677"/>
            <a:ext cx="1402987" cy="1323439"/>
          </a:xfrm>
          <a:prstGeom prst="rect">
            <a:avLst/>
          </a:prstGeom>
          <a:solidFill>
            <a:schemeClr val="tx2">
              <a:lumMod val="10000"/>
              <a:lumOff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50" normalizeH="0" baseline="0" noProof="0" dirty="0">
              <a:ln>
                <a:noFill/>
              </a:ln>
              <a:solidFill>
                <a:prstClr val="black"/>
              </a:solidFill>
              <a:effectLst/>
              <a:uLnTx/>
              <a:uFillTx/>
              <a:latin typeface="The Ha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a:noFill/>
                </a:ln>
                <a:solidFill>
                  <a:prstClr val="black"/>
                </a:solidFill>
                <a:effectLst/>
                <a:uLnTx/>
                <a:uFillTx/>
                <a:latin typeface="The Hand"/>
                <a:ea typeface="+mn-ea"/>
                <a:cs typeface="+mn-cs"/>
              </a:rPr>
              <a:t>celebrates</a:t>
            </a:r>
            <a:endParaRPr kumimoji="0" lang="en-GB" sz="2400" b="1" i="0" u="none" strike="noStrike" kern="1200" cap="none" spc="0" normalizeH="0" baseline="0" noProof="0" dirty="0">
              <a:ln>
                <a:noFill/>
              </a:ln>
              <a:solidFill>
                <a:prstClr val="black"/>
              </a:solidFill>
              <a:effectLst/>
              <a:uLnTx/>
              <a:uFillTx/>
              <a:latin typeface="The Hand"/>
              <a:ea typeface="+mn-ea"/>
              <a:cs typeface="+mn-cs"/>
            </a:endParaRPr>
          </a:p>
        </p:txBody>
      </p:sp>
      <p:sp>
        <p:nvSpPr>
          <p:cNvPr id="5" name="TextBox 4">
            <a:extLst>
              <a:ext uri="{FF2B5EF4-FFF2-40B4-BE49-F238E27FC236}">
                <a16:creationId xmlns:a16="http://schemas.microsoft.com/office/drawing/2014/main" id="{049553CD-0E24-4244-9110-273DCD0AAC46}"/>
              </a:ext>
            </a:extLst>
          </p:cNvPr>
          <p:cNvSpPr txBox="1"/>
          <p:nvPr/>
        </p:nvSpPr>
        <p:spPr>
          <a:xfrm>
            <a:off x="2423710" y="4223941"/>
            <a:ext cx="9276202" cy="1323439"/>
          </a:xfrm>
          <a:prstGeom prst="rect">
            <a:avLst/>
          </a:prstGeom>
          <a:noFill/>
          <a:ln w="28575">
            <a:solidFill>
              <a:schemeClr val="tx2">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he Hand"/>
                <a:ea typeface="+mn-ea"/>
                <a:cs typeface="+mn-cs"/>
              </a:rPr>
              <a:t>Our faith doesn’t just live in our heads – it is something we do, and something we share.</a:t>
            </a:r>
          </a:p>
        </p:txBody>
      </p:sp>
      <p:sp>
        <p:nvSpPr>
          <p:cNvPr id="6" name="Rectangle 5">
            <a:extLst>
              <a:ext uri="{FF2B5EF4-FFF2-40B4-BE49-F238E27FC236}">
                <a16:creationId xmlns:a16="http://schemas.microsoft.com/office/drawing/2014/main" id="{8C6D4AC2-BEA3-41CA-B1C5-AC64D9867B3D}"/>
              </a:ext>
            </a:extLst>
          </p:cNvPr>
          <p:cNvSpPr/>
          <p:nvPr/>
        </p:nvSpPr>
        <p:spPr>
          <a:xfrm>
            <a:off x="7722824" y="2214167"/>
            <a:ext cx="1244906" cy="583894"/>
          </a:xfrm>
          <a:prstGeom prst="rect">
            <a:avLst/>
          </a:prstGeom>
          <a:solidFill>
            <a:srgbClr val="D5F2EB">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67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9F6-BEAC-4B70-815B-9BC0F1904EC3}"/>
              </a:ext>
            </a:extLst>
          </p:cNvPr>
          <p:cNvSpPr>
            <a:spLocks noGrp="1"/>
          </p:cNvSpPr>
          <p:nvPr>
            <p:ph type="title"/>
          </p:nvPr>
        </p:nvSpPr>
        <p:spPr/>
        <p:txBody>
          <a:bodyPr/>
          <a:lstStyle/>
          <a:p>
            <a:r>
              <a:rPr lang="en-GB" dirty="0"/>
              <a:t>Celebrating and Worshipping</a:t>
            </a:r>
          </a:p>
        </p:txBody>
      </p:sp>
      <p:sp>
        <p:nvSpPr>
          <p:cNvPr id="3" name="Content Placeholder 2">
            <a:extLst>
              <a:ext uri="{FF2B5EF4-FFF2-40B4-BE49-F238E27FC236}">
                <a16:creationId xmlns:a16="http://schemas.microsoft.com/office/drawing/2014/main" id="{A83EBE6B-21A6-4BD7-9120-1E3D1C22C3F1}"/>
              </a:ext>
            </a:extLst>
          </p:cNvPr>
          <p:cNvSpPr>
            <a:spLocks noGrp="1"/>
          </p:cNvSpPr>
          <p:nvPr>
            <p:ph idx="1"/>
          </p:nvPr>
        </p:nvSpPr>
        <p:spPr/>
        <p:txBody>
          <a:bodyPr>
            <a:normAutofit/>
          </a:bodyPr>
          <a:lstStyle/>
          <a:p>
            <a:r>
              <a:rPr lang="en-US" sz="4000" dirty="0">
                <a:solidFill>
                  <a:schemeClr val="accent1">
                    <a:lumMod val="50000"/>
                  </a:schemeClr>
                </a:solidFill>
              </a:rPr>
              <a:t>“The Catholic school is a believing community which celebrates faith in Jesus through prayer and liturgy, inviting all to participate appropriately and to develop their spiritual capacities.”</a:t>
            </a:r>
            <a:endParaRPr lang="en-GB" sz="4000" dirty="0">
              <a:solidFill>
                <a:schemeClr val="accent1">
                  <a:lumMod val="50000"/>
                </a:schemeClr>
              </a:solidFill>
            </a:endParaRPr>
          </a:p>
        </p:txBody>
      </p:sp>
      <p:sp>
        <p:nvSpPr>
          <p:cNvPr id="4" name="TextBox 3">
            <a:extLst>
              <a:ext uri="{FF2B5EF4-FFF2-40B4-BE49-F238E27FC236}">
                <a16:creationId xmlns:a16="http://schemas.microsoft.com/office/drawing/2014/main" id="{3308C7E9-D42F-4F0E-A183-649E8E3B88F1}"/>
              </a:ext>
            </a:extLst>
          </p:cNvPr>
          <p:cNvSpPr txBox="1"/>
          <p:nvPr/>
        </p:nvSpPr>
        <p:spPr>
          <a:xfrm>
            <a:off x="838200" y="4097764"/>
            <a:ext cx="1585510" cy="1938992"/>
          </a:xfrm>
          <a:prstGeom prst="rect">
            <a:avLst/>
          </a:prstGeom>
          <a:solidFill>
            <a:schemeClr val="tx2">
              <a:lumMod val="10000"/>
              <a:lumOff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50" dirty="0">
                <a:solidFill>
                  <a:prstClr val="black"/>
                </a:solidFill>
                <a:latin typeface="The Hand"/>
              </a:rPr>
              <a:t>p</a:t>
            </a:r>
            <a:r>
              <a:rPr kumimoji="0" lang="en-US" sz="4000" b="1" i="0" u="none" strike="noStrike" kern="1200" cap="none" spc="50" normalizeH="0" baseline="0" noProof="0" dirty="0" err="1">
                <a:ln>
                  <a:noFill/>
                </a:ln>
                <a:solidFill>
                  <a:prstClr val="black"/>
                </a:solidFill>
                <a:effectLst/>
                <a:uLnTx/>
                <a:uFillTx/>
                <a:latin typeface="The Hand"/>
                <a:ea typeface="+mn-ea"/>
                <a:cs typeface="+mn-cs"/>
              </a:rPr>
              <a:t>rayer</a:t>
            </a:r>
            <a:r>
              <a:rPr kumimoji="0" lang="en-US" sz="4000" b="1" i="0" u="none" strike="noStrike" kern="1200" cap="none" spc="50" normalizeH="0" baseline="0" noProof="0" dirty="0">
                <a:ln>
                  <a:noFill/>
                </a:ln>
                <a:solidFill>
                  <a:prstClr val="black"/>
                </a:solidFill>
                <a:effectLst/>
                <a:uLnTx/>
                <a:uFillTx/>
                <a:latin typeface="The Han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a:noFill/>
                </a:ln>
                <a:solidFill>
                  <a:prstClr val="black"/>
                </a:solidFill>
                <a:effectLst/>
                <a:uLnTx/>
                <a:uFillTx/>
                <a:latin typeface="The Hand"/>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a:noFill/>
                </a:ln>
                <a:solidFill>
                  <a:prstClr val="black"/>
                </a:solidFill>
                <a:effectLst/>
                <a:uLnTx/>
                <a:uFillTx/>
                <a:latin typeface="The Hand"/>
                <a:ea typeface="+mn-ea"/>
                <a:cs typeface="+mn-cs"/>
              </a:rPr>
              <a:t>liturgy </a:t>
            </a:r>
          </a:p>
        </p:txBody>
      </p:sp>
      <p:sp>
        <p:nvSpPr>
          <p:cNvPr id="5" name="TextBox 4">
            <a:extLst>
              <a:ext uri="{FF2B5EF4-FFF2-40B4-BE49-F238E27FC236}">
                <a16:creationId xmlns:a16="http://schemas.microsoft.com/office/drawing/2014/main" id="{049553CD-0E24-4244-9110-273DCD0AAC46}"/>
              </a:ext>
            </a:extLst>
          </p:cNvPr>
          <p:cNvSpPr txBox="1"/>
          <p:nvPr/>
        </p:nvSpPr>
        <p:spPr>
          <a:xfrm>
            <a:off x="2423710" y="4097764"/>
            <a:ext cx="9276202" cy="1938992"/>
          </a:xfrm>
          <a:prstGeom prst="rect">
            <a:avLst/>
          </a:prstGeom>
          <a:noFill/>
          <a:ln w="28575">
            <a:solidFill>
              <a:schemeClr val="tx2">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he Hand"/>
                <a:ea typeface="+mn-ea"/>
                <a:cs typeface="+mn-cs"/>
              </a:rPr>
              <a:t>Our tradition helps us to do this in ways that can be both private and public; in ways that join us with one another and with the wider Church. These include sacramental celebrations.</a:t>
            </a:r>
          </a:p>
        </p:txBody>
      </p:sp>
      <p:sp>
        <p:nvSpPr>
          <p:cNvPr id="6" name="Rectangle 5">
            <a:extLst>
              <a:ext uri="{FF2B5EF4-FFF2-40B4-BE49-F238E27FC236}">
                <a16:creationId xmlns:a16="http://schemas.microsoft.com/office/drawing/2014/main" id="{62330235-9459-499B-A8F9-2C6BA0DDA197}"/>
              </a:ext>
            </a:extLst>
          </p:cNvPr>
          <p:cNvSpPr/>
          <p:nvPr/>
        </p:nvSpPr>
        <p:spPr>
          <a:xfrm>
            <a:off x="2137271" y="2807058"/>
            <a:ext cx="2269475" cy="583894"/>
          </a:xfrm>
          <a:prstGeom prst="rect">
            <a:avLst/>
          </a:prstGeom>
          <a:solidFill>
            <a:srgbClr val="D5F2EB">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603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9F6-BEAC-4B70-815B-9BC0F1904EC3}"/>
              </a:ext>
            </a:extLst>
          </p:cNvPr>
          <p:cNvSpPr>
            <a:spLocks noGrp="1"/>
          </p:cNvSpPr>
          <p:nvPr>
            <p:ph type="title"/>
          </p:nvPr>
        </p:nvSpPr>
        <p:spPr/>
        <p:txBody>
          <a:bodyPr/>
          <a:lstStyle/>
          <a:p>
            <a:r>
              <a:rPr lang="en-GB" dirty="0"/>
              <a:t>Celebrating and Worshipping</a:t>
            </a:r>
          </a:p>
        </p:txBody>
      </p:sp>
      <p:sp>
        <p:nvSpPr>
          <p:cNvPr id="3" name="Content Placeholder 2">
            <a:extLst>
              <a:ext uri="{FF2B5EF4-FFF2-40B4-BE49-F238E27FC236}">
                <a16:creationId xmlns:a16="http://schemas.microsoft.com/office/drawing/2014/main" id="{A83EBE6B-21A6-4BD7-9120-1E3D1C22C3F1}"/>
              </a:ext>
            </a:extLst>
          </p:cNvPr>
          <p:cNvSpPr>
            <a:spLocks noGrp="1"/>
          </p:cNvSpPr>
          <p:nvPr>
            <p:ph idx="1"/>
          </p:nvPr>
        </p:nvSpPr>
        <p:spPr/>
        <p:txBody>
          <a:bodyPr>
            <a:normAutofit/>
          </a:bodyPr>
          <a:lstStyle/>
          <a:p>
            <a:r>
              <a:rPr lang="en-US" sz="4000" dirty="0">
                <a:solidFill>
                  <a:schemeClr val="accent1">
                    <a:lumMod val="50000"/>
                  </a:schemeClr>
                </a:solidFill>
              </a:rPr>
              <a:t>“The Catholic school is a believing community which celebrates faith in Jesus through prayer and liturgy, inviting all to participate appropriately and to develop their spiritual capacities.”</a:t>
            </a:r>
            <a:endParaRPr lang="en-GB" sz="4000" dirty="0">
              <a:solidFill>
                <a:schemeClr val="accent1">
                  <a:lumMod val="50000"/>
                </a:schemeClr>
              </a:solidFill>
            </a:endParaRPr>
          </a:p>
        </p:txBody>
      </p:sp>
      <p:sp>
        <p:nvSpPr>
          <p:cNvPr id="4" name="TextBox 3">
            <a:extLst>
              <a:ext uri="{FF2B5EF4-FFF2-40B4-BE49-F238E27FC236}">
                <a16:creationId xmlns:a16="http://schemas.microsoft.com/office/drawing/2014/main" id="{3308C7E9-D42F-4F0E-A183-649E8E3B88F1}"/>
              </a:ext>
            </a:extLst>
          </p:cNvPr>
          <p:cNvSpPr txBox="1"/>
          <p:nvPr/>
        </p:nvSpPr>
        <p:spPr>
          <a:xfrm>
            <a:off x="609431" y="4094986"/>
            <a:ext cx="1784732" cy="1938992"/>
          </a:xfrm>
          <a:prstGeom prst="rect">
            <a:avLst/>
          </a:prstGeom>
          <a:solidFill>
            <a:schemeClr val="tx2">
              <a:lumMod val="10000"/>
              <a:lumOff val="90000"/>
            </a:schemeClr>
          </a:solidFill>
        </p:spPr>
        <p:txBody>
          <a:bodyPr wrap="square" rtlCol="0">
            <a:spAutoFit/>
          </a:bodyPr>
          <a:lstStyle/>
          <a:p>
            <a:pPr lvl="0" algn="ctr"/>
            <a:r>
              <a:rPr lang="en-US" sz="4000" b="1" spc="50" dirty="0"/>
              <a:t>all to participate appropriately</a:t>
            </a:r>
            <a:endParaRPr kumimoji="0" lang="en-US" sz="4800" b="1" i="0" u="none" strike="noStrike" kern="1200" cap="none" spc="50" normalizeH="0" baseline="0" noProof="0" dirty="0">
              <a:ln>
                <a:noFill/>
              </a:ln>
              <a:effectLst/>
              <a:uLnTx/>
              <a:uFillTx/>
              <a:latin typeface="The Hand"/>
            </a:endParaRPr>
          </a:p>
        </p:txBody>
      </p:sp>
      <p:sp>
        <p:nvSpPr>
          <p:cNvPr id="5" name="TextBox 4">
            <a:extLst>
              <a:ext uri="{FF2B5EF4-FFF2-40B4-BE49-F238E27FC236}">
                <a16:creationId xmlns:a16="http://schemas.microsoft.com/office/drawing/2014/main" id="{049553CD-0E24-4244-9110-273DCD0AAC46}"/>
              </a:ext>
            </a:extLst>
          </p:cNvPr>
          <p:cNvSpPr txBox="1"/>
          <p:nvPr/>
        </p:nvSpPr>
        <p:spPr>
          <a:xfrm>
            <a:off x="2394163" y="4121907"/>
            <a:ext cx="9276202" cy="1938992"/>
          </a:xfrm>
          <a:prstGeom prst="rect">
            <a:avLst/>
          </a:prstGeom>
          <a:noFill/>
          <a:ln w="28575">
            <a:solidFill>
              <a:schemeClr val="tx2">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he Hand"/>
                <a:ea typeface="+mn-ea"/>
                <a:cs typeface="+mn-cs"/>
              </a:rPr>
              <a:t>Although not everyone in our community is a Catholic, we are still a Catholic school, and invite everyone in our community to join with us</a:t>
            </a:r>
            <a:r>
              <a:rPr kumimoji="0" lang="en-GB" sz="4000" b="1" i="0" u="none" strike="noStrike" kern="1200" cap="none" spc="0" normalizeH="0" noProof="0" dirty="0">
                <a:ln>
                  <a:noFill/>
                </a:ln>
                <a:solidFill>
                  <a:prstClr val="black"/>
                </a:solidFill>
                <a:effectLst/>
                <a:uLnTx/>
                <a:uFillTx/>
                <a:latin typeface="The Hand"/>
                <a:ea typeface="+mn-ea"/>
                <a:cs typeface="+mn-cs"/>
              </a:rPr>
              <a:t> as we celebrate our faith.</a:t>
            </a:r>
            <a:endParaRPr kumimoji="0" lang="en-GB" sz="4000" b="1" i="0" u="none" strike="noStrike" kern="1200" cap="none" spc="0" normalizeH="0" baseline="0" noProof="0" dirty="0">
              <a:ln>
                <a:noFill/>
              </a:ln>
              <a:solidFill>
                <a:prstClr val="black"/>
              </a:solidFill>
              <a:effectLst/>
              <a:uLnTx/>
              <a:uFillTx/>
              <a:latin typeface="The Hand"/>
              <a:ea typeface="+mn-ea"/>
              <a:cs typeface="+mn-cs"/>
            </a:endParaRPr>
          </a:p>
        </p:txBody>
      </p:sp>
      <p:sp>
        <p:nvSpPr>
          <p:cNvPr id="6" name="Rectangle 5">
            <a:extLst>
              <a:ext uri="{FF2B5EF4-FFF2-40B4-BE49-F238E27FC236}">
                <a16:creationId xmlns:a16="http://schemas.microsoft.com/office/drawing/2014/main" id="{64940DF7-BA7E-4DF1-977B-58390DEA8E01}"/>
              </a:ext>
            </a:extLst>
          </p:cNvPr>
          <p:cNvSpPr/>
          <p:nvPr/>
        </p:nvSpPr>
        <p:spPr>
          <a:xfrm>
            <a:off x="5497416" y="2806193"/>
            <a:ext cx="3822853" cy="583894"/>
          </a:xfrm>
          <a:prstGeom prst="rect">
            <a:avLst/>
          </a:prstGeom>
          <a:solidFill>
            <a:srgbClr val="D5F2EB">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811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9F6-BEAC-4B70-815B-9BC0F1904EC3}"/>
              </a:ext>
            </a:extLst>
          </p:cNvPr>
          <p:cNvSpPr>
            <a:spLocks noGrp="1"/>
          </p:cNvSpPr>
          <p:nvPr>
            <p:ph type="title"/>
          </p:nvPr>
        </p:nvSpPr>
        <p:spPr/>
        <p:txBody>
          <a:bodyPr/>
          <a:lstStyle/>
          <a:p>
            <a:r>
              <a:rPr lang="en-GB" dirty="0"/>
              <a:t>Celebrating and Worshipping</a:t>
            </a:r>
          </a:p>
        </p:txBody>
      </p:sp>
      <p:sp>
        <p:nvSpPr>
          <p:cNvPr id="3" name="Content Placeholder 2">
            <a:extLst>
              <a:ext uri="{FF2B5EF4-FFF2-40B4-BE49-F238E27FC236}">
                <a16:creationId xmlns:a16="http://schemas.microsoft.com/office/drawing/2014/main" id="{A83EBE6B-21A6-4BD7-9120-1E3D1C22C3F1}"/>
              </a:ext>
            </a:extLst>
          </p:cNvPr>
          <p:cNvSpPr>
            <a:spLocks noGrp="1"/>
          </p:cNvSpPr>
          <p:nvPr>
            <p:ph idx="1"/>
          </p:nvPr>
        </p:nvSpPr>
        <p:spPr/>
        <p:txBody>
          <a:bodyPr>
            <a:normAutofit/>
          </a:bodyPr>
          <a:lstStyle/>
          <a:p>
            <a:r>
              <a:rPr lang="en-US" sz="4000" dirty="0">
                <a:solidFill>
                  <a:schemeClr val="accent1">
                    <a:lumMod val="50000"/>
                  </a:schemeClr>
                </a:solidFill>
              </a:rPr>
              <a:t>“The Catholic school is a believing community which celebrates faith in Jesus through prayer and liturgy, inviting all to participate appropriately and to develop their spiritual capacities.”</a:t>
            </a:r>
            <a:endParaRPr lang="en-GB" sz="4000" dirty="0">
              <a:solidFill>
                <a:schemeClr val="accent1">
                  <a:lumMod val="50000"/>
                </a:schemeClr>
              </a:solidFill>
            </a:endParaRPr>
          </a:p>
        </p:txBody>
      </p:sp>
      <p:sp>
        <p:nvSpPr>
          <p:cNvPr id="4" name="TextBox 3">
            <a:extLst>
              <a:ext uri="{FF2B5EF4-FFF2-40B4-BE49-F238E27FC236}">
                <a16:creationId xmlns:a16="http://schemas.microsoft.com/office/drawing/2014/main" id="{3308C7E9-D42F-4F0E-A183-649E8E3B88F1}"/>
              </a:ext>
            </a:extLst>
          </p:cNvPr>
          <p:cNvSpPr txBox="1"/>
          <p:nvPr/>
        </p:nvSpPr>
        <p:spPr>
          <a:xfrm>
            <a:off x="1020724" y="4223940"/>
            <a:ext cx="1402987" cy="1323439"/>
          </a:xfrm>
          <a:prstGeom prst="rect">
            <a:avLst/>
          </a:prstGeom>
          <a:solidFill>
            <a:schemeClr val="tx2">
              <a:lumMod val="10000"/>
              <a:lumOff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50" dirty="0">
                <a:solidFill>
                  <a:prstClr val="black"/>
                </a:solidFill>
                <a:latin typeface="The Hand"/>
              </a:rPr>
              <a:t>s</a:t>
            </a:r>
            <a:r>
              <a:rPr kumimoji="0" lang="en-US" sz="4000" b="1" i="0" u="none" strike="noStrike" kern="1200" cap="none" spc="50" normalizeH="0" baseline="0" noProof="0" dirty="0" err="1">
                <a:ln>
                  <a:noFill/>
                </a:ln>
                <a:solidFill>
                  <a:prstClr val="black"/>
                </a:solidFill>
                <a:effectLst/>
                <a:uLnTx/>
                <a:uFillTx/>
                <a:latin typeface="The Hand"/>
                <a:ea typeface="+mn-ea"/>
                <a:cs typeface="+mn-cs"/>
              </a:rPr>
              <a:t>piritual</a:t>
            </a:r>
            <a:r>
              <a:rPr kumimoji="0" lang="en-US" sz="4000" b="1" i="0" u="none" strike="noStrike" kern="1200" cap="none" spc="50" normalizeH="0" baseline="0" noProof="0" dirty="0">
                <a:ln>
                  <a:noFill/>
                </a:ln>
                <a:solidFill>
                  <a:prstClr val="black"/>
                </a:solidFill>
                <a:effectLst/>
                <a:uLnTx/>
                <a:uFillTx/>
                <a:latin typeface="The Hand"/>
                <a:ea typeface="+mn-ea"/>
                <a:cs typeface="+mn-cs"/>
              </a:rPr>
              <a:t> capacities</a:t>
            </a:r>
          </a:p>
        </p:txBody>
      </p:sp>
      <p:sp>
        <p:nvSpPr>
          <p:cNvPr id="5" name="TextBox 4">
            <a:extLst>
              <a:ext uri="{FF2B5EF4-FFF2-40B4-BE49-F238E27FC236}">
                <a16:creationId xmlns:a16="http://schemas.microsoft.com/office/drawing/2014/main" id="{049553CD-0E24-4244-9110-273DCD0AAC46}"/>
              </a:ext>
            </a:extLst>
          </p:cNvPr>
          <p:cNvSpPr txBox="1"/>
          <p:nvPr/>
        </p:nvSpPr>
        <p:spPr>
          <a:xfrm>
            <a:off x="2423710" y="4223941"/>
            <a:ext cx="9276202" cy="1323439"/>
          </a:xfrm>
          <a:prstGeom prst="rect">
            <a:avLst/>
          </a:prstGeom>
          <a:noFill/>
          <a:ln w="28575">
            <a:solidFill>
              <a:schemeClr val="tx2">
                <a:lumMod val="25000"/>
                <a:lumOff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he Hand"/>
                <a:ea typeface="+mn-ea"/>
                <a:cs typeface="+mn-cs"/>
              </a:rPr>
              <a:t>We believe that every person – of any faith or none – is made by God and is both body </a:t>
            </a:r>
            <a:r>
              <a:rPr kumimoji="0" lang="en-GB" sz="4000" b="1" i="0" u="none" strike="noStrike" kern="1200" cap="none" spc="0" normalizeH="0" baseline="0" noProof="0" dirty="0">
                <a:ln>
                  <a:noFill/>
                </a:ln>
                <a:solidFill>
                  <a:schemeClr val="bg2">
                    <a:lumMod val="50000"/>
                  </a:schemeClr>
                </a:solidFill>
                <a:effectLst/>
                <a:uLnTx/>
                <a:uFillTx/>
                <a:latin typeface="The Hand"/>
                <a:ea typeface="+mn-ea"/>
                <a:cs typeface="+mn-cs"/>
              </a:rPr>
              <a:t>and</a:t>
            </a:r>
            <a:r>
              <a:rPr kumimoji="0" lang="en-GB" sz="4000" b="1" i="0" u="none" strike="noStrike" kern="1200" cap="none" spc="0" normalizeH="0" baseline="0" noProof="0" dirty="0">
                <a:ln>
                  <a:noFill/>
                </a:ln>
                <a:solidFill>
                  <a:prstClr val="black"/>
                </a:solidFill>
                <a:effectLst/>
                <a:uLnTx/>
                <a:uFillTx/>
                <a:latin typeface="The Hand"/>
                <a:ea typeface="+mn-ea"/>
                <a:cs typeface="+mn-cs"/>
              </a:rPr>
              <a:t> soul.</a:t>
            </a:r>
            <a:r>
              <a:rPr kumimoji="0" lang="en-GB" sz="4000" b="1" i="0" u="none" strike="noStrike" kern="1200" cap="none" spc="0" normalizeH="0" noProof="0" dirty="0">
                <a:ln>
                  <a:noFill/>
                </a:ln>
                <a:solidFill>
                  <a:prstClr val="black"/>
                </a:solidFill>
                <a:effectLst/>
                <a:uLnTx/>
                <a:uFillTx/>
                <a:latin typeface="The Hand"/>
                <a:ea typeface="+mn-ea"/>
                <a:cs typeface="+mn-cs"/>
              </a:rPr>
              <a:t> We try to help </a:t>
            </a:r>
            <a:r>
              <a:rPr kumimoji="0" lang="en-GB" sz="4000" b="1" i="0" u="none" strike="noStrike" kern="1200" cap="none" spc="0" normalizeH="0" noProof="0" dirty="0" err="1">
                <a:ln>
                  <a:noFill/>
                </a:ln>
                <a:solidFill>
                  <a:prstClr val="black"/>
                </a:solidFill>
                <a:effectLst/>
                <a:uLnTx/>
                <a:uFillTx/>
                <a:latin typeface="The Hand"/>
                <a:ea typeface="+mn-ea"/>
                <a:cs typeface="+mn-cs"/>
              </a:rPr>
              <a:t>th</a:t>
            </a:r>
            <a:r>
              <a:rPr lang="en-GB" sz="4000" b="1" dirty="0">
                <a:solidFill>
                  <a:prstClr val="black"/>
                </a:solidFill>
                <a:latin typeface="The Hand"/>
              </a:rPr>
              <a:t>e </a:t>
            </a:r>
            <a:r>
              <a:rPr lang="en-GB" sz="4000" b="1" dirty="0">
                <a:solidFill>
                  <a:schemeClr val="bg2">
                    <a:lumMod val="50000"/>
                  </a:schemeClr>
                </a:solidFill>
                <a:latin typeface="The Hand"/>
              </a:rPr>
              <a:t>whole</a:t>
            </a:r>
            <a:r>
              <a:rPr lang="en-GB" sz="4000" b="1" dirty="0">
                <a:solidFill>
                  <a:prstClr val="black"/>
                </a:solidFill>
                <a:latin typeface="The Hand"/>
              </a:rPr>
              <a:t> person to grow.</a:t>
            </a:r>
            <a:endParaRPr kumimoji="0" lang="en-GB" sz="4000" b="1" i="0" u="none" strike="noStrike" kern="1200" cap="none" spc="0" normalizeH="0" baseline="0" noProof="0" dirty="0">
              <a:ln>
                <a:noFill/>
              </a:ln>
              <a:solidFill>
                <a:prstClr val="black"/>
              </a:solidFill>
              <a:effectLst/>
              <a:uLnTx/>
              <a:uFillTx/>
              <a:latin typeface="The Hand"/>
              <a:ea typeface="+mn-ea"/>
              <a:cs typeface="+mn-cs"/>
            </a:endParaRPr>
          </a:p>
        </p:txBody>
      </p:sp>
      <p:sp>
        <p:nvSpPr>
          <p:cNvPr id="6" name="Rectangle 5">
            <a:extLst>
              <a:ext uri="{FF2B5EF4-FFF2-40B4-BE49-F238E27FC236}">
                <a16:creationId xmlns:a16="http://schemas.microsoft.com/office/drawing/2014/main" id="{647EB105-2E1E-4958-BBFC-8A04C876A0BD}"/>
              </a:ext>
            </a:extLst>
          </p:cNvPr>
          <p:cNvSpPr/>
          <p:nvPr/>
        </p:nvSpPr>
        <p:spPr>
          <a:xfrm>
            <a:off x="1722218" y="3419265"/>
            <a:ext cx="2309956" cy="583894"/>
          </a:xfrm>
          <a:prstGeom prst="rect">
            <a:avLst/>
          </a:prstGeom>
          <a:solidFill>
            <a:srgbClr val="D5F2EB">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045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E6E0-7204-46FE-B005-476DC52CDCB3}"/>
              </a:ext>
            </a:extLst>
          </p:cNvPr>
          <p:cNvSpPr>
            <a:spLocks noGrp="1"/>
          </p:cNvSpPr>
          <p:nvPr>
            <p:ph type="title"/>
          </p:nvPr>
        </p:nvSpPr>
        <p:spPr>
          <a:xfrm rot="16200000">
            <a:off x="-3931213" y="-707066"/>
            <a:ext cx="10333075" cy="1414131"/>
          </a:xfrm>
        </p:spPr>
        <p:txBody>
          <a:bodyPr>
            <a:noAutofit/>
          </a:bodyPr>
          <a:lstStyle/>
          <a:p>
            <a:r>
              <a:rPr lang="en-GB" sz="9600" dirty="0"/>
              <a:t>Celebrate</a:t>
            </a:r>
          </a:p>
        </p:txBody>
      </p:sp>
      <p:pic>
        <p:nvPicPr>
          <p:cNvPr id="4" name="Content Placeholder 3">
            <a:extLst>
              <a:ext uri="{FF2B5EF4-FFF2-40B4-BE49-F238E27FC236}">
                <a16:creationId xmlns:a16="http://schemas.microsoft.com/office/drawing/2014/main" id="{7B619E12-B260-4E99-ABDF-8E67849F6CAF}"/>
              </a:ext>
            </a:extLst>
          </p:cNvPr>
          <p:cNvPicPr>
            <a:picLocks noGrp="1" noChangeAspect="1"/>
          </p:cNvPicPr>
          <p:nvPr>
            <p:ph idx="1"/>
          </p:nvPr>
        </p:nvPicPr>
        <p:blipFill>
          <a:blip r:embed="rId3"/>
          <a:stretch>
            <a:fillRect/>
          </a:stretch>
        </p:blipFill>
        <p:spPr>
          <a:xfrm>
            <a:off x="1956485" y="454819"/>
            <a:ext cx="7419975" cy="2974181"/>
          </a:xfrm>
          <a:prstGeom prst="rect">
            <a:avLst/>
          </a:prstGeom>
        </p:spPr>
      </p:pic>
      <p:pic>
        <p:nvPicPr>
          <p:cNvPr id="5" name="Picture 4">
            <a:extLst>
              <a:ext uri="{FF2B5EF4-FFF2-40B4-BE49-F238E27FC236}">
                <a16:creationId xmlns:a16="http://schemas.microsoft.com/office/drawing/2014/main" id="{F80B79DE-ADA2-418C-A9C4-E6119098BCA3}"/>
              </a:ext>
            </a:extLst>
          </p:cNvPr>
          <p:cNvPicPr>
            <a:picLocks noChangeAspect="1"/>
          </p:cNvPicPr>
          <p:nvPr/>
        </p:nvPicPr>
        <p:blipFill>
          <a:blip r:embed="rId4"/>
          <a:stretch>
            <a:fillRect/>
          </a:stretch>
        </p:blipFill>
        <p:spPr>
          <a:xfrm>
            <a:off x="2104315" y="3429000"/>
            <a:ext cx="7258050" cy="1275347"/>
          </a:xfrm>
          <a:prstGeom prst="rect">
            <a:avLst/>
          </a:prstGeom>
        </p:spPr>
      </p:pic>
      <p:pic>
        <p:nvPicPr>
          <p:cNvPr id="6" name="Picture 5">
            <a:extLst>
              <a:ext uri="{FF2B5EF4-FFF2-40B4-BE49-F238E27FC236}">
                <a16:creationId xmlns:a16="http://schemas.microsoft.com/office/drawing/2014/main" id="{90E74E24-4869-4FEF-B97B-3ED72208B385}"/>
              </a:ext>
            </a:extLst>
          </p:cNvPr>
          <p:cNvPicPr>
            <a:picLocks noChangeAspect="1"/>
          </p:cNvPicPr>
          <p:nvPr/>
        </p:nvPicPr>
        <p:blipFill>
          <a:blip r:embed="rId5"/>
          <a:stretch>
            <a:fillRect/>
          </a:stretch>
        </p:blipFill>
        <p:spPr>
          <a:xfrm>
            <a:off x="2085265" y="4704347"/>
            <a:ext cx="7277100" cy="1448803"/>
          </a:xfrm>
          <a:prstGeom prst="rect">
            <a:avLst/>
          </a:prstGeom>
        </p:spPr>
      </p:pic>
      <p:sp>
        <p:nvSpPr>
          <p:cNvPr id="3" name="Rectangle 2">
            <a:extLst>
              <a:ext uri="{FF2B5EF4-FFF2-40B4-BE49-F238E27FC236}">
                <a16:creationId xmlns:a16="http://schemas.microsoft.com/office/drawing/2014/main" id="{C05B943D-1801-45CA-9514-94E34ACF7C24}"/>
              </a:ext>
            </a:extLst>
          </p:cNvPr>
          <p:cNvSpPr/>
          <p:nvPr/>
        </p:nvSpPr>
        <p:spPr>
          <a:xfrm>
            <a:off x="1942391" y="454819"/>
            <a:ext cx="45719" cy="297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3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778-F836-4C92-B372-667754AE5826}"/>
              </a:ext>
            </a:extLst>
          </p:cNvPr>
          <p:cNvSpPr>
            <a:spLocks noGrp="1"/>
          </p:cNvSpPr>
          <p:nvPr>
            <p:ph type="title"/>
          </p:nvPr>
        </p:nvSpPr>
        <p:spPr>
          <a:xfrm rot="16200000">
            <a:off x="-3958900" y="-812688"/>
            <a:ext cx="10333075" cy="1414131"/>
          </a:xfrm>
        </p:spPr>
        <p:txBody>
          <a:bodyPr>
            <a:noAutofit/>
          </a:bodyPr>
          <a:lstStyle/>
          <a:p>
            <a:r>
              <a:rPr lang="en-GB" sz="9600" dirty="0"/>
              <a:t>Worship</a:t>
            </a:r>
          </a:p>
        </p:txBody>
      </p:sp>
      <p:pic>
        <p:nvPicPr>
          <p:cNvPr id="5" name="Content Placeholder 4">
            <a:extLst>
              <a:ext uri="{FF2B5EF4-FFF2-40B4-BE49-F238E27FC236}">
                <a16:creationId xmlns:a16="http://schemas.microsoft.com/office/drawing/2014/main" id="{C74DF0FD-F110-448A-B52C-DD627A40F775}"/>
              </a:ext>
            </a:extLst>
          </p:cNvPr>
          <p:cNvPicPr>
            <a:picLocks noGrp="1" noChangeAspect="1"/>
          </p:cNvPicPr>
          <p:nvPr>
            <p:ph idx="1"/>
          </p:nvPr>
        </p:nvPicPr>
        <p:blipFill>
          <a:blip r:embed="rId3"/>
          <a:stretch>
            <a:fillRect/>
          </a:stretch>
        </p:blipFill>
        <p:spPr>
          <a:xfrm>
            <a:off x="7507705" y="660066"/>
            <a:ext cx="4183724" cy="5321300"/>
          </a:xfrm>
          <a:prstGeom prst="rect">
            <a:avLst/>
          </a:prstGeom>
        </p:spPr>
      </p:pic>
      <p:sp>
        <p:nvSpPr>
          <p:cNvPr id="4" name="TextBox 3">
            <a:extLst>
              <a:ext uri="{FF2B5EF4-FFF2-40B4-BE49-F238E27FC236}">
                <a16:creationId xmlns:a16="http://schemas.microsoft.com/office/drawing/2014/main" id="{CB274D45-263F-49C9-A18B-FAF56F0BB90C}"/>
              </a:ext>
            </a:extLst>
          </p:cNvPr>
          <p:cNvSpPr txBox="1"/>
          <p:nvPr/>
        </p:nvSpPr>
        <p:spPr>
          <a:xfrm>
            <a:off x="3693695" y="6324418"/>
            <a:ext cx="6689558" cy="584775"/>
          </a:xfrm>
          <a:prstGeom prst="rect">
            <a:avLst/>
          </a:prstGeom>
          <a:noFill/>
        </p:spPr>
        <p:txBody>
          <a:bodyPr wrap="square" rtlCol="0">
            <a:spAutoFit/>
          </a:bodyPr>
          <a:lstStyle/>
          <a:p>
            <a:r>
              <a:rPr lang="en-GB" sz="3200" b="1" dirty="0"/>
              <a:t>Pope Francis, Homily of 6th January 2020, St. Peter’s Basilica</a:t>
            </a:r>
          </a:p>
        </p:txBody>
      </p:sp>
      <p:sp>
        <p:nvSpPr>
          <p:cNvPr id="6" name="TextBox 5">
            <a:extLst>
              <a:ext uri="{FF2B5EF4-FFF2-40B4-BE49-F238E27FC236}">
                <a16:creationId xmlns:a16="http://schemas.microsoft.com/office/drawing/2014/main" id="{28AC2039-AA29-49A1-8EEE-AB4FCFA309D7}"/>
              </a:ext>
            </a:extLst>
          </p:cNvPr>
          <p:cNvSpPr txBox="1"/>
          <p:nvPr/>
        </p:nvSpPr>
        <p:spPr>
          <a:xfrm>
            <a:off x="2235870" y="1413063"/>
            <a:ext cx="4896852" cy="4031873"/>
          </a:xfrm>
          <a:prstGeom prst="rect">
            <a:avLst/>
          </a:prstGeom>
          <a:noFill/>
        </p:spPr>
        <p:txBody>
          <a:bodyPr wrap="square" rtlCol="0">
            <a:spAutoFit/>
          </a:bodyPr>
          <a:lstStyle/>
          <a:p>
            <a:r>
              <a:rPr lang="en-US" sz="3200" b="0" i="0" dirty="0">
                <a:solidFill>
                  <a:srgbClr val="2F222A"/>
                </a:solidFill>
                <a:effectLst/>
              </a:rPr>
              <a:t>"When we do not worship God, we end up worshipping ourselves . . . Worship means concentrating on what is essential. In worship, we learn to reject what should not be worshipped: the god of money, the god of consumerism, the god of pleasure, the god of success, the god of self. </a:t>
            </a:r>
            <a:r>
              <a:rPr lang="en-US" sz="3200" dirty="0"/>
              <a:t>Worship means putting the Lord at the </a:t>
            </a:r>
            <a:r>
              <a:rPr lang="en-US" sz="3200" dirty="0" err="1"/>
              <a:t>centre</a:t>
            </a:r>
            <a:r>
              <a:rPr lang="en-US" sz="3200" dirty="0"/>
              <a:t>, not ourselves. </a:t>
            </a:r>
            <a:r>
              <a:rPr lang="en-US" sz="3200" b="0" i="0" dirty="0">
                <a:solidFill>
                  <a:srgbClr val="2F222A"/>
                </a:solidFill>
                <a:effectLst/>
              </a:rPr>
              <a:t>”</a:t>
            </a:r>
            <a:endParaRPr lang="en-GB" sz="3200" dirty="0"/>
          </a:p>
        </p:txBody>
      </p:sp>
    </p:spTree>
    <p:extLst>
      <p:ext uri="{BB962C8B-B14F-4D97-AF65-F5344CB8AC3E}">
        <p14:creationId xmlns:p14="http://schemas.microsoft.com/office/powerpoint/2010/main" val="173439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778-F836-4C92-B372-667754AE5826}"/>
              </a:ext>
            </a:extLst>
          </p:cNvPr>
          <p:cNvSpPr>
            <a:spLocks noGrp="1"/>
          </p:cNvSpPr>
          <p:nvPr>
            <p:ph type="title"/>
          </p:nvPr>
        </p:nvSpPr>
        <p:spPr>
          <a:xfrm rot="16200000">
            <a:off x="-3958900" y="-812688"/>
            <a:ext cx="10333075" cy="1414131"/>
          </a:xfrm>
        </p:spPr>
        <p:txBody>
          <a:bodyPr>
            <a:noAutofit/>
          </a:bodyPr>
          <a:lstStyle/>
          <a:p>
            <a:r>
              <a:rPr lang="en-GB" sz="9600" dirty="0"/>
              <a:t>Worship</a:t>
            </a:r>
          </a:p>
        </p:txBody>
      </p:sp>
      <p:pic>
        <p:nvPicPr>
          <p:cNvPr id="5" name="Content Placeholder 4">
            <a:extLst>
              <a:ext uri="{FF2B5EF4-FFF2-40B4-BE49-F238E27FC236}">
                <a16:creationId xmlns:a16="http://schemas.microsoft.com/office/drawing/2014/main" id="{C74DF0FD-F110-448A-B52C-DD627A40F775}"/>
              </a:ext>
            </a:extLst>
          </p:cNvPr>
          <p:cNvPicPr>
            <a:picLocks noGrp="1" noChangeAspect="1"/>
          </p:cNvPicPr>
          <p:nvPr>
            <p:ph idx="1"/>
          </p:nvPr>
        </p:nvPicPr>
        <p:blipFill>
          <a:blip r:embed="rId3"/>
          <a:stretch>
            <a:fillRect/>
          </a:stretch>
        </p:blipFill>
        <p:spPr>
          <a:xfrm>
            <a:off x="7507705" y="660066"/>
            <a:ext cx="4183724" cy="5321300"/>
          </a:xfrm>
          <a:prstGeom prst="rect">
            <a:avLst/>
          </a:prstGeom>
        </p:spPr>
      </p:pic>
      <p:sp>
        <p:nvSpPr>
          <p:cNvPr id="4" name="TextBox 3">
            <a:extLst>
              <a:ext uri="{FF2B5EF4-FFF2-40B4-BE49-F238E27FC236}">
                <a16:creationId xmlns:a16="http://schemas.microsoft.com/office/drawing/2014/main" id="{CB274D45-263F-49C9-A18B-FAF56F0BB90C}"/>
              </a:ext>
            </a:extLst>
          </p:cNvPr>
          <p:cNvSpPr txBox="1"/>
          <p:nvPr/>
        </p:nvSpPr>
        <p:spPr>
          <a:xfrm>
            <a:off x="3693695" y="6324418"/>
            <a:ext cx="6689558" cy="584775"/>
          </a:xfrm>
          <a:prstGeom prst="rect">
            <a:avLst/>
          </a:prstGeom>
          <a:noFill/>
        </p:spPr>
        <p:txBody>
          <a:bodyPr wrap="square" rtlCol="0">
            <a:spAutoFit/>
          </a:bodyPr>
          <a:lstStyle/>
          <a:p>
            <a:r>
              <a:rPr lang="en-GB" sz="3200" b="1" dirty="0"/>
              <a:t>Pope Francis, Homily of 6th January 2020, St. Peter’s Basilica</a:t>
            </a:r>
          </a:p>
        </p:txBody>
      </p:sp>
      <p:sp>
        <p:nvSpPr>
          <p:cNvPr id="6" name="TextBox 5">
            <a:extLst>
              <a:ext uri="{FF2B5EF4-FFF2-40B4-BE49-F238E27FC236}">
                <a16:creationId xmlns:a16="http://schemas.microsoft.com/office/drawing/2014/main" id="{28AC2039-AA29-49A1-8EEE-AB4FCFA309D7}"/>
              </a:ext>
            </a:extLst>
          </p:cNvPr>
          <p:cNvSpPr txBox="1"/>
          <p:nvPr/>
        </p:nvSpPr>
        <p:spPr>
          <a:xfrm>
            <a:off x="2027103" y="1304779"/>
            <a:ext cx="5138669" cy="4031873"/>
          </a:xfrm>
          <a:prstGeom prst="rect">
            <a:avLst/>
          </a:prstGeom>
          <a:noFill/>
        </p:spPr>
        <p:txBody>
          <a:bodyPr wrap="square" rtlCol="0">
            <a:spAutoFit/>
          </a:bodyPr>
          <a:lstStyle/>
          <a:p>
            <a:r>
              <a:rPr lang="en-US" sz="3200" dirty="0"/>
              <a:t>Worship means </a:t>
            </a:r>
            <a:r>
              <a:rPr lang="en-US" sz="3200" dirty="0" err="1"/>
              <a:t>realising</a:t>
            </a:r>
            <a:r>
              <a:rPr lang="en-US" sz="3200" dirty="0"/>
              <a:t> that you and God belong together to one another. It means being able to speak to him freely and intimately. It is means giving things their rightful place, and giving the first place to God. </a:t>
            </a:r>
            <a:r>
              <a:rPr lang="en-US" sz="3200" dirty="0">
                <a:solidFill>
                  <a:prstClr val="black"/>
                </a:solidFill>
              </a:rPr>
              <a:t>In worship, we allow Jesus to heal and change us … to kindle light amid our darkness, to grant us strength in weakness and courage amid trials.</a:t>
            </a:r>
            <a:endParaRPr lang="en-GB" sz="4800" dirty="0">
              <a:latin typeface="The Hand Black" panose="020B0604020202020204" pitchFamily="66" charset="0"/>
            </a:endParaRPr>
          </a:p>
        </p:txBody>
      </p:sp>
    </p:spTree>
    <p:extLst>
      <p:ext uri="{BB962C8B-B14F-4D97-AF65-F5344CB8AC3E}">
        <p14:creationId xmlns:p14="http://schemas.microsoft.com/office/powerpoint/2010/main" val="211822155"/>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2825</TotalTime>
  <Words>2675</Words>
  <Application>Microsoft Office PowerPoint</Application>
  <PresentationFormat>Widescreen</PresentationFormat>
  <Paragraphs>174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Open Sans</vt:lpstr>
      <vt:lpstr>The Hand</vt:lpstr>
      <vt:lpstr>The Hand Black</vt:lpstr>
      <vt:lpstr>The Serif Hand</vt:lpstr>
      <vt:lpstr>ChitchatVTI</vt:lpstr>
      <vt:lpstr>Catholic Education Week 2021</vt:lpstr>
      <vt:lpstr>Celebrating and Worshipping</vt:lpstr>
      <vt:lpstr>Celebrating and Worshipping</vt:lpstr>
      <vt:lpstr>Celebrating and Worshipping</vt:lpstr>
      <vt:lpstr>Celebrating and Worshipping</vt:lpstr>
      <vt:lpstr>Celebrating and Worshipping</vt:lpstr>
      <vt:lpstr>Celebrate</vt:lpstr>
      <vt:lpstr>Worship</vt:lpstr>
      <vt:lpstr>Worship</vt:lpstr>
      <vt:lpstr>Worship</vt:lpstr>
      <vt:lpstr>“Worship means concentrating on what is essential.”</vt:lpstr>
      <vt:lpstr>“If I can give you any advice, I beg you to get closer to the Eucharist and to Jesus…”    St. Teresa of calcutta </vt:lpstr>
      <vt:lpstr>“The Eucharist is a fire which inflames us.” st. john damascene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Education Week 2021</dc:title>
  <dc:creator>Jo Hughes</dc:creator>
  <cp:lastModifiedBy>Jo Hughes</cp:lastModifiedBy>
  <cp:revision>3</cp:revision>
  <dcterms:created xsi:type="dcterms:W3CDTF">2021-10-06T09:37:16Z</dcterms:created>
  <dcterms:modified xsi:type="dcterms:W3CDTF">2021-10-13T12:37:57Z</dcterms:modified>
</cp:coreProperties>
</file>