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4"/>
  </p:sldMasterIdLst>
  <p:notesMasterIdLst>
    <p:notesMasterId r:id="rId41"/>
  </p:notesMasterIdLst>
  <p:sldIdLst>
    <p:sldId id="256" r:id="rId5"/>
    <p:sldId id="444" r:id="rId6"/>
    <p:sldId id="446" r:id="rId7"/>
    <p:sldId id="430" r:id="rId8"/>
    <p:sldId id="427" r:id="rId9"/>
    <p:sldId id="428" r:id="rId10"/>
    <p:sldId id="422" r:id="rId11"/>
    <p:sldId id="423" r:id="rId12"/>
    <p:sldId id="424" r:id="rId13"/>
    <p:sldId id="439" r:id="rId14"/>
    <p:sldId id="432" r:id="rId15"/>
    <p:sldId id="433" r:id="rId16"/>
    <p:sldId id="445" r:id="rId17"/>
    <p:sldId id="413" r:id="rId18"/>
    <p:sldId id="448" r:id="rId19"/>
    <p:sldId id="416" r:id="rId20"/>
    <p:sldId id="449" r:id="rId21"/>
    <p:sldId id="429" r:id="rId22"/>
    <p:sldId id="443" r:id="rId23"/>
    <p:sldId id="447" r:id="rId24"/>
    <p:sldId id="434" r:id="rId25"/>
    <p:sldId id="435" r:id="rId26"/>
    <p:sldId id="463" r:id="rId27"/>
    <p:sldId id="462" r:id="rId28"/>
    <p:sldId id="459" r:id="rId29"/>
    <p:sldId id="460" r:id="rId30"/>
    <p:sldId id="461" r:id="rId31"/>
    <p:sldId id="425" r:id="rId32"/>
    <p:sldId id="452" r:id="rId33"/>
    <p:sldId id="451" r:id="rId34"/>
    <p:sldId id="455" r:id="rId35"/>
    <p:sldId id="456" r:id="rId36"/>
    <p:sldId id="457" r:id="rId37"/>
    <p:sldId id="458" r:id="rId38"/>
    <p:sldId id="450" r:id="rId39"/>
    <p:sldId id="42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83" autoAdjust="0"/>
  </p:normalViewPr>
  <p:slideViewPr>
    <p:cSldViewPr snapToGrid="0">
      <p:cViewPr varScale="1">
        <p:scale>
          <a:sx n="49" d="100"/>
          <a:sy n="49" d="100"/>
        </p:scale>
        <p:origin x="7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27D7D-ECA4-4DCB-8F8D-F2171DB131F8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B909-F07E-4273-9394-43E4B7D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6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9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5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goal of dialogue is social not individual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Discernment and encounter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Education takes place where there are two learners who occupy somewhat different spaces in an ongoing dialogue. First when we learn from each other </a:t>
            </a:r>
            <a:r>
              <a:rPr lang="en-GB" dirty="0" err="1"/>
              <a:t>sknowledge</a:t>
            </a:r>
            <a:r>
              <a:rPr lang="en-GB" dirty="0"/>
              <a:t>. Second when we learn from reflection on the 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91F3-5365-DD41-A71E-A3F0D2C692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Human nature – Marx, then Havel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Political Ontologies – real politick of values 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Different sides of the debate – CISONECC and climate finance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Moving with the times – no one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91F3-5365-DD41-A71E-A3F0D2C692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 do we build power? What is the role of anger and reaction in our responses to injustice?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Reflection is only real when it sends us back to the situation in which we act – </a:t>
            </a:r>
            <a:r>
              <a:rPr lang="en-GB" dirty="0" err="1"/>
              <a:t>Satre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 just feeding the poor buy asking why the poor have no food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Best focus group in Malawi – the point is not just to interpret the world, the point is to change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 capacity building. That is too often used in a </a:t>
            </a:r>
            <a:r>
              <a:rPr lang="en-GB" dirty="0" err="1"/>
              <a:t>uni</a:t>
            </a:r>
            <a:r>
              <a:rPr lang="en-GB" dirty="0"/>
              <a:t> direction way – rightly or wrongly. This is about building power together, across countries and with different political realities.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91F3-5365-DD41-A71E-A3F0D2C692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9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23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1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81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6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4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2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3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0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0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4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1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B909-F07E-4273-9394-43E4B7D89AC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9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2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3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84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6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88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5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1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0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4F6-721E-41BB-9AD2-FEBA6BFDBA9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2D3ED2-7FD9-4EBC-806C-7E9858506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1PE0ha3kE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_HemKRY2Ps" TargetMode="Externa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LzxfGuIZUo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srig7YWf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-hqKsaFD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9FAA-4FD6-4341-892D-A15CAB71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837" y="2955131"/>
            <a:ext cx="9277164" cy="947738"/>
          </a:xfrm>
        </p:spPr>
        <p:txBody>
          <a:bodyPr>
            <a:normAutofit fontScale="90000"/>
          </a:bodyPr>
          <a:lstStyle/>
          <a:p>
            <a:r>
              <a:rPr lang="es-ES" sz="6600" b="1" dirty="0" err="1">
                <a:solidFill>
                  <a:schemeClr val="bg1"/>
                </a:solidFill>
              </a:rPr>
              <a:t>Putting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Laudato</a:t>
            </a:r>
            <a:r>
              <a:rPr lang="es-ES" sz="6600" b="1" dirty="0">
                <a:solidFill>
                  <a:schemeClr val="bg1"/>
                </a:solidFill>
              </a:rPr>
              <a:t> Si’ </a:t>
            </a:r>
            <a:r>
              <a:rPr lang="es-ES" sz="6600" b="1" dirty="0" err="1">
                <a:solidFill>
                  <a:schemeClr val="bg1"/>
                </a:solidFill>
              </a:rPr>
              <a:t>into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Practice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7672-D5E7-47FD-ACE4-7548E8A9D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837" y="3767051"/>
            <a:ext cx="3962400" cy="5032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Ben Wilson - SCIAF</a:t>
            </a:r>
          </a:p>
        </p:txBody>
      </p:sp>
    </p:spTree>
    <p:extLst>
      <p:ext uri="{BB962C8B-B14F-4D97-AF65-F5344CB8AC3E}">
        <p14:creationId xmlns:p14="http://schemas.microsoft.com/office/powerpoint/2010/main" val="31153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CB386A-6560-424F-93AC-CBB8CFE5FA08}"/>
              </a:ext>
            </a:extLst>
          </p:cNvPr>
          <p:cNvSpPr txBox="1">
            <a:spLocks/>
          </p:cNvSpPr>
          <p:nvPr/>
        </p:nvSpPr>
        <p:spPr>
          <a:xfrm>
            <a:off x="838200" y="2762222"/>
            <a:ext cx="10515600" cy="1333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/>
              <a:t>LOSS &amp; DAMAGE</a:t>
            </a:r>
          </a:p>
        </p:txBody>
      </p:sp>
      <p:pic>
        <p:nvPicPr>
          <p:cNvPr id="8" name="Picture 2" descr="What is climate change 'Loss and Damage'? - Grantham Research Institute on  climate change and the environment">
            <a:extLst>
              <a:ext uri="{FF2B5EF4-FFF2-40B4-BE49-F238E27FC236}">
                <a16:creationId xmlns:a16="http://schemas.microsoft.com/office/drawing/2014/main" id="{135798F6-D9F6-417C-849B-993BB42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7" y="240067"/>
            <a:ext cx="35242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rought - Wikipedia">
            <a:extLst>
              <a:ext uri="{FF2B5EF4-FFF2-40B4-BE49-F238E27FC236}">
                <a16:creationId xmlns:a16="http://schemas.microsoft.com/office/drawing/2014/main" id="{9E8EAE5E-8C8A-4146-8014-665D3687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72" y="4107689"/>
            <a:ext cx="338539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ea Level Rise Is Inevitable but We Can Still Prevent Catastrophe for  Coastal Regions - Our World">
            <a:extLst>
              <a:ext uri="{FF2B5EF4-FFF2-40B4-BE49-F238E27FC236}">
                <a16:creationId xmlns:a16="http://schemas.microsoft.com/office/drawing/2014/main" id="{8892EB28-C534-492E-B754-F6810CE5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7" y="4099352"/>
            <a:ext cx="4009193" cy="22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hat is desertification? Causes and consequences - Iberdrola">
            <a:extLst>
              <a:ext uri="{FF2B5EF4-FFF2-40B4-BE49-F238E27FC236}">
                <a16:creationId xmlns:a16="http://schemas.microsoft.com/office/drawing/2014/main" id="{77F9EBF4-4DD6-4369-ADCD-CED7DAE8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51" y="296354"/>
            <a:ext cx="3902013" cy="21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10C-BA8B-40D2-8E3E-C6E65C48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GB" dirty="0" err="1"/>
              <a:t>Laudato</a:t>
            </a:r>
            <a:r>
              <a:rPr lang="en-GB" dirty="0"/>
              <a:t> Si’</a:t>
            </a:r>
          </a:p>
        </p:txBody>
      </p:sp>
      <p:pic>
        <p:nvPicPr>
          <p:cNvPr id="3074" name="Picture 2" descr="Resources for Engaging with Laudato Si' | Mercy World">
            <a:extLst>
              <a:ext uri="{FF2B5EF4-FFF2-40B4-BE49-F238E27FC236}">
                <a16:creationId xmlns:a16="http://schemas.microsoft.com/office/drawing/2014/main" id="{6AC54366-6623-4B65-9DE6-CCD56F0D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52" y="1441142"/>
            <a:ext cx="331254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ocese of Derry - Laudato Si">
            <a:extLst>
              <a:ext uri="{FF2B5EF4-FFF2-40B4-BE49-F238E27FC236}">
                <a16:creationId xmlns:a16="http://schemas.microsoft.com/office/drawing/2014/main" id="{14C4DD76-1E06-40B2-990F-7AA58915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1686756"/>
            <a:ext cx="3683012" cy="3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9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59DC-A45B-4D8C-87FC-C99B1391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46556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Paris Agreement</a:t>
            </a:r>
          </a:p>
        </p:txBody>
      </p:sp>
      <p:pic>
        <p:nvPicPr>
          <p:cNvPr id="4100" name="Picture 4" descr="https://media.realinstitutoelcano.org/wp-content/uploads/2021/10/ari10-2021-lazaro-the-paris-agreement-five-years-on-img.jpg">
            <a:extLst>
              <a:ext uri="{FF2B5EF4-FFF2-40B4-BE49-F238E27FC236}">
                <a16:creationId xmlns:a16="http://schemas.microsoft.com/office/drawing/2014/main" id="{3BD9C559-0CC8-4BE4-A84D-B910E25C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96" y="1415042"/>
            <a:ext cx="7334805" cy="48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1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1CE04A-467B-4CB9-BF58-D0FF12FD2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112"/>
          <a:stretch/>
        </p:blipFill>
        <p:spPr>
          <a:xfrm>
            <a:off x="1866209" y="1539875"/>
            <a:ext cx="4680895" cy="377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84E4B-BD89-4687-8D71-7C78B9E7D072}"/>
              </a:ext>
            </a:extLst>
          </p:cNvPr>
          <p:cNvSpPr txBox="1"/>
          <p:nvPr/>
        </p:nvSpPr>
        <p:spPr>
          <a:xfrm>
            <a:off x="7059168" y="341376"/>
            <a:ext cx="44013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does climate action relate to tackling global poverty?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 our ambition for the climate crisis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 our climate plans consider the environment as a whole?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Are we being participatory, democratic and synodal?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Are we delivering a just transition?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Are we addressing the personal and spiritual dimensions of addressing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51923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5816B2-3D62-488F-B8A6-D69FF1A75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6556" y="2103496"/>
            <a:ext cx="5302010" cy="2651005"/>
          </a:xfrm>
          <a:prstGeom prst="rect">
            <a:avLst/>
          </a:prstGeom>
        </p:spPr>
      </p:pic>
      <p:pic>
        <p:nvPicPr>
          <p:cNvPr id="1028" name="Picture 4" descr="Iniziale - UN Climate Change Conference (COP26) at the SEC – Glasgow 2021">
            <a:extLst>
              <a:ext uri="{FF2B5EF4-FFF2-40B4-BE49-F238E27FC236}">
                <a16:creationId xmlns:a16="http://schemas.microsoft.com/office/drawing/2014/main" id="{64F82C90-4436-4976-8CA0-CA831DBC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16" y="2344953"/>
            <a:ext cx="4129701" cy="21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8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876E9CCD-14DC-41A7-9EE1-2F836A031B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4222" y="919250"/>
            <a:ext cx="8923555" cy="50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5BA6-AD5A-4EA3-9EBA-4CC4933E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COP26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5CE429-1F7E-497E-8BEB-87824C6CA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32" y="353170"/>
            <a:ext cx="3722872" cy="15827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8F6588-118B-4C66-8A39-9B0CA51CC4A5}"/>
              </a:ext>
            </a:extLst>
          </p:cNvPr>
          <p:cNvGrpSpPr/>
          <p:nvPr/>
        </p:nvGrpSpPr>
        <p:grpSpPr>
          <a:xfrm>
            <a:off x="5408081" y="3222458"/>
            <a:ext cx="6438637" cy="3142694"/>
            <a:chOff x="5408081" y="3222458"/>
            <a:chExt cx="6438637" cy="31426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C0B32C-E173-45F9-9865-E15B7934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081" y="3876129"/>
              <a:ext cx="6438637" cy="24890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DC9069-37DA-4AA1-B350-83DBA180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8081" y="3222458"/>
              <a:ext cx="3600450" cy="6381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80AAF5-4B73-4BB3-A8DE-60AAC381AE0F}"/>
              </a:ext>
            </a:extLst>
          </p:cNvPr>
          <p:cNvGrpSpPr/>
          <p:nvPr/>
        </p:nvGrpSpPr>
        <p:grpSpPr>
          <a:xfrm>
            <a:off x="361162" y="2312466"/>
            <a:ext cx="3364361" cy="2354895"/>
            <a:chOff x="361162" y="2312466"/>
            <a:chExt cx="3364361" cy="23548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6A0DEB-80D4-49A4-8217-DCFB272C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162" y="3040735"/>
              <a:ext cx="3364361" cy="16266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D15A11-F3F8-4EF6-B01B-CE75630C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162" y="2312466"/>
              <a:ext cx="2838450" cy="7048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C9250-FD87-40E4-8990-1264C4BA27BC}"/>
              </a:ext>
            </a:extLst>
          </p:cNvPr>
          <p:cNvGrpSpPr/>
          <p:nvPr/>
        </p:nvGrpSpPr>
        <p:grpSpPr>
          <a:xfrm>
            <a:off x="5077752" y="977742"/>
            <a:ext cx="7092947" cy="2688596"/>
            <a:chOff x="5077752" y="977742"/>
            <a:chExt cx="7092947" cy="26885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801304-599A-4D83-A464-CCACEB4F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4099" y="1828013"/>
              <a:ext cx="7086600" cy="18383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4998A5-7681-48E9-8102-06594013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7752" y="977742"/>
              <a:ext cx="3829050" cy="86677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799902-5C1B-479B-9FDA-FC1079247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4971" y="377256"/>
            <a:ext cx="4370101" cy="29187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2E003-D66A-4DBC-8BBF-048CD81A960A}"/>
              </a:ext>
            </a:extLst>
          </p:cNvPr>
          <p:cNvGrpSpPr/>
          <p:nvPr/>
        </p:nvGrpSpPr>
        <p:grpSpPr>
          <a:xfrm>
            <a:off x="387832" y="4468814"/>
            <a:ext cx="9001125" cy="2041147"/>
            <a:chOff x="387832" y="4468814"/>
            <a:chExt cx="9001125" cy="20411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CF53BA-648C-4447-A11B-74E5F6F8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7832" y="5490786"/>
              <a:ext cx="9001125" cy="10191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BDACC1-7A88-404E-93D3-2C933558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74817" y="4468814"/>
              <a:ext cx="4391025" cy="107632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BA40E3-A0C2-491E-ACED-44D3B94E1024}"/>
              </a:ext>
            </a:extLst>
          </p:cNvPr>
          <p:cNvGrpSpPr/>
          <p:nvPr/>
        </p:nvGrpSpPr>
        <p:grpSpPr>
          <a:xfrm>
            <a:off x="345543" y="1692237"/>
            <a:ext cx="10125075" cy="2038470"/>
            <a:chOff x="1033462" y="835902"/>
            <a:chExt cx="10125075" cy="20384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17A704-F9F6-49EA-8915-3FE84D0C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3462" y="1836147"/>
              <a:ext cx="10125075" cy="1038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3E1574-2D5E-4B71-B642-BE0FEB3C7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7280" y="835902"/>
              <a:ext cx="4591050" cy="895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391BA5A-CC1E-49A4-89E1-BE2EF0DEF3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9177" y="2245011"/>
            <a:ext cx="8702303" cy="2698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3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85AC3-EC6D-47BF-887D-52E2F06F10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823" y="2341744"/>
            <a:ext cx="3637804" cy="2414592"/>
          </a:xfrm>
          <a:prstGeom prst="rect">
            <a:avLst/>
          </a:prstGeom>
        </p:spPr>
      </p:pic>
      <p:pic>
        <p:nvPicPr>
          <p:cNvPr id="5" name="Picture 6" descr="Engagement at COP27 - SLOCAT">
            <a:extLst>
              <a:ext uri="{FF2B5EF4-FFF2-40B4-BE49-F238E27FC236}">
                <a16:creationId xmlns:a16="http://schemas.microsoft.com/office/drawing/2014/main" id="{64946E54-EB56-4100-8BB6-CFB3670E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73" y="2343288"/>
            <a:ext cx="4129700" cy="21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2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DBE11-8D33-41F9-A897-6A601534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09" y="544580"/>
            <a:ext cx="6485182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4C7011-D94E-40A3-BB9E-B23D6FA6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38" y="464539"/>
            <a:ext cx="4183458" cy="5928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9900A-A1FF-4DD9-94E0-1C4C2ADF11B1}"/>
              </a:ext>
            </a:extLst>
          </p:cNvPr>
          <p:cNvSpPr txBox="1"/>
          <p:nvPr/>
        </p:nvSpPr>
        <p:spPr>
          <a:xfrm>
            <a:off x="6366662" y="855698"/>
            <a:ext cx="5399673" cy="514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common good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Solidarity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preferential option for the poor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 science of loss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Restorative justice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Prophetic vision</a:t>
            </a:r>
          </a:p>
        </p:txBody>
      </p:sp>
    </p:spTree>
    <p:extLst>
      <p:ext uri="{BB962C8B-B14F-4D97-AF65-F5344CB8AC3E}">
        <p14:creationId xmlns:p14="http://schemas.microsoft.com/office/powerpoint/2010/main" val="36623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E02C-C914-449C-98D2-ED8542C5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1765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250BC4-C7C0-44B3-8351-55E538C23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192" y="1825625"/>
            <a:ext cx="8911687" cy="4385989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Session 1 – Practicing </a:t>
            </a:r>
            <a:r>
              <a:rPr lang="en-GB" b="1" dirty="0" err="1"/>
              <a:t>Laudato</a:t>
            </a:r>
            <a:r>
              <a:rPr lang="en-GB" b="1" dirty="0"/>
              <a:t> Si’ – 0945 - 1045</a:t>
            </a:r>
          </a:p>
          <a:p>
            <a:pPr lvl="1"/>
            <a:r>
              <a:rPr lang="en-GB" dirty="0"/>
              <a:t>Introduction to </a:t>
            </a:r>
            <a:r>
              <a:rPr lang="en-GB" dirty="0" err="1"/>
              <a:t>Laudato</a:t>
            </a:r>
            <a:r>
              <a:rPr lang="en-GB" dirty="0"/>
              <a:t> Si’</a:t>
            </a:r>
          </a:p>
          <a:p>
            <a:pPr lvl="1"/>
            <a:r>
              <a:rPr lang="en-GB" dirty="0" err="1"/>
              <a:t>Laduato</a:t>
            </a:r>
            <a:r>
              <a:rPr lang="en-GB" dirty="0"/>
              <a:t> Si’ &amp; Global Climate Policy</a:t>
            </a:r>
          </a:p>
          <a:p>
            <a:pPr lvl="1"/>
            <a:r>
              <a:rPr lang="en-GB" dirty="0"/>
              <a:t>Using </a:t>
            </a:r>
            <a:r>
              <a:rPr lang="en-GB" dirty="0" err="1"/>
              <a:t>Laudato</a:t>
            </a:r>
            <a:r>
              <a:rPr lang="en-GB" dirty="0"/>
              <a:t> Si’ to create change</a:t>
            </a:r>
          </a:p>
          <a:p>
            <a:pPr lvl="1"/>
            <a:endParaRPr lang="en-GB" dirty="0"/>
          </a:p>
          <a:p>
            <a:pPr marL="57150" indent="0">
              <a:buNone/>
            </a:pPr>
            <a:r>
              <a:rPr lang="en-GB" b="1" dirty="0"/>
              <a:t>Thinking Coffee Break – 1045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Session 2 – Living </a:t>
            </a:r>
            <a:r>
              <a:rPr lang="en-GB" b="1" dirty="0" err="1"/>
              <a:t>Laudato</a:t>
            </a:r>
            <a:r>
              <a:rPr lang="en-GB" b="1" dirty="0"/>
              <a:t> Si’ – 1115 - 1200</a:t>
            </a:r>
          </a:p>
          <a:p>
            <a:pPr lvl="1"/>
            <a:r>
              <a:rPr lang="en-GB" dirty="0"/>
              <a:t>Personal Faith</a:t>
            </a:r>
          </a:p>
          <a:p>
            <a:pPr lvl="1"/>
            <a:r>
              <a:rPr lang="en-GB" dirty="0"/>
              <a:t>Parish Life</a:t>
            </a:r>
          </a:p>
          <a:p>
            <a:pPr lvl="1"/>
            <a:r>
              <a:rPr lang="en-GB" dirty="0"/>
              <a:t>Living </a:t>
            </a:r>
            <a:r>
              <a:rPr lang="en-GB" dirty="0" err="1"/>
              <a:t>Laudato</a:t>
            </a:r>
            <a:r>
              <a:rPr lang="en-GB" dirty="0"/>
              <a:t> Si at SCIAF…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95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0EFE-8492-40B7-89F1-392C12E2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Veil of Ignorance</a:t>
            </a:r>
          </a:p>
        </p:txBody>
      </p:sp>
      <p:pic>
        <p:nvPicPr>
          <p:cNvPr id="2050" name="Picture 2" descr="https://jbordendotcom.files.wordpress.com/2020/04/d6ba6-veilofignorance.jpg?w=1100">
            <a:extLst>
              <a:ext uri="{FF2B5EF4-FFF2-40B4-BE49-F238E27FC236}">
                <a16:creationId xmlns:a16="http://schemas.microsoft.com/office/drawing/2014/main" id="{78978B47-1C45-4704-A9E8-695015040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64489"/>
            <a:ext cx="7602529" cy="45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0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DF36-4628-4472-9DF5-1A272668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56" y="73446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Break starts at 1045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 in the meantime? </a:t>
            </a:r>
          </a:p>
        </p:txBody>
      </p:sp>
    </p:spTree>
    <p:extLst>
      <p:ext uri="{BB962C8B-B14F-4D97-AF65-F5344CB8AC3E}">
        <p14:creationId xmlns:p14="http://schemas.microsoft.com/office/powerpoint/2010/main" val="374808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1BD1-E5FB-48BA-92ED-5E659BF4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159" y="2788555"/>
            <a:ext cx="8911687" cy="1280890"/>
          </a:xfrm>
        </p:spPr>
        <p:txBody>
          <a:bodyPr/>
          <a:lstStyle/>
          <a:p>
            <a:r>
              <a:rPr lang="en-GB" dirty="0"/>
              <a:t>How has faith motivated your commitment to </a:t>
            </a:r>
            <a:r>
              <a:rPr lang="en-GB" dirty="0" err="1"/>
              <a:t>Laudato</a:t>
            </a:r>
            <a:r>
              <a:rPr lang="en-GB" dirty="0"/>
              <a:t> Si?</a:t>
            </a:r>
          </a:p>
        </p:txBody>
      </p:sp>
    </p:spTree>
    <p:extLst>
      <p:ext uri="{BB962C8B-B14F-4D97-AF65-F5344CB8AC3E}">
        <p14:creationId xmlns:p14="http://schemas.microsoft.com/office/powerpoint/2010/main" val="2482207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BD7F-D8D2-4D4F-9441-F83677B6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May be an image of 15 people, people standing and text that says &quot;f Facebook Church TV Immaculate Conception Serving the community since 1851 Open Menu In this Vatican II Parish All are welcome, none are judged RATOMIL&quot;">
            <a:extLst>
              <a:ext uri="{FF2B5EF4-FFF2-40B4-BE49-F238E27FC236}">
                <a16:creationId xmlns:a16="http://schemas.microsoft.com/office/drawing/2014/main" id="{6B1FD3D9-75EB-42FF-A6D6-A0BCF226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9" y="1104011"/>
            <a:ext cx="9641423" cy="46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MACULATE CONCEPTION, MARYHILL.">
            <a:extLst>
              <a:ext uri="{FF2B5EF4-FFF2-40B4-BE49-F238E27FC236}">
                <a16:creationId xmlns:a16="http://schemas.microsoft.com/office/drawing/2014/main" id="{8969090B-A418-41E1-A7CF-324721B59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42686"/>
          <a:stretch/>
        </p:blipFill>
        <p:spPr bwMode="auto">
          <a:xfrm>
            <a:off x="2218944" y="4602481"/>
            <a:ext cx="6242305" cy="14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IMMACULATE CONCEPTION, MARYHILL.">
            <a:extLst>
              <a:ext uri="{FF2B5EF4-FFF2-40B4-BE49-F238E27FC236}">
                <a16:creationId xmlns:a16="http://schemas.microsoft.com/office/drawing/2014/main" id="{143ABD86-4245-4CD7-A3EA-9AA76348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/>
          <a:stretch/>
        </p:blipFill>
        <p:spPr bwMode="auto">
          <a:xfrm>
            <a:off x="7144510" y="1483714"/>
            <a:ext cx="4855939" cy="14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one or more people, people sitting and indoor">
            <a:extLst>
              <a:ext uri="{FF2B5EF4-FFF2-40B4-BE49-F238E27FC236}">
                <a16:creationId xmlns:a16="http://schemas.microsoft.com/office/drawing/2014/main" id="{1965357D-687E-416C-8046-3EB53911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48940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2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96F-63B3-465E-88C4-C3F69DC7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Communities of Practice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Lecture hall illustration Images, Stock Photos &amp; Vectors | Shutterstock">
            <a:extLst>
              <a:ext uri="{FF2B5EF4-FFF2-40B4-BE49-F238E27FC236}">
                <a16:creationId xmlns:a16="http://schemas.microsoft.com/office/drawing/2014/main" id="{960CAE76-6809-4CCC-B02E-25C08FA7B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"/>
          <a:stretch/>
        </p:blipFill>
        <p:spPr bwMode="auto">
          <a:xfrm>
            <a:off x="1456690" y="1541989"/>
            <a:ext cx="9278620" cy="42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9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045D-A0F0-4355-B44D-B6DE9540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1) Critical Pedagogy</a:t>
            </a:r>
          </a:p>
        </p:txBody>
      </p:sp>
      <p:pic>
        <p:nvPicPr>
          <p:cNvPr id="1026" name="Picture 2" descr="https://thepsychologist.bps.org.uk/sites/thepsychologist.bps.org.uk/files/heads.jpg">
            <a:extLst>
              <a:ext uri="{FF2B5EF4-FFF2-40B4-BE49-F238E27FC236}">
                <a16:creationId xmlns:a16="http://schemas.microsoft.com/office/drawing/2014/main" id="{C076E897-3278-420B-A2CC-893ED8C5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11" y="1666875"/>
            <a:ext cx="6416178" cy="43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77AA-E068-42DA-9F3F-00334A04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2) From Local to Global </a:t>
            </a:r>
          </a:p>
        </p:txBody>
      </p:sp>
      <p:pic>
        <p:nvPicPr>
          <p:cNvPr id="1026" name="Picture 2" descr="Incredible Map of Pangea With Modern-Day Borders">
            <a:extLst>
              <a:ext uri="{FF2B5EF4-FFF2-40B4-BE49-F238E27FC236}">
                <a16:creationId xmlns:a16="http://schemas.microsoft.com/office/drawing/2014/main" id="{EF40A2E4-B415-4F84-AAF6-776D479A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10" y="1562313"/>
            <a:ext cx="4862979" cy="50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0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0351-168D-41EE-BC59-40448D89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Building Power </a:t>
            </a:r>
          </a:p>
        </p:txBody>
      </p:sp>
      <p:pic>
        <p:nvPicPr>
          <p:cNvPr id="1026" name="Picture 2" descr="The truth behind speech that saved Clyde yards | HeraldScotland">
            <a:extLst>
              <a:ext uri="{FF2B5EF4-FFF2-40B4-BE49-F238E27FC236}">
                <a16:creationId xmlns:a16="http://schemas.microsoft.com/office/drawing/2014/main" id="{1E073754-9770-4524-A336-5BDCC824D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09" y="1415592"/>
            <a:ext cx="7727182" cy="51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9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1BD1-E5FB-48BA-92ED-5E659BF4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159" y="2788555"/>
            <a:ext cx="8911687" cy="1280890"/>
          </a:xfrm>
        </p:spPr>
        <p:txBody>
          <a:bodyPr/>
          <a:lstStyle/>
          <a:p>
            <a:r>
              <a:rPr lang="en-GB" dirty="0"/>
              <a:t>How can you support this kind of work?</a:t>
            </a:r>
          </a:p>
        </p:txBody>
      </p:sp>
    </p:spTree>
    <p:extLst>
      <p:ext uri="{BB962C8B-B14F-4D97-AF65-F5344CB8AC3E}">
        <p14:creationId xmlns:p14="http://schemas.microsoft.com/office/powerpoint/2010/main" val="223931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kistan's Floods Will Have a Long Impact">
            <a:extLst>
              <a:ext uri="{FF2B5EF4-FFF2-40B4-BE49-F238E27FC236}">
                <a16:creationId xmlns:a16="http://schemas.microsoft.com/office/drawing/2014/main" id="{E0C139F5-7DFE-43A1-9FA1-BDB4942AB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8" y="788385"/>
            <a:ext cx="7921844" cy="52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2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B729-660F-4EE0-87BF-8D8A8BA2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471" y="556975"/>
            <a:ext cx="8911687" cy="680434"/>
          </a:xfrm>
        </p:spPr>
        <p:txBody>
          <a:bodyPr/>
          <a:lstStyle/>
          <a:p>
            <a:pPr algn="ctr"/>
            <a:r>
              <a:rPr lang="en-GB" dirty="0"/>
              <a:t>Pray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256405B-B347-42DD-9F26-85FBBB07C9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3" y="1589931"/>
            <a:ext cx="7870782" cy="44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B729-660F-4EE0-87BF-8D8A8BA2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1239"/>
            <a:ext cx="8911687" cy="680434"/>
          </a:xfrm>
        </p:spPr>
        <p:txBody>
          <a:bodyPr/>
          <a:lstStyle/>
          <a:p>
            <a:pPr algn="ctr"/>
            <a:r>
              <a:rPr lang="en-GB" dirty="0"/>
              <a:t>March</a:t>
            </a: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38483C8D-CF22-454A-9AF3-68DEF848F5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8880" y="1721358"/>
            <a:ext cx="7777141" cy="4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463B-CBCD-4808-953D-0D0944B6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20" y="648494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Donate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6FDCB56-753C-4013-BFFD-CA166989EF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9762" y="1709928"/>
            <a:ext cx="7695804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3E48-2937-4074-84BE-8C1766E4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Petition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4C39552-AEC0-49D4-A17D-8704252189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925" y="1470025"/>
            <a:ext cx="8469093" cy="47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0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4E40-3C9D-4A7C-AC7C-9EF0237C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Social Media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AACD79-66C0-4157-8BE0-9C72E92D1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0232" y="1645920"/>
            <a:ext cx="8577072" cy="42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010C-EE84-4ACD-8E3D-68CF204C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1245374"/>
            <a:ext cx="8911687" cy="2386949"/>
          </a:xfrm>
        </p:spPr>
        <p:txBody>
          <a:bodyPr>
            <a:normAutofit/>
          </a:bodyPr>
          <a:lstStyle/>
          <a:p>
            <a:r>
              <a:rPr lang="en-GB" dirty="0"/>
              <a:t>What do you think of the methods of action I have shared? What is the most important?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40225-1BF2-40BD-B565-420436B1A7A5}"/>
              </a:ext>
            </a:extLst>
          </p:cNvPr>
          <p:cNvSpPr/>
          <p:nvPr/>
        </p:nvSpPr>
        <p:spPr>
          <a:xfrm>
            <a:off x="1640155" y="3858300"/>
            <a:ext cx="8911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How do you practice </a:t>
            </a:r>
            <a:r>
              <a:rPr lang="en-GB" sz="3600" dirty="0" err="1"/>
              <a:t>Laudato</a:t>
            </a:r>
            <a:r>
              <a:rPr lang="en-GB" sz="3600" dirty="0"/>
              <a:t> Si’ in your role as educators? What else could you do?</a:t>
            </a:r>
          </a:p>
        </p:txBody>
      </p:sp>
    </p:spTree>
    <p:extLst>
      <p:ext uri="{BB962C8B-B14F-4D97-AF65-F5344CB8AC3E}">
        <p14:creationId xmlns:p14="http://schemas.microsoft.com/office/powerpoint/2010/main" val="234114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E46D-872F-4B55-8ECB-C5795A85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77503"/>
            <a:ext cx="10058400" cy="1450757"/>
          </a:xfrm>
        </p:spPr>
        <p:txBody>
          <a:bodyPr/>
          <a:lstStyle/>
          <a:p>
            <a:pPr algn="ctr"/>
            <a:r>
              <a:rPr lang="en-GB" dirty="0"/>
              <a:t>bwilson@sciaf.org.uk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9C74-E9AB-4B3E-8211-09F4F1D7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56" y="1600200"/>
            <a:ext cx="6262688" cy="2533649"/>
          </a:xfrm>
        </p:spPr>
        <p:txBody>
          <a:bodyPr>
            <a:normAutofit/>
          </a:bodyPr>
          <a:lstStyle/>
          <a:p>
            <a:pPr algn="ctr"/>
            <a:endParaRPr lang="en-GB" sz="5400" dirty="0"/>
          </a:p>
          <a:p>
            <a:pPr algn="ctr"/>
            <a:r>
              <a:rPr lang="es-ES" sz="5400" dirty="0" err="1"/>
              <a:t>Thank</a:t>
            </a:r>
            <a:r>
              <a:rPr lang="es-ES" sz="5400" dirty="0"/>
              <a:t> </a:t>
            </a:r>
            <a:r>
              <a:rPr lang="es-ES" sz="5400" dirty="0" err="1"/>
              <a:t>you</a:t>
            </a:r>
            <a:r>
              <a:rPr lang="es-ES" sz="5400" dirty="0"/>
              <a:t>!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95654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E02C-C914-449C-98D2-ED8542C5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1765"/>
            <a:ext cx="8911687" cy="1280890"/>
          </a:xfrm>
        </p:spPr>
        <p:txBody>
          <a:bodyPr/>
          <a:lstStyle/>
          <a:p>
            <a:pPr algn="ctr"/>
            <a:r>
              <a:rPr lang="en-GB" dirty="0"/>
              <a:t>Catholic Social Teaching</a:t>
            </a:r>
          </a:p>
        </p:txBody>
      </p:sp>
      <p:pic>
        <p:nvPicPr>
          <p:cNvPr id="1028" name="Picture 4" descr="Pin on school">
            <a:extLst>
              <a:ext uri="{FF2B5EF4-FFF2-40B4-BE49-F238E27FC236}">
                <a16:creationId xmlns:a16="http://schemas.microsoft.com/office/drawing/2014/main" id="{C908D63C-ED78-41D5-88E1-23D2FB3F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86" y="1665303"/>
            <a:ext cx="4297826" cy="43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6E31-D756-4B82-9E06-1E2D7B0B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8F063-17F6-4349-A11A-407ED866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80197B-8948-45A5-ABCF-E155D39E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1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541-4BDE-4399-91D6-9F83FF84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4B58-6E49-400D-923F-C06BB998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PCC 6th Assessment Report - The Physical Science Basis | Climate Central">
            <a:extLst>
              <a:ext uri="{FF2B5EF4-FFF2-40B4-BE49-F238E27FC236}">
                <a16:creationId xmlns:a16="http://schemas.microsoft.com/office/drawing/2014/main" id="{88B608B9-7E88-4397-AB5D-5DE304B6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C110-7D5B-4548-AB4D-6B6BD6F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624110"/>
            <a:ext cx="10278533" cy="1280890"/>
          </a:xfrm>
        </p:spPr>
        <p:txBody>
          <a:bodyPr/>
          <a:lstStyle/>
          <a:p>
            <a:r>
              <a:rPr lang="es-ES" dirty="0"/>
              <a:t>Sea-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Rise</a:t>
            </a:r>
            <a:endParaRPr lang="en-GB" dirty="0"/>
          </a:p>
        </p:txBody>
      </p:sp>
      <p:pic>
        <p:nvPicPr>
          <p:cNvPr id="1026" name="Picture 2" descr="Sinking Tuvalu laments watered down U.N. Glasgow climate pact | Reuters">
            <a:extLst>
              <a:ext uri="{FF2B5EF4-FFF2-40B4-BE49-F238E27FC236}">
                <a16:creationId xmlns:a16="http://schemas.microsoft.com/office/drawing/2014/main" id="{5E3AD0D6-3530-480B-8C30-FB29562B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524322"/>
            <a:ext cx="7507288" cy="50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F537-E10C-4456-95EA-963EE6BE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624110"/>
            <a:ext cx="9342437" cy="1280890"/>
          </a:xfrm>
        </p:spPr>
        <p:txBody>
          <a:bodyPr/>
          <a:lstStyle/>
          <a:p>
            <a:r>
              <a:rPr lang="en-GB" dirty="0"/>
              <a:t>Changing Weather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53954-FAA2-48A0-8282-E94DBD961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424880"/>
            <a:ext cx="9001485" cy="50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59E-ACBD-4997-B118-3DD18B0C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Extreme Weather</a:t>
            </a:r>
          </a:p>
        </p:txBody>
      </p:sp>
      <p:pic>
        <p:nvPicPr>
          <p:cNvPr id="2050" name="Picture 2" descr="Hurricane season: Colombia, increasingly vulnerable • Impacto TIC">
            <a:extLst>
              <a:ext uri="{FF2B5EF4-FFF2-40B4-BE49-F238E27FC236}">
                <a16:creationId xmlns:a16="http://schemas.microsoft.com/office/drawing/2014/main" id="{D4237636-C3B9-4FDC-9C9B-ED337920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510672"/>
            <a:ext cx="6764338" cy="50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596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A8B90A764FF498ACE4298B45D2A31" ma:contentTypeVersion="14" ma:contentTypeDescription="Create a new document." ma:contentTypeScope="" ma:versionID="676c6396df74dfe3f62f1cd30bac116d">
  <xsd:schema xmlns:xsd="http://www.w3.org/2001/XMLSchema" xmlns:xs="http://www.w3.org/2001/XMLSchema" xmlns:p="http://schemas.microsoft.com/office/2006/metadata/properties" xmlns:ns3="0dab4bf6-a5d0-4d3d-b4cc-cf9dc4fd5039" xmlns:ns4="df9a4452-5675-4a14-ab26-619433af1b2e" targetNamespace="http://schemas.microsoft.com/office/2006/metadata/properties" ma:root="true" ma:fieldsID="2cf982d2b38b6e6a9c69310bf2856c84" ns3:_="" ns4:_="">
    <xsd:import namespace="0dab4bf6-a5d0-4d3d-b4cc-cf9dc4fd5039"/>
    <xsd:import namespace="df9a4452-5675-4a14-ab26-619433af1b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4bf6-a5d0-4d3d-b4cc-cf9dc4fd5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a4452-5675-4a14-ab26-619433af1b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B1DF6F-1F98-4511-A988-0D1C591F9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ab4bf6-a5d0-4d3d-b4cc-cf9dc4fd5039"/>
    <ds:schemaRef ds:uri="df9a4452-5675-4a14-ab26-619433af1b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544C4-703C-43C8-BD08-E8F374DA5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97D977-E5DF-44DE-B608-26AE627B58B8}">
  <ds:schemaRefs>
    <ds:schemaRef ds:uri="http://schemas.microsoft.com/office/2006/documentManagement/types"/>
    <ds:schemaRef ds:uri="http://purl.org/dc/elements/1.1/"/>
    <ds:schemaRef ds:uri="0dab4bf6-a5d0-4d3d-b4cc-cf9dc4fd5039"/>
    <ds:schemaRef ds:uri="http://schemas.microsoft.com/office/2006/metadata/properties"/>
    <ds:schemaRef ds:uri="http://purl.org/dc/dcmitype/"/>
    <ds:schemaRef ds:uri="df9a4452-5675-4a14-ab26-619433af1b2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1117</TotalTime>
  <Words>484</Words>
  <Application>Microsoft Office PowerPoint</Application>
  <PresentationFormat>Widescreen</PresentationFormat>
  <Paragraphs>82</Paragraphs>
  <Slides>36</Slides>
  <Notes>18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Wisp</vt:lpstr>
      <vt:lpstr>Putting Laudato Si’ into Practice</vt:lpstr>
      <vt:lpstr>Overview</vt:lpstr>
      <vt:lpstr>PowerPoint Presentation</vt:lpstr>
      <vt:lpstr>Catholic Social Teaching</vt:lpstr>
      <vt:lpstr>PowerPoint Presentation</vt:lpstr>
      <vt:lpstr>PowerPoint Presentation</vt:lpstr>
      <vt:lpstr>Sea-Level Rise</vt:lpstr>
      <vt:lpstr>Changing Weather</vt:lpstr>
      <vt:lpstr>Extreme Weather</vt:lpstr>
      <vt:lpstr>PowerPoint Presentation</vt:lpstr>
      <vt:lpstr>Laudato Si’</vt:lpstr>
      <vt:lpstr>Paris Agreement</vt:lpstr>
      <vt:lpstr>PowerPoint Presentation</vt:lpstr>
      <vt:lpstr>PowerPoint Presentation</vt:lpstr>
      <vt:lpstr>PowerPoint Presentation</vt:lpstr>
      <vt:lpstr>COP26</vt:lpstr>
      <vt:lpstr>PowerPoint Presentation</vt:lpstr>
      <vt:lpstr>PowerPoint Presentation</vt:lpstr>
      <vt:lpstr>PowerPoint Presentation</vt:lpstr>
      <vt:lpstr>The Veil of Ignorance</vt:lpstr>
      <vt:lpstr>Thank You!     Break starts at 1045  Any question in the meantime? </vt:lpstr>
      <vt:lpstr>How has faith motivated your commitment to Laudato Si?</vt:lpstr>
      <vt:lpstr>PowerPoint Presentation</vt:lpstr>
      <vt:lpstr>PowerPoint Presentation</vt:lpstr>
      <vt:lpstr>Communities of Practice </vt:lpstr>
      <vt:lpstr>1) Critical Pedagogy</vt:lpstr>
      <vt:lpstr>2) From Local to Global </vt:lpstr>
      <vt:lpstr>3) Building Power </vt:lpstr>
      <vt:lpstr>How can you support this kind of work?</vt:lpstr>
      <vt:lpstr>Pray</vt:lpstr>
      <vt:lpstr>March</vt:lpstr>
      <vt:lpstr>Donate</vt:lpstr>
      <vt:lpstr>Petition</vt:lpstr>
      <vt:lpstr>Social Media</vt:lpstr>
      <vt:lpstr>What do you think of the methods of action I have shared? What is the most important?</vt:lpstr>
      <vt:lpstr>bwilson@sciaf.org.uk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COP26</dc:title>
  <dc:creator>Ben Wilson</dc:creator>
  <cp:lastModifiedBy>Ben Wilson</cp:lastModifiedBy>
  <cp:revision>39</cp:revision>
  <dcterms:created xsi:type="dcterms:W3CDTF">2022-02-15T20:42:45Z</dcterms:created>
  <dcterms:modified xsi:type="dcterms:W3CDTF">2022-10-26T08:23:29Z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0x010100215A8B90A764FF498ACE4298B45D2A31</vt:lpwstr>
  </property>
</Properties>
</file>